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3.xml" ContentType="application/vnd.openxmlformats-officedocument.presentationml.notesSlide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  <p:sldMasterId id="2147483655" r:id="rId3"/>
  </p:sldMasterIdLst>
  <p:notesMasterIdLst>
    <p:notesMasterId r:id="rId101"/>
  </p:notesMasterIdLst>
  <p:sldIdLst>
    <p:sldId id="258" r:id="rId4"/>
    <p:sldId id="269" r:id="rId5"/>
    <p:sldId id="3604" r:id="rId6"/>
    <p:sldId id="3376" r:id="rId7"/>
    <p:sldId id="3605" r:id="rId8"/>
    <p:sldId id="3606" r:id="rId9"/>
    <p:sldId id="3378" r:id="rId10"/>
    <p:sldId id="3607" r:id="rId11"/>
    <p:sldId id="3374" r:id="rId12"/>
    <p:sldId id="3377" r:id="rId13"/>
    <p:sldId id="3379" r:id="rId14"/>
    <p:sldId id="274" r:id="rId15"/>
    <p:sldId id="3591" r:id="rId16"/>
    <p:sldId id="275" r:id="rId17"/>
    <p:sldId id="3592" r:id="rId18"/>
    <p:sldId id="3593" r:id="rId19"/>
    <p:sldId id="3594" r:id="rId20"/>
    <p:sldId id="3595" r:id="rId21"/>
    <p:sldId id="3596" r:id="rId22"/>
    <p:sldId id="3597" r:id="rId23"/>
    <p:sldId id="3598" r:id="rId24"/>
    <p:sldId id="3599" r:id="rId25"/>
    <p:sldId id="3600" r:id="rId26"/>
    <p:sldId id="3601" r:id="rId27"/>
    <p:sldId id="3602" r:id="rId28"/>
    <p:sldId id="3603" r:id="rId29"/>
    <p:sldId id="286" r:id="rId30"/>
    <p:sldId id="288" r:id="rId31"/>
    <p:sldId id="2838" r:id="rId32"/>
    <p:sldId id="2877" r:id="rId33"/>
    <p:sldId id="2880" r:id="rId34"/>
    <p:sldId id="2881" r:id="rId35"/>
    <p:sldId id="3368" r:id="rId36"/>
    <p:sldId id="2772" r:id="rId37"/>
    <p:sldId id="2764" r:id="rId38"/>
    <p:sldId id="3046" r:id="rId39"/>
    <p:sldId id="2765" r:id="rId40"/>
    <p:sldId id="3045" r:id="rId41"/>
    <p:sldId id="3047" r:id="rId42"/>
    <p:sldId id="2889" r:id="rId43"/>
    <p:sldId id="2890" r:id="rId44"/>
    <p:sldId id="2891" r:id="rId45"/>
    <p:sldId id="2892" r:id="rId46"/>
    <p:sldId id="2893" r:id="rId47"/>
    <p:sldId id="3350" r:id="rId48"/>
    <p:sldId id="438" r:id="rId49"/>
    <p:sldId id="11404" r:id="rId50"/>
    <p:sldId id="3369" r:id="rId51"/>
    <p:sldId id="3370" r:id="rId52"/>
    <p:sldId id="3454" r:id="rId53"/>
    <p:sldId id="3499" r:id="rId54"/>
    <p:sldId id="3544" r:id="rId55"/>
    <p:sldId id="3545" r:id="rId56"/>
    <p:sldId id="3546" r:id="rId57"/>
    <p:sldId id="3547" r:id="rId58"/>
    <p:sldId id="3548" r:id="rId59"/>
    <p:sldId id="3549" r:id="rId60"/>
    <p:sldId id="3550" r:id="rId61"/>
    <p:sldId id="3551" r:id="rId62"/>
    <p:sldId id="3552" r:id="rId63"/>
    <p:sldId id="3553" r:id="rId64"/>
    <p:sldId id="3554" r:id="rId65"/>
    <p:sldId id="3353" r:id="rId66"/>
    <p:sldId id="3354" r:id="rId67"/>
    <p:sldId id="2676" r:id="rId68"/>
    <p:sldId id="464" r:id="rId69"/>
    <p:sldId id="2725" r:id="rId70"/>
    <p:sldId id="453" r:id="rId71"/>
    <p:sldId id="3608" r:id="rId72"/>
    <p:sldId id="3609" r:id="rId73"/>
    <p:sldId id="3610" r:id="rId74"/>
    <p:sldId id="3611" r:id="rId75"/>
    <p:sldId id="3612" r:id="rId76"/>
    <p:sldId id="3613" r:id="rId77"/>
    <p:sldId id="3614" r:id="rId78"/>
    <p:sldId id="3615" r:id="rId79"/>
    <p:sldId id="3616" r:id="rId80"/>
    <p:sldId id="3617" r:id="rId81"/>
    <p:sldId id="3618" r:id="rId82"/>
    <p:sldId id="3619" r:id="rId83"/>
    <p:sldId id="3620" r:id="rId84"/>
    <p:sldId id="3621" r:id="rId85"/>
    <p:sldId id="3622" r:id="rId86"/>
    <p:sldId id="3623" r:id="rId87"/>
    <p:sldId id="3624" r:id="rId88"/>
    <p:sldId id="3625" r:id="rId89"/>
    <p:sldId id="3626" r:id="rId90"/>
    <p:sldId id="3627" r:id="rId91"/>
    <p:sldId id="3628" r:id="rId92"/>
    <p:sldId id="3629" r:id="rId93"/>
    <p:sldId id="3630" r:id="rId94"/>
    <p:sldId id="3631" r:id="rId95"/>
    <p:sldId id="3632" r:id="rId96"/>
    <p:sldId id="3633" r:id="rId97"/>
    <p:sldId id="3634" r:id="rId98"/>
    <p:sldId id="446" r:id="rId99"/>
    <p:sldId id="263" r:id="rId10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13DD"/>
    <a:srgbClr val="216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6291"/>
  </p:normalViewPr>
  <p:slideViewPr>
    <p:cSldViewPr snapToGrid="0" snapToObjects="1">
      <p:cViewPr varScale="1">
        <p:scale>
          <a:sx n="82" d="100"/>
          <a:sy n="82" d="100"/>
        </p:scale>
        <p:origin x="725" y="72"/>
      </p:cViewPr>
      <p:guideLst>
        <p:guide orient="horz" pos="2157"/>
        <p:guide pos="38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presProps" Target="pres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defRPr>
            </a:pPr>
            <a:r>
              <a:rPr lang="zh-CN" sz="1100" b="1">
                <a:latin typeface="等线" panose="02010600030101010101" pitchFamily="2" charset="-122"/>
                <a:ea typeface="等线" panose="02010600030101010101" pitchFamily="2" charset="-122"/>
              </a:rPr>
              <a:t>全球以及中国市场智能网联车辆渗透率情况预测</a:t>
            </a:r>
          </a:p>
        </c:rich>
      </c:tx>
      <c:layout>
        <c:manualLayout>
          <c:xMode val="edge"/>
          <c:yMode val="edge"/>
          <c:x val="0.1544288336503595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1331714785651793"/>
          <c:y val="0.20354184893554972"/>
          <c:w val="0.85334951881014875"/>
          <c:h val="0.606303587051618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Sheet1!$B$14</c:f>
              <c:strCache>
                <c:ptCount val="1"/>
                <c:pt idx="0">
                  <c:v>全球市场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9583307845726107E-2"/>
                  <c:y val="-4.43973223928402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F00-437F-9C5B-C1995C1E5BB6}"/>
                </c:ext>
              </c:extLst>
            </c:dLbl>
            <c:dLbl>
              <c:idx val="1"/>
              <c:layout>
                <c:manualLayout>
                  <c:x val="-4.9999918800543282E-2"/>
                  <c:y val="-4.30320398526999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00-437F-9C5B-C1995C1E5BB6}"/>
                </c:ext>
              </c:extLst>
            </c:dLbl>
            <c:dLbl>
              <c:idx val="2"/>
              <c:layout>
                <c:manualLayout>
                  <c:x val="-2.2916291119179331E-3"/>
                  <c:y val="1.57879246617639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F00-437F-9C5B-C1995C1E5BB6}"/>
                </c:ext>
              </c:extLst>
            </c:dLbl>
            <c:dLbl>
              <c:idx val="3"/>
              <c:layout>
                <c:manualLayout>
                  <c:x val="-1.3749774671507597E-2"/>
                  <c:y val="2.246547090748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F00-437F-9C5B-C1995C1E5BB6}"/>
                </c:ext>
              </c:extLst>
            </c:dLbl>
            <c:dLbl>
              <c:idx val="4"/>
              <c:layout>
                <c:manualLayout>
                  <c:x val="-1.8333032895343548E-2"/>
                  <c:y val="3.89361922322789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F00-437F-9C5B-C1995C1E5BB6}"/>
                </c:ext>
              </c:extLst>
            </c:dLbl>
            <c:dLbl>
              <c:idx val="5"/>
              <c:layout>
                <c:manualLayout>
                  <c:x val="-8.5412806309161701E-3"/>
                  <c:y val="3.2407512441537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F00-437F-9C5B-C1995C1E5BB6}"/>
                </c:ext>
              </c:extLst>
            </c:dLbl>
            <c:dLbl>
              <c:idx val="6"/>
              <c:layout>
                <c:manualLayout>
                  <c:x val="-6.8748873357539668E-3"/>
                  <c:y val="4.16667573125595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F00-437F-9C5B-C1995C1E5BB6}"/>
                </c:ext>
              </c:extLst>
            </c:dLbl>
            <c:dLbl>
              <c:idx val="7"/>
              <c:layout>
                <c:manualLayout>
                  <c:x val="0"/>
                  <c:y val="2.7777777777777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F00-437F-9C5B-C1995C1E5B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Sheet1!$A$15:$A$22</c:f>
              <c:strCache>
                <c:ptCount val="8"/>
                <c:pt idx="0">
                  <c:v>2018</c:v>
                </c:pt>
                <c:pt idx="1">
                  <c:v>2019</c:v>
                </c:pt>
                <c:pt idx="2">
                  <c:v>2020E</c:v>
                </c:pt>
                <c:pt idx="3">
                  <c:v>2021E</c:v>
                </c:pt>
                <c:pt idx="4">
                  <c:v>2022E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</c:strCache>
            </c:strRef>
          </c:cat>
          <c:val>
            <c:numRef>
              <c:f>Sheet1!$B$15:$B$22</c:f>
              <c:numCache>
                <c:formatCode>0.00%</c:formatCode>
                <c:ptCount val="8"/>
                <c:pt idx="0">
                  <c:v>0.307</c:v>
                </c:pt>
                <c:pt idx="1">
                  <c:v>0.38400000000000001</c:v>
                </c:pt>
                <c:pt idx="2">
                  <c:v>0.45</c:v>
                </c:pt>
                <c:pt idx="3">
                  <c:v>0.49399999999999999</c:v>
                </c:pt>
                <c:pt idx="4">
                  <c:v>0.52200000000000002</c:v>
                </c:pt>
                <c:pt idx="5">
                  <c:v>0.55100000000000005</c:v>
                </c:pt>
                <c:pt idx="6">
                  <c:v>0.57599999999999996</c:v>
                </c:pt>
                <c:pt idx="7">
                  <c:v>0.59399999999999997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5F00-437F-9C5B-C1995C1E5BB6}"/>
            </c:ext>
          </c:extLst>
        </c:ser>
        <c:ser>
          <c:idx val="1"/>
          <c:order val="1"/>
          <c:tx>
            <c:strRef>
              <c:f>Sheet1!$C$14</c:f>
              <c:strCache>
                <c:ptCount val="1"/>
                <c:pt idx="0">
                  <c:v>中国市场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layout>
                <c:manualLayout>
                  <c:x val="-3.0555555555555555E-2"/>
                  <c:y val="-3.24074074074074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F00-437F-9C5B-C1995C1E5BB6}"/>
                </c:ext>
              </c:extLst>
            </c:dLbl>
            <c:dLbl>
              <c:idx val="3"/>
              <c:layout>
                <c:manualLayout>
                  <c:x val="-2.7777777777777776E-2"/>
                  <c:y val="-4.1666666666666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F00-437F-9C5B-C1995C1E5BB6}"/>
                </c:ext>
              </c:extLst>
            </c:dLbl>
            <c:dLbl>
              <c:idx val="4"/>
              <c:layout>
                <c:manualLayout>
                  <c:x val="-4.3333082517233681E-2"/>
                  <c:y val="-4.37145257298108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F00-437F-9C5B-C1995C1E5BB6}"/>
                </c:ext>
              </c:extLst>
            </c:dLbl>
            <c:dLbl>
              <c:idx val="5"/>
              <c:layout>
                <c:manualLayout>
                  <c:x val="-3.548578657643061E-2"/>
                  <c:y val="-3.51380775218179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F00-437F-9C5B-C1995C1E5BB6}"/>
                </c:ext>
              </c:extLst>
            </c:dLbl>
            <c:dLbl>
              <c:idx val="6"/>
              <c:layout>
                <c:manualLayout>
                  <c:x val="-4.7222222222222325E-2"/>
                  <c:y val="-4.16666666666666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F00-437F-9C5B-C1995C1E5BB6}"/>
                </c:ext>
              </c:extLst>
            </c:dLbl>
            <c:dLbl>
              <c:idx val="7"/>
              <c:layout>
                <c:manualLayout>
                  <c:x val="-2.5000000000000001E-2"/>
                  <c:y val="-2.77777777777778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5F00-437F-9C5B-C1995C1E5BB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Sheet1!$A$15:$A$22</c:f>
              <c:strCache>
                <c:ptCount val="8"/>
                <c:pt idx="0">
                  <c:v>2018</c:v>
                </c:pt>
                <c:pt idx="1">
                  <c:v>2019</c:v>
                </c:pt>
                <c:pt idx="2">
                  <c:v>2020E</c:v>
                </c:pt>
                <c:pt idx="3">
                  <c:v>2021E</c:v>
                </c:pt>
                <c:pt idx="4">
                  <c:v>2022E</c:v>
                </c:pt>
                <c:pt idx="5">
                  <c:v>2023E</c:v>
                </c:pt>
                <c:pt idx="6">
                  <c:v>2024E</c:v>
                </c:pt>
                <c:pt idx="7">
                  <c:v>2025E</c:v>
                </c:pt>
              </c:strCache>
            </c:strRef>
          </c:cat>
          <c:val>
            <c:numRef>
              <c:f>Sheet1!$C$15:$C$22</c:f>
              <c:numCache>
                <c:formatCode>0.00%</c:formatCode>
                <c:ptCount val="8"/>
                <c:pt idx="0">
                  <c:v>0.249</c:v>
                </c:pt>
                <c:pt idx="1">
                  <c:v>0.35299999999999998</c:v>
                </c:pt>
                <c:pt idx="2" formatCode="0%">
                  <c:v>0.48399999999999999</c:v>
                </c:pt>
                <c:pt idx="3">
                  <c:v>0.53300000000000003</c:v>
                </c:pt>
                <c:pt idx="4">
                  <c:v>0.59799999999999998</c:v>
                </c:pt>
                <c:pt idx="5" formatCode="0%">
                  <c:v>0.66</c:v>
                </c:pt>
                <c:pt idx="6">
                  <c:v>0.72099999999999997</c:v>
                </c:pt>
                <c:pt idx="7">
                  <c:v>0.75900000000000001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5F00-437F-9C5B-C1995C1E5B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4451583"/>
        <c:axId val="2024450335"/>
      </c:lineChart>
      <c:catAx>
        <c:axId val="2024451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024450335"/>
        <c:crosses val="autoZero"/>
        <c:auto val="1"/>
        <c:lblAlgn val="ctr"/>
        <c:lblOffset val="100"/>
        <c:noMultiLvlLbl val="0"/>
      </c:catAx>
      <c:valAx>
        <c:axId val="2024450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20244515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Arial" panose="020B0604020202020204" pitchFamily="34" charset="0"/>
          <a:ea typeface="+mn-ea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E2-4056-BC51-72305A51CDB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E2-4056-BC51-72305A51CDB4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E2-4056-BC51-72305A51CD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EBEA85-88E0-43F6-B756-D4DC6B5F126C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527AF915-AB7F-4B66-8F7D-CA37029DE67B}">
      <dgm:prSet phldrT="[文本]" custT="1"/>
      <dgm:spPr/>
      <dgm:t>
        <a:bodyPr/>
        <a:lstStyle/>
        <a:p>
          <a:r>
            <a:rPr lang="zh-CN" altLang="en-US" sz="14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新兴玩家</a:t>
          </a:r>
        </a:p>
      </dgm:t>
    </dgm:pt>
    <dgm:pt modelId="{CCF67183-9812-4F3D-8342-C084C2DD1581}" type="parTrans" cxnId="{D53A5D53-462D-4F29-951B-DC2C9934CAFF}">
      <dgm:prSet/>
      <dgm:spPr/>
      <dgm:t>
        <a:bodyPr/>
        <a:lstStyle/>
        <a:p>
          <a:endParaRPr lang="zh-CN" altLang="en-US" sz="7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80E8FFC-E904-4A7B-A9AD-C8CD963546DB}" type="sibTrans" cxnId="{D53A5D53-462D-4F29-951B-DC2C9934CAFF}">
      <dgm:prSet/>
      <dgm:spPr/>
      <dgm:t>
        <a:bodyPr/>
        <a:lstStyle/>
        <a:p>
          <a:endParaRPr lang="zh-CN" altLang="en-US" sz="7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CEB6408D-A467-4C35-8323-67F120C5F4EF}">
      <dgm:prSet phldrT="[文本]" custT="1"/>
      <dgm:spPr/>
      <dgm:t>
        <a:bodyPr/>
        <a:lstStyle/>
        <a:p>
          <a:r>
            <a:rPr lang="zh-CN" altLang="en-US" sz="14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市场局面</a:t>
          </a:r>
        </a:p>
      </dgm:t>
    </dgm:pt>
    <dgm:pt modelId="{93D6CB22-9E04-43B0-B81B-D5A7CC1653FF}" type="parTrans" cxnId="{401BA302-41D6-4E96-BA5A-C29181B70F80}">
      <dgm:prSet/>
      <dgm:spPr/>
      <dgm:t>
        <a:bodyPr/>
        <a:lstStyle/>
        <a:p>
          <a:endParaRPr lang="zh-CN" altLang="en-US" sz="7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3DA5F7F-3685-4B7D-A769-1AE983280BA5}" type="sibTrans" cxnId="{401BA302-41D6-4E96-BA5A-C29181B70F80}">
      <dgm:prSet/>
      <dgm:spPr/>
      <dgm:t>
        <a:bodyPr/>
        <a:lstStyle/>
        <a:p>
          <a:endParaRPr lang="zh-CN" altLang="en-US" sz="7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4F3D3F2-92EB-484A-B6B0-20DFFD2A6307}">
      <dgm:prSet phldrT="[文本]" custT="1"/>
      <dgm:spPr/>
      <dgm:t>
        <a:bodyPr/>
        <a:lstStyle/>
        <a:p>
          <a:r>
            <a:rPr lang="zh-CN" altLang="en-US" sz="14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规模成本</a:t>
          </a:r>
        </a:p>
      </dgm:t>
    </dgm:pt>
    <dgm:pt modelId="{7823D0CE-C9E9-4353-A2F0-82FE3797EFBB}" type="parTrans" cxnId="{EAD17840-39E4-4ACB-AAEA-A3E431D76CE1}">
      <dgm:prSet/>
      <dgm:spPr/>
      <dgm:t>
        <a:bodyPr/>
        <a:lstStyle/>
        <a:p>
          <a:endParaRPr lang="zh-CN" altLang="en-US" sz="7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E3B3637C-4129-4D46-B8AA-C52C8B47A9BC}" type="sibTrans" cxnId="{EAD17840-39E4-4ACB-AAEA-A3E431D76CE1}">
      <dgm:prSet/>
      <dgm:spPr/>
      <dgm:t>
        <a:bodyPr/>
        <a:lstStyle/>
        <a:p>
          <a:endParaRPr lang="zh-CN" altLang="en-US" sz="70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27D34D3-1CFC-4ACE-ACAA-611D70F5D4CB}" type="pres">
      <dgm:prSet presAssocID="{BDEBEA85-88E0-43F6-B756-D4DC6B5F126C}" presName="arrowDiagram" presStyleCnt="0">
        <dgm:presLayoutVars>
          <dgm:chMax val="5"/>
          <dgm:dir/>
          <dgm:resizeHandles val="exact"/>
        </dgm:presLayoutVars>
      </dgm:prSet>
      <dgm:spPr/>
    </dgm:pt>
    <dgm:pt modelId="{0BB90F15-A0FC-4A94-B834-18D6D4EF4EED}" type="pres">
      <dgm:prSet presAssocID="{BDEBEA85-88E0-43F6-B756-D4DC6B5F126C}" presName="arrow" presStyleLbl="bgShp" presStyleIdx="0" presStyleCnt="1"/>
      <dgm:spPr>
        <a:solidFill>
          <a:schemeClr val="bg1">
            <a:lumMod val="85000"/>
          </a:schemeClr>
        </a:solidFill>
      </dgm:spPr>
    </dgm:pt>
    <dgm:pt modelId="{D848961E-3FF0-4779-90A1-84C0F679C73C}" type="pres">
      <dgm:prSet presAssocID="{BDEBEA85-88E0-43F6-B756-D4DC6B5F126C}" presName="arrowDiagram3" presStyleCnt="0"/>
      <dgm:spPr/>
    </dgm:pt>
    <dgm:pt modelId="{6C23066D-E340-4052-A430-0C24BB988962}" type="pres">
      <dgm:prSet presAssocID="{527AF915-AB7F-4B66-8F7D-CA37029DE67B}" presName="bullet3a" presStyleLbl="node1" presStyleIdx="0" presStyleCnt="3"/>
      <dgm:spPr>
        <a:solidFill>
          <a:srgbClr val="C00000"/>
        </a:solidFill>
      </dgm:spPr>
    </dgm:pt>
    <dgm:pt modelId="{76DA3D65-D6F8-4D1A-81CF-5E4D869334E3}" type="pres">
      <dgm:prSet presAssocID="{527AF915-AB7F-4B66-8F7D-CA37029DE67B}" presName="textBox3a" presStyleLbl="revTx" presStyleIdx="0" presStyleCnt="3">
        <dgm:presLayoutVars>
          <dgm:bulletEnabled val="1"/>
        </dgm:presLayoutVars>
      </dgm:prSet>
      <dgm:spPr/>
    </dgm:pt>
    <dgm:pt modelId="{67246470-AD99-4DB1-8EE7-548B6002A936}" type="pres">
      <dgm:prSet presAssocID="{CEB6408D-A467-4C35-8323-67F120C5F4EF}" presName="bullet3b" presStyleLbl="node1" presStyleIdx="1" presStyleCnt="3"/>
      <dgm:spPr>
        <a:solidFill>
          <a:srgbClr val="C00000"/>
        </a:solidFill>
      </dgm:spPr>
    </dgm:pt>
    <dgm:pt modelId="{3BA74BA4-5748-4FE2-9AC2-A8E0D05E1D25}" type="pres">
      <dgm:prSet presAssocID="{CEB6408D-A467-4C35-8323-67F120C5F4EF}" presName="textBox3b" presStyleLbl="revTx" presStyleIdx="1" presStyleCnt="3">
        <dgm:presLayoutVars>
          <dgm:bulletEnabled val="1"/>
        </dgm:presLayoutVars>
      </dgm:prSet>
      <dgm:spPr/>
    </dgm:pt>
    <dgm:pt modelId="{9ADCA918-E385-4205-9BDF-44DEF17D7822}" type="pres">
      <dgm:prSet presAssocID="{D4F3D3F2-92EB-484A-B6B0-20DFFD2A6307}" presName="bullet3c" presStyleLbl="node1" presStyleIdx="2" presStyleCnt="3"/>
      <dgm:spPr>
        <a:solidFill>
          <a:srgbClr val="C00000"/>
        </a:solidFill>
      </dgm:spPr>
    </dgm:pt>
    <dgm:pt modelId="{1839B799-3BAA-4D04-A044-9C39CB333CB5}" type="pres">
      <dgm:prSet presAssocID="{D4F3D3F2-92EB-484A-B6B0-20DFFD2A6307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401BA302-41D6-4E96-BA5A-C29181B70F80}" srcId="{BDEBEA85-88E0-43F6-B756-D4DC6B5F126C}" destId="{CEB6408D-A467-4C35-8323-67F120C5F4EF}" srcOrd="1" destOrd="0" parTransId="{93D6CB22-9E04-43B0-B81B-D5A7CC1653FF}" sibTransId="{D3DA5F7F-3685-4B7D-A769-1AE983280BA5}"/>
    <dgm:cxn modelId="{EAD17840-39E4-4ACB-AAEA-A3E431D76CE1}" srcId="{BDEBEA85-88E0-43F6-B756-D4DC6B5F126C}" destId="{D4F3D3F2-92EB-484A-B6B0-20DFFD2A6307}" srcOrd="2" destOrd="0" parTransId="{7823D0CE-C9E9-4353-A2F0-82FE3797EFBB}" sibTransId="{E3B3637C-4129-4D46-B8AA-C52C8B47A9BC}"/>
    <dgm:cxn modelId="{64FE4B4A-7499-4E08-8C84-E485186C4117}" type="presOf" srcId="{BDEBEA85-88E0-43F6-B756-D4DC6B5F126C}" destId="{827D34D3-1CFC-4ACE-ACAA-611D70F5D4CB}" srcOrd="0" destOrd="0" presId="urn:microsoft.com/office/officeart/2005/8/layout/arrow2"/>
    <dgm:cxn modelId="{D53A5D53-462D-4F29-951B-DC2C9934CAFF}" srcId="{BDEBEA85-88E0-43F6-B756-D4DC6B5F126C}" destId="{527AF915-AB7F-4B66-8F7D-CA37029DE67B}" srcOrd="0" destOrd="0" parTransId="{CCF67183-9812-4F3D-8342-C084C2DD1581}" sibTransId="{E80E8FFC-E904-4A7B-A9AD-C8CD963546DB}"/>
    <dgm:cxn modelId="{2B30BD80-84E6-436E-882B-654A78EC74D8}" type="presOf" srcId="{D4F3D3F2-92EB-484A-B6B0-20DFFD2A6307}" destId="{1839B799-3BAA-4D04-A044-9C39CB333CB5}" srcOrd="0" destOrd="0" presId="urn:microsoft.com/office/officeart/2005/8/layout/arrow2"/>
    <dgm:cxn modelId="{2DBF34A1-2775-48E7-98FB-ED0D013ED5EA}" type="presOf" srcId="{527AF915-AB7F-4B66-8F7D-CA37029DE67B}" destId="{76DA3D65-D6F8-4D1A-81CF-5E4D869334E3}" srcOrd="0" destOrd="0" presId="urn:microsoft.com/office/officeart/2005/8/layout/arrow2"/>
    <dgm:cxn modelId="{643BDEC2-B35E-4885-9B7C-6966F8AA1E06}" type="presOf" srcId="{CEB6408D-A467-4C35-8323-67F120C5F4EF}" destId="{3BA74BA4-5748-4FE2-9AC2-A8E0D05E1D25}" srcOrd="0" destOrd="0" presId="urn:microsoft.com/office/officeart/2005/8/layout/arrow2"/>
    <dgm:cxn modelId="{7EFDB09E-1250-43B5-AEA8-30B51389E14E}" type="presParOf" srcId="{827D34D3-1CFC-4ACE-ACAA-611D70F5D4CB}" destId="{0BB90F15-A0FC-4A94-B834-18D6D4EF4EED}" srcOrd="0" destOrd="0" presId="urn:microsoft.com/office/officeart/2005/8/layout/arrow2"/>
    <dgm:cxn modelId="{01720D4D-C1F9-421F-BA5A-217A2C53AFAF}" type="presParOf" srcId="{827D34D3-1CFC-4ACE-ACAA-611D70F5D4CB}" destId="{D848961E-3FF0-4779-90A1-84C0F679C73C}" srcOrd="1" destOrd="0" presId="urn:microsoft.com/office/officeart/2005/8/layout/arrow2"/>
    <dgm:cxn modelId="{C3161F89-E785-4A8A-A8DB-3A575E46BB29}" type="presParOf" srcId="{D848961E-3FF0-4779-90A1-84C0F679C73C}" destId="{6C23066D-E340-4052-A430-0C24BB988962}" srcOrd="0" destOrd="0" presId="urn:microsoft.com/office/officeart/2005/8/layout/arrow2"/>
    <dgm:cxn modelId="{5162B2C2-7085-4A8D-B10F-C73AEC5284F6}" type="presParOf" srcId="{D848961E-3FF0-4779-90A1-84C0F679C73C}" destId="{76DA3D65-D6F8-4D1A-81CF-5E4D869334E3}" srcOrd="1" destOrd="0" presId="urn:microsoft.com/office/officeart/2005/8/layout/arrow2"/>
    <dgm:cxn modelId="{851D98A0-D33C-4876-97BD-F1E427979F0F}" type="presParOf" srcId="{D848961E-3FF0-4779-90A1-84C0F679C73C}" destId="{67246470-AD99-4DB1-8EE7-548B6002A936}" srcOrd="2" destOrd="0" presId="urn:microsoft.com/office/officeart/2005/8/layout/arrow2"/>
    <dgm:cxn modelId="{2F025FFB-A59F-4127-B944-D47747CA96B7}" type="presParOf" srcId="{D848961E-3FF0-4779-90A1-84C0F679C73C}" destId="{3BA74BA4-5748-4FE2-9AC2-A8E0D05E1D25}" srcOrd="3" destOrd="0" presId="urn:microsoft.com/office/officeart/2005/8/layout/arrow2"/>
    <dgm:cxn modelId="{3D387A11-8560-4F25-9147-2877561F14E6}" type="presParOf" srcId="{D848961E-3FF0-4779-90A1-84C0F679C73C}" destId="{9ADCA918-E385-4205-9BDF-44DEF17D7822}" srcOrd="4" destOrd="0" presId="urn:microsoft.com/office/officeart/2005/8/layout/arrow2"/>
    <dgm:cxn modelId="{43ED9F52-85CD-46ED-9915-D71B31C5248B}" type="presParOf" srcId="{D848961E-3FF0-4779-90A1-84C0F679C73C}" destId="{1839B799-3BAA-4D04-A044-9C39CB333CB5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90F15-A0FC-4A94-B834-18D6D4EF4EED}">
      <dsp:nvSpPr>
        <dsp:cNvPr id="0" name=""/>
        <dsp:cNvSpPr/>
      </dsp:nvSpPr>
      <dsp:spPr>
        <a:xfrm>
          <a:off x="0" y="171964"/>
          <a:ext cx="6457905" cy="4036191"/>
        </a:xfrm>
        <a:prstGeom prst="swooshArrow">
          <a:avLst>
            <a:gd name="adj1" fmla="val 25000"/>
            <a:gd name="adj2" fmla="val 25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3066D-E340-4052-A430-0C24BB988962}">
      <dsp:nvSpPr>
        <dsp:cNvPr id="0" name=""/>
        <dsp:cNvSpPr/>
      </dsp:nvSpPr>
      <dsp:spPr>
        <a:xfrm>
          <a:off x="820154" y="2957744"/>
          <a:ext cx="167905" cy="167905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A3D65-D6F8-4D1A-81CF-5E4D869334E3}">
      <dsp:nvSpPr>
        <dsp:cNvPr id="0" name=""/>
        <dsp:cNvSpPr/>
      </dsp:nvSpPr>
      <dsp:spPr>
        <a:xfrm>
          <a:off x="904106" y="3041696"/>
          <a:ext cx="1504692" cy="1166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7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新兴玩家</a:t>
          </a:r>
        </a:p>
      </dsp:txBody>
      <dsp:txXfrm>
        <a:off x="904106" y="3041696"/>
        <a:ext cx="1504692" cy="1166459"/>
      </dsp:txXfrm>
    </dsp:sp>
    <dsp:sp modelId="{67246470-AD99-4DB1-8EE7-548B6002A936}">
      <dsp:nvSpPr>
        <dsp:cNvPr id="0" name=""/>
        <dsp:cNvSpPr/>
      </dsp:nvSpPr>
      <dsp:spPr>
        <a:xfrm>
          <a:off x="2302243" y="1860707"/>
          <a:ext cx="303521" cy="303521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74BA4-5748-4FE2-9AC2-A8E0D05E1D25}">
      <dsp:nvSpPr>
        <dsp:cNvPr id="0" name=""/>
        <dsp:cNvSpPr/>
      </dsp:nvSpPr>
      <dsp:spPr>
        <a:xfrm>
          <a:off x="2454004" y="2012468"/>
          <a:ext cx="1549897" cy="2195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3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市场局面</a:t>
          </a:r>
        </a:p>
      </dsp:txBody>
      <dsp:txXfrm>
        <a:off x="2454004" y="2012468"/>
        <a:ext cx="1549897" cy="2195688"/>
      </dsp:txXfrm>
    </dsp:sp>
    <dsp:sp modelId="{9ADCA918-E385-4205-9BDF-44DEF17D7822}">
      <dsp:nvSpPr>
        <dsp:cNvPr id="0" name=""/>
        <dsp:cNvSpPr/>
      </dsp:nvSpPr>
      <dsp:spPr>
        <a:xfrm>
          <a:off x="4084625" y="1193121"/>
          <a:ext cx="419763" cy="419763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39B799-3BAA-4D04-A044-9C39CB333CB5}">
      <dsp:nvSpPr>
        <dsp:cNvPr id="0" name=""/>
        <dsp:cNvSpPr/>
      </dsp:nvSpPr>
      <dsp:spPr>
        <a:xfrm>
          <a:off x="4294507" y="1403003"/>
          <a:ext cx="1549897" cy="2805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424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rPr>
            <a:t>规模成本</a:t>
          </a:r>
        </a:p>
      </dsp:txBody>
      <dsp:txXfrm>
        <a:off x="4294507" y="1403003"/>
        <a:ext cx="1549897" cy="2805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E40CA-58CA-CA4B-B7FF-57399F7DFFE7}" type="datetimeFigureOut">
              <a:rPr kumimoji="1" lang="zh-CN" altLang="en-US" smtClean="0"/>
              <a:t>2022/9/20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7D61B-E5EB-2447-8F65-9DC8C3937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E4397-701B-4D5A-906F-FAA6DF4C63B5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85578-640D-472E-9DBA-229E7BAB5759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B61F7-3BB0-44D8-AD63-6651070AB45F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/>
              <a:t>芯讯通无线科技（上海）有限公司                                                                                                                                                                                     </a:t>
            </a:r>
            <a:r>
              <a:rPr kumimoji="1" lang="en-GB" altLang="zh-CN"/>
              <a:t>www.simcom.com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FC6B-DB49-9463-6716B572C3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19E5-8F4F-468D-BBA1-E88B2D5AB12A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CCE2-D509-4E7D-A3C2-ACF1871D342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45BD6461-CF57-42E0-8B50-2BFB6D0B8EA0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578C542-F627-400E-910C-CAE6510CA0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75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5.xml"/><Relationship Id="rId7" Type="http://schemas.openxmlformats.org/officeDocument/2006/relationships/tags" Target="../tags/tag2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ags" Target="../tags/tag1.xml"/><Relationship Id="rId11" Type="http://schemas.openxmlformats.org/officeDocument/2006/relationships/tags" Target="../tags/tag6.xml"/><Relationship Id="rId5" Type="http://schemas.openxmlformats.org/officeDocument/2006/relationships/theme" Target="../theme/theme2.xml"/><Relationship Id="rId10" Type="http://schemas.openxmlformats.org/officeDocument/2006/relationships/tags" Target="../tags/tag5.xml"/><Relationship Id="rId4" Type="http://schemas.openxmlformats.org/officeDocument/2006/relationships/slideLayout" Target="../slideLayouts/slideLayout6.xml"/><Relationship Id="rId9" Type="http://schemas.openxmlformats.org/officeDocument/2006/relationships/tags" Target="../tags/tag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heme" Target="../theme/theme3.xml"/><Relationship Id="rId7" Type="http://schemas.openxmlformats.org/officeDocument/2006/relationships/tags" Target="../tags/tag15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10" Type="http://schemas.openxmlformats.org/officeDocument/2006/relationships/image" Target="../media/image3.jpeg"/><Relationship Id="rId4" Type="http://schemas.openxmlformats.org/officeDocument/2006/relationships/tags" Target="../tags/tag12.xml"/><Relationship Id="rId9" Type="http://schemas.openxmlformats.org/officeDocument/2006/relationships/tags" Target="../tags/tag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zh-CN" altLang="en-US"/>
              <a:t>芯讯通无线科技（上海）有限公司                                                                                                                                                                                     </a:t>
            </a:r>
            <a:r>
              <a:rPr kumimoji="1" lang="en-GB" altLang="zh-CN"/>
              <a:t>www.simcom.com</a:t>
            </a: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A69A4-FC6B-DB49-9463-6716B572C30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 descr="物料-Q1代理商大会-0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59824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8" name="图片 7" descr="物料-Q1代理商大会-0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8" r:id="rId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物料-Q1代理商大会-0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5.png"/><Relationship Id="rId21" Type="http://schemas.openxmlformats.org/officeDocument/2006/relationships/image" Target="../media/image81.png"/><Relationship Id="rId42" Type="http://schemas.openxmlformats.org/officeDocument/2006/relationships/image" Target="../media/image101.png"/><Relationship Id="rId47" Type="http://schemas.openxmlformats.org/officeDocument/2006/relationships/image" Target="../media/image106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9" Type="http://schemas.openxmlformats.org/officeDocument/2006/relationships/image" Target="../media/image88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3" Type="http://schemas.openxmlformats.org/officeDocument/2006/relationships/image" Target="../media/image112.png"/><Relationship Id="rId58" Type="http://schemas.openxmlformats.org/officeDocument/2006/relationships/image" Target="../media/image117.png"/><Relationship Id="rId66" Type="http://schemas.openxmlformats.org/officeDocument/2006/relationships/image" Target="../media/image125.png"/><Relationship Id="rId5" Type="http://schemas.openxmlformats.org/officeDocument/2006/relationships/image" Target="../media/image65.png"/><Relationship Id="rId61" Type="http://schemas.openxmlformats.org/officeDocument/2006/relationships/image" Target="../media/image120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png"/><Relationship Id="rId64" Type="http://schemas.openxmlformats.org/officeDocument/2006/relationships/image" Target="../media/image123.png"/><Relationship Id="rId69" Type="http://schemas.openxmlformats.org/officeDocument/2006/relationships/image" Target="../media/image128.jpeg"/><Relationship Id="rId8" Type="http://schemas.openxmlformats.org/officeDocument/2006/relationships/image" Target="../media/image68.png"/><Relationship Id="rId51" Type="http://schemas.openxmlformats.org/officeDocument/2006/relationships/image" Target="../media/image110.png"/><Relationship Id="rId3" Type="http://schemas.openxmlformats.org/officeDocument/2006/relationships/image" Target="../media/image63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1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46" Type="http://schemas.openxmlformats.org/officeDocument/2006/relationships/image" Target="../media/image105.pn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80.png"/><Relationship Id="rId41" Type="http://schemas.openxmlformats.org/officeDocument/2006/relationships/image" Target="../media/image100.png"/><Relationship Id="rId54" Type="http://schemas.openxmlformats.org/officeDocument/2006/relationships/image" Target="../media/image113.png"/><Relationship Id="rId62" Type="http://schemas.openxmlformats.org/officeDocument/2006/relationships/image" Target="../media/image121.png"/><Relationship Id="rId70" Type="http://schemas.openxmlformats.org/officeDocument/2006/relationships/image" Target="../media/image1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49" Type="http://schemas.openxmlformats.org/officeDocument/2006/relationships/image" Target="../media/image108.png"/><Relationship Id="rId57" Type="http://schemas.openxmlformats.org/officeDocument/2006/relationships/image" Target="../media/image116.png"/><Relationship Id="rId10" Type="http://schemas.openxmlformats.org/officeDocument/2006/relationships/image" Target="../media/image70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png"/><Relationship Id="rId65" Type="http://schemas.openxmlformats.org/officeDocument/2006/relationships/image" Target="../media/image124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9" Type="http://schemas.openxmlformats.org/officeDocument/2006/relationships/image" Target="../media/image98.png"/><Relationship Id="rId34" Type="http://schemas.openxmlformats.org/officeDocument/2006/relationships/image" Target="../media/image93.pn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13" Type="http://schemas.openxmlformats.org/officeDocument/2006/relationships/image" Target="../media/image129.jpeg"/><Relationship Id="rId3" Type="http://schemas.openxmlformats.org/officeDocument/2006/relationships/image" Target="../media/image130.png"/><Relationship Id="rId7" Type="http://schemas.openxmlformats.org/officeDocument/2006/relationships/image" Target="../media/image134.jpeg"/><Relationship Id="rId12" Type="http://schemas.openxmlformats.org/officeDocument/2006/relationships/image" Target="../media/image128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Relationship Id="rId6" Type="http://schemas.openxmlformats.org/officeDocument/2006/relationships/image" Target="../media/image133.jpe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jpeg"/><Relationship Id="rId9" Type="http://schemas.openxmlformats.org/officeDocument/2006/relationships/image" Target="../media/image1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jpeg"/><Relationship Id="rId7" Type="http://schemas.openxmlformats.org/officeDocument/2006/relationships/image" Target="../media/image149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png"/><Relationship Id="rId4" Type="http://schemas.openxmlformats.org/officeDocument/2006/relationships/image" Target="../media/image14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jpeg"/><Relationship Id="rId18" Type="http://schemas.openxmlformats.org/officeDocument/2006/relationships/image" Target="../media/image16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" Type="http://schemas.openxmlformats.org/officeDocument/2006/relationships/image" Target="../media/image151.png"/><Relationship Id="rId16" Type="http://schemas.openxmlformats.org/officeDocument/2006/relationships/image" Target="../media/image16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jpe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4" Type="http://schemas.openxmlformats.org/officeDocument/2006/relationships/image" Target="../media/image153.jpeg"/><Relationship Id="rId9" Type="http://schemas.openxmlformats.org/officeDocument/2006/relationships/image" Target="../media/image158.png"/><Relationship Id="rId14" Type="http://schemas.openxmlformats.org/officeDocument/2006/relationships/image" Target="../media/image16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1.png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98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3.png"/><Relationship Id="rId11" Type="http://schemas.openxmlformats.org/officeDocument/2006/relationships/image" Target="../media/image197.png"/><Relationship Id="rId5" Type="http://schemas.openxmlformats.org/officeDocument/2006/relationships/image" Target="../media/image192.png"/><Relationship Id="rId15" Type="http://schemas.openxmlformats.org/officeDocument/2006/relationships/image" Target="../media/image199.png"/><Relationship Id="rId10" Type="http://schemas.openxmlformats.org/officeDocument/2006/relationships/image" Target="../media/image11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07.png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2.xml"/><Relationship Id="rId6" Type="http://schemas.openxmlformats.org/officeDocument/2006/relationships/image" Target="../media/image117.png"/><Relationship Id="rId11" Type="http://schemas.openxmlformats.org/officeDocument/2006/relationships/image" Target="../media/image209.png"/><Relationship Id="rId5" Type="http://schemas.openxmlformats.org/officeDocument/2006/relationships/image" Target="../media/image195.png"/><Relationship Id="rId10" Type="http://schemas.openxmlformats.org/officeDocument/2006/relationships/image" Target="../media/image208.png"/><Relationship Id="rId4" Type="http://schemas.openxmlformats.org/officeDocument/2006/relationships/image" Target="../media/image190.png"/><Relationship Id="rId9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218.png"/><Relationship Id="rId3" Type="http://schemas.openxmlformats.org/officeDocument/2006/relationships/image" Target="../media/image214.png"/><Relationship Id="rId7" Type="http://schemas.openxmlformats.org/officeDocument/2006/relationships/image" Target="../media/image209.png"/><Relationship Id="rId12" Type="http://schemas.openxmlformats.org/officeDocument/2006/relationships/image" Target="../media/image1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.png"/><Relationship Id="rId11" Type="http://schemas.openxmlformats.org/officeDocument/2006/relationships/image" Target="../media/image208.png"/><Relationship Id="rId5" Type="http://schemas.openxmlformats.org/officeDocument/2006/relationships/image" Target="../media/image216.png"/><Relationship Id="rId10" Type="http://schemas.openxmlformats.org/officeDocument/2006/relationships/image" Target="../media/image102.png"/><Relationship Id="rId4" Type="http://schemas.openxmlformats.org/officeDocument/2006/relationships/image" Target="../media/image215.png"/><Relationship Id="rId9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219.png"/><Relationship Id="rId4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20.png"/><Relationship Id="rId5" Type="http://schemas.openxmlformats.org/officeDocument/2006/relationships/image" Target="../media/image218.png"/><Relationship Id="rId4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22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21.png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5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2.png"/><Relationship Id="rId12" Type="http://schemas.openxmlformats.org/officeDocument/2006/relationships/image" Target="../media/image2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3.xml"/><Relationship Id="rId6" Type="http://schemas.openxmlformats.org/officeDocument/2006/relationships/image" Target="../media/image225.png"/><Relationship Id="rId11" Type="http://schemas.openxmlformats.org/officeDocument/2006/relationships/image" Target="../media/image229.png"/><Relationship Id="rId5" Type="http://schemas.openxmlformats.org/officeDocument/2006/relationships/image" Target="../media/image224.png"/><Relationship Id="rId10" Type="http://schemas.openxmlformats.org/officeDocument/2006/relationships/image" Target="../media/image228.png"/><Relationship Id="rId4" Type="http://schemas.openxmlformats.org/officeDocument/2006/relationships/image" Target="../media/image223.png"/><Relationship Id="rId9" Type="http://schemas.openxmlformats.org/officeDocument/2006/relationships/image" Target="../media/image2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microsoft.com/office/2007/relationships/hdphoto" Target="../media/hdphoto1.wdp"/><Relationship Id="rId1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jpeg"/><Relationship Id="rId3" Type="http://schemas.openxmlformats.org/officeDocument/2006/relationships/image" Target="../media/image231.png"/><Relationship Id="rId7" Type="http://schemas.openxmlformats.org/officeDocument/2006/relationships/image" Target="../media/image2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10" Type="http://schemas.openxmlformats.org/officeDocument/2006/relationships/image" Target="../media/image237.png"/><Relationship Id="rId4" Type="http://schemas.openxmlformats.org/officeDocument/2006/relationships/image" Target="../media/image232.png"/><Relationship Id="rId9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eg"/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3" Type="http://schemas.openxmlformats.org/officeDocument/2006/relationships/image" Target="../media/image243.png"/><Relationship Id="rId21" Type="http://schemas.openxmlformats.org/officeDocument/2006/relationships/image" Target="../media/image261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256.jpeg"/><Relationship Id="rId20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6.jpe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10" Type="http://schemas.openxmlformats.org/officeDocument/2006/relationships/image" Target="../media/image250.png"/><Relationship Id="rId19" Type="http://schemas.openxmlformats.org/officeDocument/2006/relationships/image" Target="../media/image259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Relationship Id="rId22" Type="http://schemas.openxmlformats.org/officeDocument/2006/relationships/image" Target="../media/image2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0.png"/><Relationship Id="rId18" Type="http://schemas.openxmlformats.org/officeDocument/2006/relationships/image" Target="../media/image125.png"/><Relationship Id="rId3" Type="http://schemas.openxmlformats.org/officeDocument/2006/relationships/image" Target="../media/image264.png"/><Relationship Id="rId7" Type="http://schemas.openxmlformats.org/officeDocument/2006/relationships/image" Target="../media/image260.png"/><Relationship Id="rId12" Type="http://schemas.openxmlformats.org/officeDocument/2006/relationships/image" Target="../media/image261.png"/><Relationship Id="rId17" Type="http://schemas.openxmlformats.org/officeDocument/2006/relationships/image" Target="../media/image274.png"/><Relationship Id="rId2" Type="http://schemas.openxmlformats.org/officeDocument/2006/relationships/image" Target="../media/image263.png"/><Relationship Id="rId16" Type="http://schemas.openxmlformats.org/officeDocument/2006/relationships/image" Target="../media/image273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9.png"/><Relationship Id="rId11" Type="http://schemas.openxmlformats.org/officeDocument/2006/relationships/image" Target="../media/image269.jpeg"/><Relationship Id="rId5" Type="http://schemas.openxmlformats.org/officeDocument/2006/relationships/image" Target="../media/image266.png"/><Relationship Id="rId15" Type="http://schemas.openxmlformats.org/officeDocument/2006/relationships/image" Target="../media/image272.png"/><Relationship Id="rId10" Type="http://schemas.openxmlformats.org/officeDocument/2006/relationships/image" Target="../media/image268.png"/><Relationship Id="rId19" Type="http://schemas.openxmlformats.org/officeDocument/2006/relationships/image" Target="../media/image99.png"/><Relationship Id="rId4" Type="http://schemas.openxmlformats.org/officeDocument/2006/relationships/image" Target="../media/image265.png"/><Relationship Id="rId9" Type="http://schemas.openxmlformats.org/officeDocument/2006/relationships/image" Target="../media/image243.png"/><Relationship Id="rId14" Type="http://schemas.openxmlformats.org/officeDocument/2006/relationships/image" Target="../media/image2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4.png"/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12" Type="http://schemas.microsoft.com/office/2007/relationships/hdphoto" Target="../media/hdphoto5.wdp"/><Relationship Id="rId2" Type="http://schemas.openxmlformats.org/officeDocument/2006/relationships/image" Target="../media/image27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microsoft.com/office/2007/relationships/hdphoto" Target="../media/hdphoto4.wdp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microsoft.com/office/2007/relationships/hdphoto" Target="../media/hdphoto6.wdp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e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jpeg"/><Relationship Id="rId13" Type="http://schemas.openxmlformats.org/officeDocument/2006/relationships/image" Target="../media/image291.jpeg"/><Relationship Id="rId3" Type="http://schemas.openxmlformats.org/officeDocument/2006/relationships/image" Target="../media/image281.jpeg"/><Relationship Id="rId7" Type="http://schemas.openxmlformats.org/officeDocument/2006/relationships/image" Target="../media/image285.jpeg"/><Relationship Id="rId12" Type="http://schemas.openxmlformats.org/officeDocument/2006/relationships/image" Target="../media/image290.jpeg"/><Relationship Id="rId2" Type="http://schemas.openxmlformats.org/officeDocument/2006/relationships/image" Target="../media/image280.jpeg"/><Relationship Id="rId16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4.jpe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5" Type="http://schemas.openxmlformats.org/officeDocument/2006/relationships/image" Target="../media/image293.jpeg"/><Relationship Id="rId10" Type="http://schemas.openxmlformats.org/officeDocument/2006/relationships/image" Target="../media/image288.png"/><Relationship Id="rId4" Type="http://schemas.openxmlformats.org/officeDocument/2006/relationships/image" Target="../media/image282.jpe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6.jpeg"/><Relationship Id="rId7" Type="http://schemas.openxmlformats.org/officeDocument/2006/relationships/image" Target="../media/image299.jpeg"/><Relationship Id="rId12" Type="http://schemas.openxmlformats.org/officeDocument/2006/relationships/image" Target="../media/image304.jpeg"/><Relationship Id="rId2" Type="http://schemas.openxmlformats.org/officeDocument/2006/relationships/image" Target="../media/image29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8.jpeg"/><Relationship Id="rId11" Type="http://schemas.openxmlformats.org/officeDocument/2006/relationships/image" Target="../media/image303.jpeg"/><Relationship Id="rId5" Type="http://schemas.openxmlformats.org/officeDocument/2006/relationships/image" Target="../media/image283.png"/><Relationship Id="rId10" Type="http://schemas.openxmlformats.org/officeDocument/2006/relationships/image" Target="../media/image302.jpeg"/><Relationship Id="rId4" Type="http://schemas.openxmlformats.org/officeDocument/2006/relationships/image" Target="../media/image297.png"/><Relationship Id="rId9" Type="http://schemas.openxmlformats.org/officeDocument/2006/relationships/image" Target="../media/image301.jpeg"/><Relationship Id="rId14" Type="http://schemas.openxmlformats.org/officeDocument/2006/relationships/image" Target="../media/image30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06.png"/><Relationship Id="rId3" Type="http://schemas.openxmlformats.org/officeDocument/2006/relationships/image" Target="../media/image308.jpe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jpe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5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5.png"/><Relationship Id="rId4" Type="http://schemas.openxmlformats.org/officeDocument/2006/relationships/image" Target="../media/image32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jpe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0.jpeg"/><Relationship Id="rId4" Type="http://schemas.openxmlformats.org/officeDocument/2006/relationships/image" Target="../media/image329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jpe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2.jpeg"/><Relationship Id="rId4" Type="http://schemas.openxmlformats.org/officeDocument/2006/relationships/image" Target="../media/image33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jpeg"/><Relationship Id="rId13" Type="http://schemas.openxmlformats.org/officeDocument/2006/relationships/image" Target="../media/image344.jpeg"/><Relationship Id="rId3" Type="http://schemas.openxmlformats.org/officeDocument/2006/relationships/image" Target="../media/image334.jpeg"/><Relationship Id="rId7" Type="http://schemas.openxmlformats.org/officeDocument/2006/relationships/image" Target="../media/image338.png"/><Relationship Id="rId12" Type="http://schemas.openxmlformats.org/officeDocument/2006/relationships/image" Target="../media/image343.jpeg"/><Relationship Id="rId2" Type="http://schemas.openxmlformats.org/officeDocument/2006/relationships/image" Target="../media/image33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7.png"/><Relationship Id="rId11" Type="http://schemas.openxmlformats.org/officeDocument/2006/relationships/image" Target="../media/image342.jpeg"/><Relationship Id="rId5" Type="http://schemas.openxmlformats.org/officeDocument/2006/relationships/image" Target="../media/image336.png"/><Relationship Id="rId10" Type="http://schemas.openxmlformats.org/officeDocument/2006/relationships/image" Target="../media/image341.jpeg"/><Relationship Id="rId4" Type="http://schemas.openxmlformats.org/officeDocument/2006/relationships/image" Target="../media/image335.jpeg"/><Relationship Id="rId9" Type="http://schemas.openxmlformats.org/officeDocument/2006/relationships/image" Target="../media/image340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9.png"/><Relationship Id="rId5" Type="http://schemas.openxmlformats.org/officeDocument/2006/relationships/image" Target="../media/image348.jpeg"/><Relationship Id="rId4" Type="http://schemas.openxmlformats.org/officeDocument/2006/relationships/image" Target="../media/image347.jpe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354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jpe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Relationship Id="rId9" Type="http://schemas.openxmlformats.org/officeDocument/2006/relationships/chart" Target="../charts/char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1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0.png"/><Relationship Id="rId5" Type="http://schemas.openxmlformats.org/officeDocument/2006/relationships/image" Target="../media/image369.png"/><Relationship Id="rId4" Type="http://schemas.openxmlformats.org/officeDocument/2006/relationships/image" Target="../media/image368.png"/><Relationship Id="rId9" Type="http://schemas.openxmlformats.org/officeDocument/2006/relationships/image" Target="../media/image373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/>
        </p:nvSpPr>
        <p:spPr>
          <a:xfrm>
            <a:off x="905069" y="2905526"/>
            <a:ext cx="10403633" cy="1247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5400" dirty="0">
                <a:solidFill>
                  <a:srgbClr val="3513DD"/>
                </a:solidFill>
              </a:rPr>
              <a:t>市场动态和芯讯通产品布局</a:t>
            </a:r>
          </a:p>
        </p:txBody>
      </p:sp>
      <p:sp>
        <p:nvSpPr>
          <p:cNvPr id="2" name="标题 3">
            <a:extLst>
              <a:ext uri="{FF2B5EF4-FFF2-40B4-BE49-F238E27FC236}">
                <a16:creationId xmlns:a16="http://schemas.microsoft.com/office/drawing/2014/main" id="{2B3E6843-B9DC-51BB-E558-9D8DD20E7EBD}"/>
              </a:ext>
            </a:extLst>
          </p:cNvPr>
          <p:cNvSpPr txBox="1">
            <a:spLocks/>
          </p:cNvSpPr>
          <p:nvPr/>
        </p:nvSpPr>
        <p:spPr>
          <a:xfrm>
            <a:off x="2359758" y="914110"/>
            <a:ext cx="6964813" cy="147240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共享  共创  共赢</a:t>
            </a:r>
          </a:p>
        </p:txBody>
      </p:sp>
      <p:sp>
        <p:nvSpPr>
          <p:cNvPr id="3" name="副标题 4">
            <a:extLst>
              <a:ext uri="{FF2B5EF4-FFF2-40B4-BE49-F238E27FC236}">
                <a16:creationId xmlns:a16="http://schemas.microsoft.com/office/drawing/2014/main" id="{38EF9282-A3A9-4EFB-2898-67C9A2408664}"/>
              </a:ext>
            </a:extLst>
          </p:cNvPr>
          <p:cNvSpPr txBox="1">
            <a:spLocks/>
          </p:cNvSpPr>
          <p:nvPr/>
        </p:nvSpPr>
        <p:spPr>
          <a:xfrm>
            <a:off x="4894438" y="5339162"/>
            <a:ext cx="1895455" cy="3434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2022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月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338634" y="864092"/>
            <a:ext cx="5840140" cy="5742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市场热点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汽车网联催化万亿级市场规模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40F69F8-33E0-4235-9B62-C1A344D4C8C0}"/>
              </a:ext>
            </a:extLst>
          </p:cNvPr>
          <p:cNvSpPr/>
          <p:nvPr/>
        </p:nvSpPr>
        <p:spPr>
          <a:xfrm>
            <a:off x="466497" y="1706880"/>
            <a:ext cx="5520440" cy="3392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4DDED934-25CB-492F-99CE-3C98C5F5FEB7}"/>
              </a:ext>
            </a:extLst>
          </p:cNvPr>
          <p:cNvGraphicFramePr>
            <a:graphicFrameLocks/>
          </p:cNvGraphicFramePr>
          <p:nvPr/>
        </p:nvGraphicFramePr>
        <p:xfrm>
          <a:off x="679823" y="1939825"/>
          <a:ext cx="5157666" cy="2816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09925CEB-AA78-42C1-BA3B-1564F148C02B}"/>
              </a:ext>
            </a:extLst>
          </p:cNvPr>
          <p:cNvSpPr/>
          <p:nvPr/>
        </p:nvSpPr>
        <p:spPr>
          <a:xfrm>
            <a:off x="466497" y="5228462"/>
            <a:ext cx="5547554" cy="1181857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C8CAF4-E8AA-498C-B726-DF69CC70FCB4}"/>
              </a:ext>
            </a:extLst>
          </p:cNvPr>
          <p:cNvSpPr txBox="1"/>
          <p:nvPr/>
        </p:nvSpPr>
        <p:spPr>
          <a:xfrm>
            <a:off x="484879" y="5272575"/>
            <a:ext cx="554755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传统汽车存量市场巨大。全球传统汽车销量接近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1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亿，其中中国市场份额占全球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30%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以上。中国近年来每年新 增车辆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2000-2500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万辆，而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2018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年汽车数据通信模块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DCM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装配量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487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万块，装配率仅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20.57%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，渗透率有望快 速提升，预计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2019/2020</a:t>
            </a: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年装配率达到</a:t>
            </a:r>
            <a:r>
              <a: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rPr>
              <a:t>44%/60%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rPr>
              <a:t>汽车车型更新换代速度加快以及新 车上市后的持续升级改款需求，为汽车行业提供了市场空间</a:t>
            </a:r>
            <a:endParaRPr lang="en-US" altLang="zh-CN" sz="11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865136-0B50-48C1-94ED-E5994D1F6421}"/>
              </a:ext>
            </a:extLst>
          </p:cNvPr>
          <p:cNvGrpSpPr/>
          <p:nvPr/>
        </p:nvGrpSpPr>
        <p:grpSpPr>
          <a:xfrm>
            <a:off x="6420370" y="1783845"/>
            <a:ext cx="5640314" cy="1429973"/>
            <a:chOff x="5631567" y="1779199"/>
            <a:chExt cx="6674930" cy="169125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69F6985-0656-47AD-B501-8B7407B85104}"/>
                </a:ext>
              </a:extLst>
            </p:cNvPr>
            <p:cNvSpPr txBox="1"/>
            <p:nvPr/>
          </p:nvSpPr>
          <p:spPr>
            <a:xfrm>
              <a:off x="5812562" y="2567210"/>
              <a:ext cx="1195297" cy="30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电动化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9E224A4-CF76-40C4-8BA4-3B4A4175F52E}"/>
                </a:ext>
              </a:extLst>
            </p:cNvPr>
            <p:cNvSpPr txBox="1"/>
            <p:nvPr/>
          </p:nvSpPr>
          <p:spPr>
            <a:xfrm>
              <a:off x="5631567" y="2167233"/>
              <a:ext cx="2056936" cy="30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（传统汽车</a:t>
              </a:r>
              <a:r>
                <a:rPr lang="en-US" altLang="zh-CN" sz="11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-</a:t>
              </a:r>
              <a:r>
                <a:rPr lang="zh-CN" altLang="en-US" sz="11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新能源转变）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F4A60DE-C3E6-4EBE-A303-B916B1E37CEC}"/>
                </a:ext>
              </a:extLst>
            </p:cNvPr>
            <p:cNvCxnSpPr>
              <a:cxnSpLocks/>
            </p:cNvCxnSpPr>
            <p:nvPr/>
          </p:nvCxnSpPr>
          <p:spPr>
            <a:xfrm>
              <a:off x="6773054" y="2652979"/>
              <a:ext cx="10286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3BA9AE2-B627-41C6-B895-00BDA137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6935" y="2371759"/>
              <a:ext cx="1646908" cy="613936"/>
            </a:xfrm>
            <a:prstGeom prst="rect">
              <a:avLst/>
            </a:prstGeom>
          </p:spPr>
        </p:pic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A2F6A553-64FC-4666-93A5-EE62A72975A6}"/>
                </a:ext>
              </a:extLst>
            </p:cNvPr>
            <p:cNvCxnSpPr>
              <a:cxnSpLocks/>
            </p:cNvCxnSpPr>
            <p:nvPr/>
          </p:nvCxnSpPr>
          <p:spPr>
            <a:xfrm>
              <a:off x="9785940" y="2681968"/>
              <a:ext cx="10286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9CA5691-6547-42A3-B274-D77F2D381495}"/>
                </a:ext>
              </a:extLst>
            </p:cNvPr>
            <p:cNvSpPr txBox="1"/>
            <p:nvPr/>
          </p:nvSpPr>
          <p:spPr>
            <a:xfrm>
              <a:off x="9420627" y="2234477"/>
              <a:ext cx="1759302" cy="30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基建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00D89A0-9C4F-4E9E-808B-5DFFE40CA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71881" y="1779199"/>
              <a:ext cx="689579" cy="53332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CAFD6E1-94A0-42A3-9DAB-CFDF684B06D6}"/>
                </a:ext>
              </a:extLst>
            </p:cNvPr>
            <p:cNvSpPr txBox="1"/>
            <p:nvPr/>
          </p:nvSpPr>
          <p:spPr>
            <a:xfrm>
              <a:off x="11067536" y="2371759"/>
              <a:ext cx="1195297" cy="30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充电桩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8776D44-6563-4808-89A5-EEBC4E09F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71881" y="2706815"/>
              <a:ext cx="845009" cy="423743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6B47981-CD0A-470E-AC1F-A3844349DEAB}"/>
                </a:ext>
              </a:extLst>
            </p:cNvPr>
            <p:cNvSpPr txBox="1"/>
            <p:nvPr/>
          </p:nvSpPr>
          <p:spPr>
            <a:xfrm>
              <a:off x="11111200" y="3161041"/>
              <a:ext cx="1195297" cy="30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换电站</a:t>
              </a: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F9C5763E-07D2-420C-8B9E-CB9E4661E634}"/>
              </a:ext>
            </a:extLst>
          </p:cNvPr>
          <p:cNvSpPr/>
          <p:nvPr/>
        </p:nvSpPr>
        <p:spPr>
          <a:xfrm>
            <a:off x="6273975" y="1418063"/>
            <a:ext cx="598671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C927672-7F73-4458-83D5-2CC0C8C20649}"/>
              </a:ext>
            </a:extLst>
          </p:cNvPr>
          <p:cNvSpPr/>
          <p:nvPr/>
        </p:nvSpPr>
        <p:spPr>
          <a:xfrm>
            <a:off x="6273975" y="3124200"/>
            <a:ext cx="598671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8204D7-E460-43F0-953A-8CDE14E23259}"/>
              </a:ext>
            </a:extLst>
          </p:cNvPr>
          <p:cNvSpPr txBox="1"/>
          <p:nvPr/>
        </p:nvSpPr>
        <p:spPr>
          <a:xfrm>
            <a:off x="6200652" y="3786508"/>
            <a:ext cx="2220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（智能座舱</a:t>
            </a:r>
            <a:r>
              <a:rPr lang="en-US" altLang="zh-CN" sz="11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</a:t>
            </a:r>
            <a:r>
              <a:rPr lang="zh-CN" altLang="en-US" sz="11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域控制器）</a:t>
            </a:r>
            <a:endParaRPr lang="en-US" altLang="zh-CN" sz="11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ctr"/>
            <a:r>
              <a:rPr lang="zh-CN" altLang="en-US" sz="11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高算力</a:t>
            </a:r>
            <a:r>
              <a:rPr lang="en-US" altLang="zh-CN" sz="11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 AI</a:t>
            </a:r>
            <a:endParaRPr lang="zh-CN" altLang="en-US" sz="11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392750-2F21-4220-97EC-03E039520E77}"/>
              </a:ext>
            </a:extLst>
          </p:cNvPr>
          <p:cNvSpPr txBox="1"/>
          <p:nvPr/>
        </p:nvSpPr>
        <p:spPr>
          <a:xfrm>
            <a:off x="6573311" y="4301633"/>
            <a:ext cx="1195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智能化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8178A03-77A2-4CD5-A6CC-7ED18DE66D37}"/>
              </a:ext>
            </a:extLst>
          </p:cNvPr>
          <p:cNvCxnSpPr>
            <a:cxnSpLocks/>
          </p:cNvCxnSpPr>
          <p:nvPr/>
        </p:nvCxnSpPr>
        <p:spPr>
          <a:xfrm>
            <a:off x="7583337" y="4318099"/>
            <a:ext cx="1028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89EA045-1692-444B-8D3B-D8E7436E7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27" t="1796"/>
          <a:stretch/>
        </p:blipFill>
        <p:spPr>
          <a:xfrm>
            <a:off x="8767430" y="3619555"/>
            <a:ext cx="2039223" cy="113699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C81B4B8-A520-4B8D-ACE0-8F8680A37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9127" y="3736414"/>
            <a:ext cx="1051340" cy="698883"/>
          </a:xfrm>
          <a:prstGeom prst="rect">
            <a:avLst/>
          </a:prstGeom>
        </p:spPr>
      </p:pic>
      <p:sp>
        <p:nvSpPr>
          <p:cNvPr id="26" name="椭圆 25">
            <a:extLst>
              <a:ext uri="{FF2B5EF4-FFF2-40B4-BE49-F238E27FC236}">
                <a16:creationId xmlns:a16="http://schemas.microsoft.com/office/drawing/2014/main" id="{D4E33AF8-9EDB-41B4-98F1-785A759EE71F}"/>
              </a:ext>
            </a:extLst>
          </p:cNvPr>
          <p:cNvSpPr/>
          <p:nvPr/>
        </p:nvSpPr>
        <p:spPr>
          <a:xfrm>
            <a:off x="6273974" y="4845036"/>
            <a:ext cx="598671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5EEAEC6-D634-487D-8A44-7443152E9936}"/>
              </a:ext>
            </a:extLst>
          </p:cNvPr>
          <p:cNvSpPr txBox="1"/>
          <p:nvPr/>
        </p:nvSpPr>
        <p:spPr>
          <a:xfrm>
            <a:off x="6494857" y="5479334"/>
            <a:ext cx="1759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</a:t>
            </a:r>
            <a:r>
              <a:rPr lang="en-US" altLang="zh-CN" sz="11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4G-&gt;5G/5G+V2X</a:t>
            </a:r>
            <a:r>
              <a:rPr lang="zh-CN" altLang="en-US" sz="11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9F2A6E7-0838-4D75-9262-97973C214BC3}"/>
              </a:ext>
            </a:extLst>
          </p:cNvPr>
          <p:cNvSpPr txBox="1"/>
          <p:nvPr/>
        </p:nvSpPr>
        <p:spPr>
          <a:xfrm>
            <a:off x="6555051" y="5769643"/>
            <a:ext cx="1195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网联化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896F4B5-1250-4EEB-9FDD-14D60BBACCD0}"/>
              </a:ext>
            </a:extLst>
          </p:cNvPr>
          <p:cNvCxnSpPr>
            <a:cxnSpLocks/>
          </p:cNvCxnSpPr>
          <p:nvPr/>
        </p:nvCxnSpPr>
        <p:spPr>
          <a:xfrm>
            <a:off x="7547285" y="5896601"/>
            <a:ext cx="1028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2168BD9B-CF63-4486-B8A8-A50322EEA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984" y="5508566"/>
            <a:ext cx="639121" cy="776069"/>
          </a:xfrm>
          <a:prstGeom prst="rect">
            <a:avLst/>
          </a:prstGeom>
        </p:spPr>
      </p:pic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1127016-03F0-4AAC-9C73-E3DAF0CBF282}"/>
              </a:ext>
            </a:extLst>
          </p:cNvPr>
          <p:cNvCxnSpPr>
            <a:cxnSpLocks/>
          </p:cNvCxnSpPr>
          <p:nvPr/>
        </p:nvCxnSpPr>
        <p:spPr>
          <a:xfrm>
            <a:off x="9398253" y="5896600"/>
            <a:ext cx="44774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FCA82D47-CFDB-4E0A-A6F1-0D381F6D85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78143" y="5575315"/>
            <a:ext cx="1499638" cy="64879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7743AB4-DCEA-4901-944A-E3B39F21B18A}"/>
              </a:ext>
            </a:extLst>
          </p:cNvPr>
          <p:cNvSpPr txBox="1"/>
          <p:nvPr/>
        </p:nvSpPr>
        <p:spPr>
          <a:xfrm>
            <a:off x="10130313" y="6192550"/>
            <a:ext cx="1195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5G/5G+V2X</a:t>
            </a:r>
            <a:endParaRPr lang="zh-CN" altLang="en-US" sz="11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17C4E72-647A-47A7-BD00-23D1E1DCE29B}"/>
              </a:ext>
            </a:extLst>
          </p:cNvPr>
          <p:cNvSpPr txBox="1"/>
          <p:nvPr/>
        </p:nvSpPr>
        <p:spPr>
          <a:xfrm>
            <a:off x="8396895" y="6284635"/>
            <a:ext cx="1195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latin typeface="等线" panose="02010600030101010101" pitchFamily="2" charset="-122"/>
                <a:ea typeface="等线" panose="02010600030101010101" pitchFamily="2" charset="-122"/>
              </a:rPr>
              <a:t>4G</a:t>
            </a:r>
            <a:endParaRPr lang="zh-CN" altLang="en-US" sz="11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07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338634" y="864092"/>
            <a:ext cx="5840140" cy="574292"/>
          </a:xfrm>
          <a:prstGeom prst="rect">
            <a:avLst/>
          </a:prstGeom>
        </p:spPr>
        <p:txBody>
          <a:bodyPr anchor="ctr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市场热点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两轮电动车加快智能化，高端化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0263663-8A87-419D-B5DB-C5DA322CD275}"/>
              </a:ext>
            </a:extLst>
          </p:cNvPr>
          <p:cNvGrpSpPr/>
          <p:nvPr/>
        </p:nvGrpSpPr>
        <p:grpSpPr>
          <a:xfrm>
            <a:off x="1322150" y="1770609"/>
            <a:ext cx="8614330" cy="4380121"/>
            <a:chOff x="792088" y="699542"/>
            <a:chExt cx="7811852" cy="3904208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4403D91-9CFF-498C-A826-FFA26EA0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088" y="1090979"/>
              <a:ext cx="1806354" cy="1727405"/>
            </a:xfrm>
            <a:prstGeom prst="rect">
              <a:avLst/>
            </a:prstGeom>
          </p:spPr>
        </p:pic>
        <p:graphicFrame>
          <p:nvGraphicFramePr>
            <p:cNvPr id="37" name="图示 36">
              <a:extLst>
                <a:ext uri="{FF2B5EF4-FFF2-40B4-BE49-F238E27FC236}">
                  <a16:creationId xmlns:a16="http://schemas.microsoft.com/office/drawing/2014/main" id="{A0823470-22EA-45CD-A8D5-C95D9A6185F1}"/>
                </a:ext>
              </a:extLst>
            </p:cNvPr>
            <p:cNvGraphicFramePr/>
            <p:nvPr/>
          </p:nvGraphicFramePr>
          <p:xfrm>
            <a:off x="1224136" y="699542"/>
            <a:ext cx="5856312" cy="39042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4BE9457-4D14-491A-B488-16C21360BC24}"/>
                </a:ext>
              </a:extLst>
            </p:cNvPr>
            <p:cNvSpPr txBox="1"/>
            <p:nvPr/>
          </p:nvSpPr>
          <p:spPr>
            <a:xfrm>
              <a:off x="1872208" y="3739103"/>
              <a:ext cx="27718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互联网新兴品牌推动智能化技术应用</a:t>
              </a:r>
              <a:endPara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传统品牌逐渐投入更多的资源加快智能化产品的开发</a:t>
              </a:r>
              <a:endPara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484FF53-11D1-4A52-B3DC-8C674C82494A}"/>
                </a:ext>
              </a:extLst>
            </p:cNvPr>
            <p:cNvSpPr txBox="1"/>
            <p:nvPr/>
          </p:nvSpPr>
          <p:spPr>
            <a:xfrm>
              <a:off x="3312368" y="2901796"/>
              <a:ext cx="25922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锂电池市场份额不断提高</a:t>
              </a:r>
              <a:endPara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搭载智能化功能的比重增加</a:t>
              </a:r>
              <a:endPara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08D2780C-122B-4C29-934A-0C9E3D1A1308}"/>
                </a:ext>
              </a:extLst>
            </p:cNvPr>
            <p:cNvSpPr txBox="1"/>
            <p:nvPr/>
          </p:nvSpPr>
          <p:spPr>
            <a:xfrm>
              <a:off x="5004556" y="2305075"/>
              <a:ext cx="18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规模化成本下降</a:t>
              </a:r>
              <a:endPara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DC4EE5BC-0BF5-4169-8FDA-BDB0CE343E06}"/>
                </a:ext>
              </a:extLst>
            </p:cNvPr>
            <p:cNvSpPr/>
            <p:nvPr/>
          </p:nvSpPr>
          <p:spPr>
            <a:xfrm>
              <a:off x="7211245" y="915566"/>
              <a:ext cx="1368152" cy="138950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77E7B51-1D7A-44BF-A24E-EBD488EFED10}"/>
                </a:ext>
              </a:extLst>
            </p:cNvPr>
            <p:cNvSpPr txBox="1"/>
            <p:nvPr/>
          </p:nvSpPr>
          <p:spPr>
            <a:xfrm>
              <a:off x="7235788" y="1354517"/>
              <a:ext cx="136815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产品更符合用户需求</a:t>
              </a:r>
              <a:r>
                <a:rPr lang="en-US" altLang="zh-CN" sz="1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,</a:t>
              </a:r>
              <a:r>
                <a:rPr lang="zh-CN" altLang="en-US" sz="11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智能化功能场景体验度提高</a:t>
              </a:r>
              <a:endParaRPr lang="en-US" altLang="zh-CN" sz="11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0326F1B9-F524-41DD-9AF9-7FB775DE51A5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7872509" y="4064311"/>
            <a:ext cx="2586608" cy="20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593046" y="2965141"/>
            <a:ext cx="9144000" cy="888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：芯讯通产品布局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>
          <a:xfrm>
            <a:off x="4199234" y="6048024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6710" y="1340485"/>
            <a:ext cx="1254125" cy="4979035"/>
          </a:xfrm>
          <a:prstGeom prst="rect">
            <a:avLst/>
          </a:prstGeom>
          <a:noFill/>
          <a:ln w="9779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236720" y="1340485"/>
            <a:ext cx="1280160" cy="5006340"/>
          </a:xfrm>
          <a:prstGeom prst="rect">
            <a:avLst/>
          </a:prstGeom>
          <a:noFill/>
          <a:ln w="9779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73395" y="1340485"/>
            <a:ext cx="1280160" cy="5002530"/>
          </a:xfrm>
          <a:prstGeom prst="rect">
            <a:avLst/>
          </a:prstGeom>
          <a:noFill/>
          <a:ln w="9779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92290" y="2202180"/>
            <a:ext cx="1270635" cy="4153535"/>
          </a:xfrm>
          <a:prstGeom prst="rect">
            <a:avLst/>
          </a:prstGeom>
          <a:noFill/>
          <a:ln w="9779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99755" y="2199005"/>
            <a:ext cx="2564765" cy="4159250"/>
          </a:xfrm>
          <a:prstGeom prst="rect">
            <a:avLst/>
          </a:prstGeom>
          <a:noFill/>
          <a:ln w="9779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791190" y="768350"/>
            <a:ext cx="1304925" cy="5588000"/>
          </a:xfrm>
          <a:prstGeom prst="rect">
            <a:avLst/>
          </a:prstGeom>
          <a:noFill/>
          <a:ln w="9779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767"/>
          <p:cNvSpPr/>
          <p:nvPr/>
        </p:nvSpPr>
        <p:spPr>
          <a:xfrm flipH="1">
            <a:off x="6892290" y="1021715"/>
            <a:ext cx="3840480" cy="1048385"/>
          </a:xfrm>
          <a:prstGeom prst="roundRect">
            <a:avLst>
              <a:gd name="adj" fmla="val 4220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1" name="TextBox 74"/>
          <p:cNvSpPr txBox="1"/>
          <p:nvPr/>
        </p:nvSpPr>
        <p:spPr>
          <a:xfrm>
            <a:off x="351790" y="6343015"/>
            <a:ext cx="1221740" cy="254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>
            <a:defPPr>
              <a:defRPr lang="zh-CN"/>
            </a:defPPr>
            <a:lvl1pPr algn="ctr" defTabSz="913765">
              <a:defRPr sz="1600"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GNSS</a:t>
            </a:r>
            <a:endParaRPr lang="zh-CN" altLang="en-US" sz="1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816"/>
          <p:cNvSpPr txBox="1"/>
          <p:nvPr/>
        </p:nvSpPr>
        <p:spPr>
          <a:xfrm>
            <a:off x="6918960" y="6356350"/>
            <a:ext cx="1243965" cy="2336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>
            <a:defPPr>
              <a:defRPr lang="zh-CN"/>
            </a:defPPr>
            <a:lvl1pPr algn="ctr" defTabSz="913765"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LTE-A 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817"/>
          <p:cNvSpPr txBox="1"/>
          <p:nvPr/>
        </p:nvSpPr>
        <p:spPr>
          <a:xfrm>
            <a:off x="8222615" y="6356350"/>
            <a:ext cx="2510155" cy="2336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>
            <a:defPPr>
              <a:defRPr lang="zh-CN"/>
            </a:defPPr>
            <a:lvl1pPr algn="ctr" defTabSz="913765"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5G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0510" y="790575"/>
            <a:ext cx="4981575" cy="424724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芯讯通整体产品布局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4236720" y="6350000"/>
            <a:ext cx="1259205" cy="2400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>
            <a:defPPr>
              <a:defRPr lang="zh-CN"/>
            </a:defPPr>
            <a:lvl1pPr algn="ctr" defTabSz="913765"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LTE Cat. 1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TextBox 531"/>
          <p:cNvSpPr txBox="1"/>
          <p:nvPr/>
        </p:nvSpPr>
        <p:spPr>
          <a:xfrm>
            <a:off x="5570220" y="6356350"/>
            <a:ext cx="1283335" cy="2336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>
            <a:defPPr>
              <a:defRPr lang="zh-CN"/>
            </a:defPPr>
            <a:lvl1pPr algn="ctr" defTabSz="913765"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LTE Cat. 4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TextBox 976"/>
          <p:cNvSpPr txBox="1"/>
          <p:nvPr/>
        </p:nvSpPr>
        <p:spPr>
          <a:xfrm>
            <a:off x="7913370" y="1057275"/>
            <a:ext cx="2483485" cy="306705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pPr defTabSz="913765"/>
            <a:r>
              <a:rPr lang="en-US" altLang="zh-CN" sz="11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Automotive Module</a:t>
            </a:r>
            <a:endParaRPr lang="zh-CN" altLang="en-US" sz="11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898640" y="1456055"/>
            <a:ext cx="1508125" cy="506730"/>
            <a:chOff x="5040206" y="1333626"/>
            <a:chExt cx="1167479" cy="432068"/>
          </a:xfrm>
        </p:grpSpPr>
        <p:sp>
          <p:nvSpPr>
            <p:cNvPr id="412" name="圆角矩形 885"/>
            <p:cNvSpPr/>
            <p:nvPr/>
          </p:nvSpPr>
          <p:spPr>
            <a:xfrm>
              <a:off x="5040206" y="1333626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413" name="Picture 3"/>
            <p:cNvPicPr preferRelativeResize="0"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12536" y="1421687"/>
              <a:ext cx="244800" cy="28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14" name="TextBox 887"/>
            <p:cNvSpPr txBox="1"/>
            <p:nvPr/>
          </p:nvSpPr>
          <p:spPr>
            <a:xfrm>
              <a:off x="5379714" y="1357892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SIM7800X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LGA 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34.0*40.0*3.3mm 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Low End  CAT 4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71645" y="5307330"/>
            <a:ext cx="1526540" cy="497205"/>
            <a:chOff x="3999836" y="3866351"/>
            <a:chExt cx="1181462" cy="423605"/>
          </a:xfrm>
        </p:grpSpPr>
        <p:sp>
          <p:nvSpPr>
            <p:cNvPr id="403" name="圆角矩形 803"/>
            <p:cNvSpPr/>
            <p:nvPr/>
          </p:nvSpPr>
          <p:spPr>
            <a:xfrm>
              <a:off x="3999836" y="3866351"/>
              <a:ext cx="950400" cy="40454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404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77530" y="3948799"/>
              <a:ext cx="216000" cy="216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</p:pic>
        <p:sp>
          <p:nvSpPr>
            <p:cNvPr id="405" name="TextBox 805"/>
            <p:cNvSpPr txBox="1"/>
            <p:nvPr/>
          </p:nvSpPr>
          <p:spPr>
            <a:xfrm>
              <a:off x="4353327" y="3882154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SIM7600X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LCC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30.0*30.0*2.9mm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LTE CAT1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267200" y="5832475"/>
            <a:ext cx="1503045" cy="500380"/>
            <a:chOff x="3999776" y="4336099"/>
            <a:chExt cx="1163526" cy="426778"/>
          </a:xfrm>
        </p:grpSpPr>
        <p:sp>
          <p:nvSpPr>
            <p:cNvPr id="400" name="圆角矩形 795"/>
            <p:cNvSpPr/>
            <p:nvPr/>
          </p:nvSpPr>
          <p:spPr>
            <a:xfrm>
              <a:off x="3999776" y="4336099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401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90872" y="4454936"/>
              <a:ext cx="194400" cy="1728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</p:pic>
        <p:sp>
          <p:nvSpPr>
            <p:cNvPr id="402" name="TextBox 797"/>
            <p:cNvSpPr txBox="1"/>
            <p:nvPr/>
          </p:nvSpPr>
          <p:spPr>
            <a:xfrm>
              <a:off x="4335331" y="4355075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SIM7500X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LGA 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24.0*27.0*2.75mm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LTE CAT1 Only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574030" y="3920490"/>
            <a:ext cx="1520190" cy="485775"/>
            <a:chOff x="4982811" y="2877509"/>
            <a:chExt cx="1176499" cy="414000"/>
          </a:xfrm>
        </p:grpSpPr>
        <p:sp>
          <p:nvSpPr>
            <p:cNvPr id="397" name="圆角矩形 611"/>
            <p:cNvSpPr/>
            <p:nvPr/>
          </p:nvSpPr>
          <p:spPr>
            <a:xfrm>
              <a:off x="4982811" y="2877509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98" name="Picture 3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46358" y="2982074"/>
              <a:ext cx="2160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9" name="TextBox 626"/>
            <p:cNvSpPr txBox="1"/>
            <p:nvPr/>
          </p:nvSpPr>
          <p:spPr>
            <a:xfrm>
              <a:off x="5331339" y="2880288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A7600E-H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LCC+LGA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30.0*30.0*2.5mm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LTE CAT4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581015" y="4561840"/>
            <a:ext cx="1520190" cy="485775"/>
            <a:chOff x="4975960" y="3358945"/>
            <a:chExt cx="1176499" cy="414000"/>
          </a:xfrm>
        </p:grpSpPr>
        <p:sp>
          <p:nvSpPr>
            <p:cNvPr id="394" name="圆角矩形 507"/>
            <p:cNvSpPr/>
            <p:nvPr/>
          </p:nvSpPr>
          <p:spPr>
            <a:xfrm>
              <a:off x="4975960" y="3358945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95" name="Picture 3"/>
            <p:cNvPicPr preferRelativeResize="0"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38899" y="3463510"/>
              <a:ext cx="2160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6" name="TextBox 516"/>
            <p:cNvSpPr txBox="1"/>
            <p:nvPr/>
          </p:nvSpPr>
          <p:spPr>
            <a:xfrm>
              <a:off x="5324488" y="3361724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A7600C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LCC+LGA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30.0*30.0*2.5mm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LTE CAT4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589905" y="5214620"/>
            <a:ext cx="1520190" cy="481330"/>
            <a:chOff x="4995786" y="3870545"/>
            <a:chExt cx="1176499" cy="410581"/>
          </a:xfrm>
        </p:grpSpPr>
        <p:sp>
          <p:nvSpPr>
            <p:cNvPr id="391" name="圆角矩形 810"/>
            <p:cNvSpPr/>
            <p:nvPr/>
          </p:nvSpPr>
          <p:spPr>
            <a:xfrm>
              <a:off x="4995786" y="3870545"/>
              <a:ext cx="950400" cy="399924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92" name="Picture 3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58724" y="3959744"/>
              <a:ext cx="2160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3" name="TextBox 812"/>
            <p:cNvSpPr txBox="1"/>
            <p:nvPr/>
          </p:nvSpPr>
          <p:spPr>
            <a:xfrm>
              <a:off x="5344314" y="3873324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SIM7600X-H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LCC 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30.0*30.0*2.9mm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LTE CAT4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575935" y="5831205"/>
            <a:ext cx="1545590" cy="494665"/>
            <a:chOff x="5070554" y="4371482"/>
            <a:chExt cx="1196591" cy="421466"/>
          </a:xfrm>
        </p:grpSpPr>
        <p:sp>
          <p:nvSpPr>
            <p:cNvPr id="388" name="圆角矩形 623"/>
            <p:cNvSpPr/>
            <p:nvPr/>
          </p:nvSpPr>
          <p:spPr>
            <a:xfrm>
              <a:off x="5070554" y="4371482"/>
              <a:ext cx="954999" cy="413074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89" name="TextBox 627"/>
            <p:cNvSpPr txBox="1"/>
            <p:nvPr/>
          </p:nvSpPr>
          <p:spPr>
            <a:xfrm>
              <a:off x="5439174" y="4385146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SIM7600CE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30.0*30.0*2.9mm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CAT4</a:t>
              </a:r>
            </a:p>
          </p:txBody>
        </p:sp>
        <p:pic>
          <p:nvPicPr>
            <p:cNvPr id="390" name="图片 389"/>
            <p:cNvPicPr preferRelativeResize="0"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6906" y="4438917"/>
              <a:ext cx="216000" cy="216000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8195945" y="1451610"/>
            <a:ext cx="1493520" cy="502285"/>
            <a:chOff x="6011236" y="1100450"/>
            <a:chExt cx="1156298" cy="428224"/>
          </a:xfrm>
        </p:grpSpPr>
        <p:sp>
          <p:nvSpPr>
            <p:cNvPr id="385" name="圆角矩形 892"/>
            <p:cNvSpPr/>
            <p:nvPr/>
          </p:nvSpPr>
          <p:spPr>
            <a:xfrm>
              <a:off x="6011236" y="1100450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86" name="Picture 3"/>
            <p:cNvPicPr preferRelativeResize="0"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83981" y="1140657"/>
              <a:ext cx="216000" cy="230400"/>
            </a:xfrm>
            <a:prstGeom prst="rect">
              <a:avLst/>
            </a:prstGeom>
            <a:noFill/>
          </p:spPr>
        </p:pic>
        <p:sp>
          <p:nvSpPr>
            <p:cNvPr id="387" name="TextBox 894"/>
            <p:cNvSpPr txBox="1"/>
            <p:nvPr/>
          </p:nvSpPr>
          <p:spPr>
            <a:xfrm>
              <a:off x="6339561" y="1120872"/>
              <a:ext cx="827973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SIM8100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LGA 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30.0*32.0*3.3mm 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C-V2X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895465" y="4307840"/>
            <a:ext cx="1635760" cy="514350"/>
            <a:chOff x="6041639" y="2880726"/>
            <a:chExt cx="1266324" cy="438580"/>
          </a:xfrm>
        </p:grpSpPr>
        <p:sp>
          <p:nvSpPr>
            <p:cNvPr id="382" name="圆角矩形 386"/>
            <p:cNvSpPr/>
            <p:nvPr/>
          </p:nvSpPr>
          <p:spPr>
            <a:xfrm>
              <a:off x="6041639" y="2900650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83" name="Picture 3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09066" y="2951202"/>
              <a:ext cx="216000" cy="3024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</p:pic>
        <p:sp>
          <p:nvSpPr>
            <p:cNvPr id="384" name="TextBox 388"/>
            <p:cNvSpPr txBox="1"/>
            <p:nvPr/>
          </p:nvSpPr>
          <p:spPr>
            <a:xfrm>
              <a:off x="6372393" y="2880726"/>
              <a:ext cx="935570" cy="438580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SIM7912G</a:t>
              </a:r>
            </a:p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-M2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30.0*42.0*2.3mm</a:t>
              </a:r>
              <a:endParaRPr lang="en-US" altLang="zh-CN" sz="500" dirty="0">
                <a:solidFill>
                  <a:prstClr val="black"/>
                </a:solidFill>
                <a:sym typeface="Wingdings" panose="05000000000000000000"/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CAT12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909435" y="4831080"/>
            <a:ext cx="1482725" cy="498475"/>
            <a:chOff x="6032709" y="3386239"/>
            <a:chExt cx="1147754" cy="425128"/>
          </a:xfrm>
        </p:grpSpPr>
        <p:sp>
          <p:nvSpPr>
            <p:cNvPr id="379" name="圆角矩形 403"/>
            <p:cNvSpPr/>
            <p:nvPr/>
          </p:nvSpPr>
          <p:spPr>
            <a:xfrm>
              <a:off x="6032709" y="3397367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80" name="Picture 3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21320" y="3450418"/>
              <a:ext cx="2160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1" name="TextBox 405"/>
            <p:cNvSpPr txBox="1"/>
            <p:nvPr/>
          </p:nvSpPr>
          <p:spPr>
            <a:xfrm>
              <a:off x="6352491" y="3386239"/>
              <a:ext cx="827972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A7906E-M2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M.2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30.0*42.0*2.3mm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CAT6</a:t>
              </a:r>
              <a:endParaRPr lang="en-US" altLang="zh-CN" sz="600" dirty="0">
                <a:solidFill>
                  <a:prstClr val="black"/>
                </a:solidFill>
                <a:sym typeface="Wingdings" panose="0500000000000000000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897370" y="5321935"/>
            <a:ext cx="1496695" cy="514350"/>
            <a:chOff x="6039410" y="3867894"/>
            <a:chExt cx="1158725" cy="438580"/>
          </a:xfrm>
        </p:grpSpPr>
        <p:sp>
          <p:nvSpPr>
            <p:cNvPr id="376" name="圆角矩形 826"/>
            <p:cNvSpPr/>
            <p:nvPr/>
          </p:nvSpPr>
          <p:spPr>
            <a:xfrm>
              <a:off x="6039410" y="3887818"/>
              <a:ext cx="950400" cy="39318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77" name="Picture 3"/>
            <p:cNvPicPr preferRelativeResize="0"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42582" y="3969529"/>
              <a:ext cx="216000" cy="3024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</p:pic>
        <p:sp>
          <p:nvSpPr>
            <p:cNvPr id="378" name="TextBox 828"/>
            <p:cNvSpPr txBox="1"/>
            <p:nvPr/>
          </p:nvSpPr>
          <p:spPr>
            <a:xfrm>
              <a:off x="6370164" y="3867894"/>
              <a:ext cx="827971" cy="438580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SIM7906E/SA</a:t>
              </a:r>
            </a:p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-M2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30.0*42.0*2.3mm</a:t>
              </a:r>
              <a:endParaRPr lang="en-US" altLang="zh-CN" sz="500" dirty="0">
                <a:solidFill>
                  <a:prstClr val="black"/>
                </a:solidFill>
                <a:sym typeface="Wingdings" panose="05000000000000000000"/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CAT6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909435" y="5838190"/>
            <a:ext cx="1497330" cy="514350"/>
            <a:chOff x="6041193" y="4371950"/>
            <a:chExt cx="1158833" cy="438580"/>
          </a:xfrm>
        </p:grpSpPr>
        <p:sp>
          <p:nvSpPr>
            <p:cNvPr id="372" name="圆角矩形 819"/>
            <p:cNvSpPr/>
            <p:nvPr/>
          </p:nvSpPr>
          <p:spPr>
            <a:xfrm>
              <a:off x="6041193" y="4372567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grpSp>
          <p:nvGrpSpPr>
            <p:cNvPr id="373" name="组合 372"/>
            <p:cNvGrpSpPr/>
            <p:nvPr/>
          </p:nvGrpSpPr>
          <p:grpSpPr>
            <a:xfrm>
              <a:off x="6150216" y="4371950"/>
              <a:ext cx="1049810" cy="438580"/>
              <a:chOff x="6150216" y="4371950"/>
              <a:chExt cx="1049810" cy="438580"/>
            </a:xfrm>
          </p:grpSpPr>
          <p:pic>
            <p:nvPicPr>
              <p:cNvPr id="374" name="Picture 3"/>
              <p:cNvPicPr preferRelativeResize="0">
                <a:picLocks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150216" y="4407348"/>
                <a:ext cx="216000" cy="36720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innerShdw blurRad="63500">
                  <a:prstClr val="black"/>
                </a:innerShdw>
              </a:effectLst>
            </p:spPr>
          </p:pic>
          <p:sp>
            <p:nvSpPr>
              <p:cNvPr id="375" name="TextBox 821"/>
              <p:cNvSpPr txBox="1"/>
              <p:nvPr/>
            </p:nvSpPr>
            <p:spPr>
              <a:xfrm>
                <a:off x="6372054" y="4371950"/>
                <a:ext cx="827972" cy="438580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prstClr val="black"/>
                    </a:solidFill>
                  </a:rPr>
                  <a:t>SIM7906E-</a:t>
                </a:r>
              </a:p>
              <a:p>
                <a:pPr defTabSz="685165"/>
                <a:r>
                  <a:rPr lang="en-US" altLang="zh-CN" sz="700" b="1" dirty="0">
                    <a:solidFill>
                      <a:prstClr val="black"/>
                    </a:solidFill>
                  </a:rPr>
                  <a:t>PCIE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</a:t>
                </a:r>
                <a:r>
                  <a:rPr lang="en-US" altLang="zh-CN" sz="500" dirty="0">
                    <a:solidFill>
                      <a:prstClr val="black"/>
                    </a:solidFill>
                  </a:rPr>
                  <a:t>30.0*51.0*4.3mm</a:t>
                </a:r>
                <a:endParaRPr lang="en-US" altLang="zh-CN" sz="500" dirty="0">
                  <a:solidFill>
                    <a:prstClr val="black"/>
                  </a:solidFill>
                  <a:sym typeface="Wingdings" panose="05000000000000000000"/>
                </a:endParaRP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LTE CAT6</a:t>
                </a: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9505315" y="5853430"/>
            <a:ext cx="1466850" cy="489585"/>
            <a:chOff x="7039249" y="2014976"/>
            <a:chExt cx="1135621" cy="417384"/>
          </a:xfrm>
        </p:grpSpPr>
        <p:sp>
          <p:nvSpPr>
            <p:cNvPr id="369" name="圆角矩形 869"/>
            <p:cNvSpPr/>
            <p:nvPr/>
          </p:nvSpPr>
          <p:spPr>
            <a:xfrm>
              <a:off x="7039249" y="2014976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70" name="Picture 3"/>
            <p:cNvPicPr preferRelativeResize="0"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58062" y="2089093"/>
              <a:ext cx="2160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1" name="TextBox 871"/>
            <p:cNvSpPr txBox="1"/>
            <p:nvPr/>
          </p:nvSpPr>
          <p:spPr>
            <a:xfrm>
              <a:off x="7346899" y="2024558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SIM8202E/G-M2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M.2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30.0*42.0*2.3 mm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Sub-6G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230235" y="4485005"/>
            <a:ext cx="1466850" cy="489585"/>
            <a:chOff x="7042534" y="3417893"/>
            <a:chExt cx="1135621" cy="417384"/>
          </a:xfrm>
        </p:grpSpPr>
        <p:sp>
          <p:nvSpPr>
            <p:cNvPr id="366" name="圆角矩形 841"/>
            <p:cNvSpPr/>
            <p:nvPr/>
          </p:nvSpPr>
          <p:spPr>
            <a:xfrm>
              <a:off x="7042534" y="3417893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67" name="Picture 3"/>
            <p:cNvPicPr preferRelativeResize="0">
              <a:picLocks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37030" y="3450980"/>
              <a:ext cx="216000" cy="36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8" name="TextBox 843"/>
            <p:cNvSpPr txBox="1"/>
            <p:nvPr/>
          </p:nvSpPr>
          <p:spPr>
            <a:xfrm>
              <a:off x="7350184" y="3427475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SIM8300G-M2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M.2 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30.0*52.0*3.65mm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Sub-6G+mmW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235315" y="5167630"/>
            <a:ext cx="1466850" cy="489585"/>
            <a:chOff x="7075245" y="3921949"/>
            <a:chExt cx="1135620" cy="417384"/>
          </a:xfrm>
        </p:grpSpPr>
        <p:sp>
          <p:nvSpPr>
            <p:cNvPr id="363" name="圆角矩形 849"/>
            <p:cNvSpPr/>
            <p:nvPr/>
          </p:nvSpPr>
          <p:spPr>
            <a:xfrm>
              <a:off x="7075245" y="3921949"/>
              <a:ext cx="950400" cy="401864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64" name="Picture 3"/>
            <p:cNvPicPr preferRelativeResize="0"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39808" y="4005272"/>
              <a:ext cx="313200" cy="303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5" name="TextBox 851"/>
            <p:cNvSpPr txBox="1"/>
            <p:nvPr/>
          </p:nvSpPr>
          <p:spPr>
            <a:xfrm>
              <a:off x="7382894" y="3931531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SIM8200G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LGA 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41.0*43.6*2.8 mm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Sub-6G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226425" y="5843270"/>
            <a:ext cx="1466850" cy="499110"/>
            <a:chOff x="7089688" y="4353997"/>
            <a:chExt cx="1135621" cy="425401"/>
          </a:xfrm>
        </p:grpSpPr>
        <p:sp>
          <p:nvSpPr>
            <p:cNvPr id="360" name="圆角矩形 857"/>
            <p:cNvSpPr/>
            <p:nvPr/>
          </p:nvSpPr>
          <p:spPr>
            <a:xfrm>
              <a:off x="7089688" y="4353997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61" name="Picture 3"/>
            <p:cNvPicPr preferRelativeResize="0">
              <a:picLocks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0559" y="4412198"/>
              <a:ext cx="216000" cy="36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2" name="TextBox 859"/>
            <p:cNvSpPr txBox="1"/>
            <p:nvPr/>
          </p:nvSpPr>
          <p:spPr>
            <a:xfrm>
              <a:off x="7397338" y="4363579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SIM8200EA-M2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M.2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30.0*52.0*2.3mm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Sub-6G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795635" y="3317875"/>
            <a:ext cx="1493520" cy="488950"/>
            <a:chOff x="6074859" y="44733"/>
            <a:chExt cx="1156047" cy="416793"/>
          </a:xfrm>
        </p:grpSpPr>
        <p:sp>
          <p:nvSpPr>
            <p:cNvPr id="357" name="圆角矩形 926"/>
            <p:cNvSpPr/>
            <p:nvPr/>
          </p:nvSpPr>
          <p:spPr>
            <a:xfrm>
              <a:off x="6074859" y="44733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58" name="Picture 3"/>
            <p:cNvPicPr preferRelativeResize="0">
              <a:picLocks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19133" y="104952"/>
              <a:ext cx="316800" cy="3276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</p:pic>
        <p:sp>
          <p:nvSpPr>
            <p:cNvPr id="359" name="TextBox 928"/>
            <p:cNvSpPr txBox="1"/>
            <p:nvPr/>
          </p:nvSpPr>
          <p:spPr>
            <a:xfrm>
              <a:off x="6402935" y="55761"/>
              <a:ext cx="827971" cy="405765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SIM8950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44.1*45.6*2.8mm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Octa-core@2.0GHz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GPS/Wi-Fi/BT4.2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793095" y="3826510"/>
            <a:ext cx="1504950" cy="485775"/>
            <a:chOff x="5115520" y="267493"/>
            <a:chExt cx="1164846" cy="414000"/>
          </a:xfrm>
        </p:grpSpPr>
        <p:sp>
          <p:nvSpPr>
            <p:cNvPr id="354" name="圆角矩形 940"/>
            <p:cNvSpPr/>
            <p:nvPr/>
          </p:nvSpPr>
          <p:spPr>
            <a:xfrm>
              <a:off x="5115520" y="267493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55" name="Picture 3"/>
            <p:cNvPicPr preferRelativeResize="0">
              <a:picLocks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89249" y="339351"/>
              <a:ext cx="291600" cy="2916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</p:pic>
        <p:sp>
          <p:nvSpPr>
            <p:cNvPr id="356" name="TextBox 942"/>
            <p:cNvSpPr txBox="1"/>
            <p:nvPr/>
          </p:nvSpPr>
          <p:spPr>
            <a:xfrm>
              <a:off x="5452395" y="272696"/>
              <a:ext cx="827971" cy="347657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SIM6600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40.5*40.5*2.8mm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Quad-core@2.0GHz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GPS/Wi-Fi/BT4.0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791825" y="4343400"/>
            <a:ext cx="1493520" cy="478155"/>
            <a:chOff x="4047250" y="278521"/>
            <a:chExt cx="1156047" cy="407802"/>
          </a:xfrm>
        </p:grpSpPr>
        <p:sp>
          <p:nvSpPr>
            <p:cNvPr id="351" name="圆角矩形 947"/>
            <p:cNvSpPr/>
            <p:nvPr/>
          </p:nvSpPr>
          <p:spPr>
            <a:xfrm>
              <a:off x="4047250" y="278521"/>
              <a:ext cx="950400" cy="40297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52" name="Picture 3"/>
            <p:cNvPicPr preferRelativeResize="0">
              <a:picLocks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04120" y="344002"/>
              <a:ext cx="309600" cy="3168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</p:pic>
        <p:sp>
          <p:nvSpPr>
            <p:cNvPr id="353" name="TextBox 949"/>
            <p:cNvSpPr txBox="1"/>
            <p:nvPr/>
          </p:nvSpPr>
          <p:spPr>
            <a:xfrm>
              <a:off x="4375326" y="278521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SIM8960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43.0*44.0*2.85mm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Octa-core@1.8GHz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GPS/Wi-Fi/BT4.2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799445" y="4844415"/>
            <a:ext cx="1485265" cy="498475"/>
            <a:chOff x="4045645" y="749141"/>
            <a:chExt cx="1149486" cy="425167"/>
          </a:xfrm>
        </p:grpSpPr>
        <p:sp>
          <p:nvSpPr>
            <p:cNvPr id="348" name="圆角矩形 933"/>
            <p:cNvSpPr/>
            <p:nvPr/>
          </p:nvSpPr>
          <p:spPr>
            <a:xfrm>
              <a:off x="4045645" y="749141"/>
              <a:ext cx="950400" cy="414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49" name="Picture 3"/>
            <p:cNvPicPr preferRelativeResize="0">
              <a:picLocks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86879" y="803914"/>
              <a:ext cx="316800" cy="3276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</p:pic>
        <p:sp>
          <p:nvSpPr>
            <p:cNvPr id="350" name="TextBox 935"/>
            <p:cNvSpPr txBox="1"/>
            <p:nvPr/>
          </p:nvSpPr>
          <p:spPr>
            <a:xfrm>
              <a:off x="4367160" y="766506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SIM8950LH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44.1*45.6*2.8mm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Octa-core@1.8GHz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GPS/Wi-Fi/BT4.2</a:t>
              </a:r>
            </a:p>
          </p:txBody>
        </p:sp>
      </p:grpSp>
      <p:sp>
        <p:nvSpPr>
          <p:cNvPr id="345" name="圆角矩形 959"/>
          <p:cNvSpPr/>
          <p:nvPr/>
        </p:nvSpPr>
        <p:spPr>
          <a:xfrm>
            <a:off x="10801985" y="5358765"/>
            <a:ext cx="1228090" cy="4718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prstClr val="white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791190" y="5842635"/>
            <a:ext cx="1504315" cy="476250"/>
            <a:chOff x="6086953" y="544633"/>
            <a:chExt cx="1164326" cy="405766"/>
          </a:xfrm>
        </p:grpSpPr>
        <p:sp>
          <p:nvSpPr>
            <p:cNvPr id="342" name="圆角矩形 919"/>
            <p:cNvSpPr/>
            <p:nvPr/>
          </p:nvSpPr>
          <p:spPr>
            <a:xfrm>
              <a:off x="6086953" y="544633"/>
              <a:ext cx="950400" cy="40020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43" name="Picture 3"/>
            <p:cNvPicPr preferRelativeResize="0">
              <a:picLocks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61678" y="616491"/>
              <a:ext cx="291600" cy="2916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>
              <a:innerShdw blurRad="63500">
                <a:prstClr val="black"/>
              </a:innerShdw>
            </a:effectLst>
          </p:spPr>
        </p:pic>
        <p:sp>
          <p:nvSpPr>
            <p:cNvPr id="344" name="TextBox 921"/>
            <p:cNvSpPr txBox="1"/>
            <p:nvPr/>
          </p:nvSpPr>
          <p:spPr>
            <a:xfrm>
              <a:off x="6423307" y="544634"/>
              <a:ext cx="827972" cy="405765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SIM8905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40.5*40.5*2.8mm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Quad-core@1.1GHz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GPS/Wi-Fi/BT</a:t>
              </a:r>
            </a:p>
          </p:txBody>
        </p:sp>
      </p:grpSp>
      <p:sp>
        <p:nvSpPr>
          <p:cNvPr id="42" name="TextBox 572"/>
          <p:cNvSpPr txBox="1"/>
          <p:nvPr/>
        </p:nvSpPr>
        <p:spPr>
          <a:xfrm>
            <a:off x="10795635" y="6363335"/>
            <a:ext cx="1300480" cy="2266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>
            <a:defPPr>
              <a:defRPr lang="zh-CN"/>
            </a:defPPr>
            <a:lvl1pPr algn="ctr" defTabSz="913765"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Smart 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250690" y="3061335"/>
            <a:ext cx="1466850" cy="489585"/>
            <a:chOff x="4054228" y="1589209"/>
            <a:chExt cx="1135622" cy="417384"/>
          </a:xfrm>
        </p:grpSpPr>
        <p:sp>
          <p:nvSpPr>
            <p:cNvPr id="339" name="圆角矩形 742"/>
            <p:cNvSpPr/>
            <p:nvPr/>
          </p:nvSpPr>
          <p:spPr>
            <a:xfrm>
              <a:off x="4054228" y="1589209"/>
              <a:ext cx="950400" cy="41030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40" name="TextBox 743"/>
            <p:cNvSpPr txBox="1"/>
            <p:nvPr/>
          </p:nvSpPr>
          <p:spPr>
            <a:xfrm>
              <a:off x="4361878" y="1598791"/>
              <a:ext cx="827972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A7670X R2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24.0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*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24.0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*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2.4mm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CAT1</a:t>
              </a:r>
            </a:p>
          </p:txBody>
        </p:sp>
        <p:pic>
          <p:nvPicPr>
            <p:cNvPr id="341" name="Picture 5"/>
            <p:cNvPicPr preferRelativeResize="0">
              <a:picLocks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63340" y="1683541"/>
              <a:ext cx="172800" cy="17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4258945" y="4120515"/>
            <a:ext cx="1466850" cy="485616"/>
            <a:chOff x="3994492" y="1878033"/>
            <a:chExt cx="1135621" cy="414000"/>
          </a:xfrm>
        </p:grpSpPr>
        <p:sp>
          <p:nvSpPr>
            <p:cNvPr id="335" name="圆角矩形 936"/>
            <p:cNvSpPr/>
            <p:nvPr/>
          </p:nvSpPr>
          <p:spPr>
            <a:xfrm>
              <a:off x="3994492" y="1878033"/>
              <a:ext cx="950400" cy="41400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37" name="TextBox 938"/>
            <p:cNvSpPr txBox="1"/>
            <p:nvPr/>
          </p:nvSpPr>
          <p:spPr>
            <a:xfrm>
              <a:off x="4302142" y="1887615"/>
              <a:ext cx="827971" cy="345925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A7630C R2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21.9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*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22.9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*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2.4mm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CAT1 Only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258945" y="3596005"/>
            <a:ext cx="1466850" cy="489585"/>
            <a:chOff x="4054228" y="1589209"/>
            <a:chExt cx="1135622" cy="417384"/>
          </a:xfrm>
        </p:grpSpPr>
        <p:sp>
          <p:nvSpPr>
            <p:cNvPr id="332" name="圆角矩形 952"/>
            <p:cNvSpPr/>
            <p:nvPr/>
          </p:nvSpPr>
          <p:spPr>
            <a:xfrm>
              <a:off x="4054228" y="1589209"/>
              <a:ext cx="950400" cy="410308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33" name="TextBox 953"/>
            <p:cNvSpPr txBox="1"/>
            <p:nvPr/>
          </p:nvSpPr>
          <p:spPr>
            <a:xfrm>
              <a:off x="4361878" y="1598791"/>
              <a:ext cx="827972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A7682E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19.6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*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19.6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*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2.4mm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CAT1</a:t>
              </a:r>
            </a:p>
          </p:txBody>
        </p:sp>
        <p:pic>
          <p:nvPicPr>
            <p:cNvPr id="334" name="Picture 5"/>
            <p:cNvPicPr preferRelativeResize="0">
              <a:picLocks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63340" y="1683541"/>
              <a:ext cx="172800" cy="17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6" name="组合 45"/>
          <p:cNvGrpSpPr/>
          <p:nvPr/>
        </p:nvGrpSpPr>
        <p:grpSpPr>
          <a:xfrm>
            <a:off x="5562600" y="2650490"/>
            <a:ext cx="1528445" cy="497205"/>
            <a:chOff x="5039184" y="4430433"/>
            <a:chExt cx="1183335" cy="423628"/>
          </a:xfrm>
        </p:grpSpPr>
        <p:sp>
          <p:nvSpPr>
            <p:cNvPr id="329" name="圆角矩形 1037"/>
            <p:cNvSpPr/>
            <p:nvPr/>
          </p:nvSpPr>
          <p:spPr>
            <a:xfrm>
              <a:off x="5039184" y="4440061"/>
              <a:ext cx="950400" cy="41400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330" name="Picture 3"/>
            <p:cNvPicPr preferRelativeResize="0">
              <a:picLocks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13246" y="4541131"/>
              <a:ext cx="2160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31" name="TextBox 1039"/>
            <p:cNvSpPr txBox="1"/>
            <p:nvPr/>
          </p:nvSpPr>
          <p:spPr>
            <a:xfrm>
              <a:off x="5394548" y="4430433"/>
              <a:ext cx="827971" cy="345920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A7608X-H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LCC+LGA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30.0*30.0*2.5mm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 LTE CAT4</a:t>
              </a:r>
              <a:endParaRPr lang="en-US" altLang="zh-CN" sz="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898640" y="2244090"/>
            <a:ext cx="1630045" cy="485775"/>
            <a:chOff x="5999556" y="1976751"/>
            <a:chExt cx="1262051" cy="414000"/>
          </a:xfrm>
        </p:grpSpPr>
        <p:sp>
          <p:nvSpPr>
            <p:cNvPr id="326" name="圆角矩形 682"/>
            <p:cNvSpPr/>
            <p:nvPr/>
          </p:nvSpPr>
          <p:spPr>
            <a:xfrm>
              <a:off x="5999556" y="1976751"/>
              <a:ext cx="983814" cy="41400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327" name="Picture 3"/>
            <p:cNvPicPr preferRelativeResize="0">
              <a:picLocks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30413" y="2061523"/>
              <a:ext cx="282743" cy="26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8" name="TextBox 688"/>
            <p:cNvSpPr txBox="1"/>
            <p:nvPr/>
          </p:nvSpPr>
          <p:spPr>
            <a:xfrm>
              <a:off x="6311207" y="1977788"/>
              <a:ext cx="950400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SIM7912E/A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37.0*39.5*2.8mm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CAT12</a:t>
              </a:r>
              <a:endParaRPr lang="en-US" altLang="zh-CN" sz="600" dirty="0">
                <a:solidFill>
                  <a:prstClr val="black"/>
                </a:solidFill>
                <a:sym typeface="Wingdings" panose="0500000000000000000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74665" y="1394460"/>
            <a:ext cx="1496060" cy="483870"/>
            <a:chOff x="4958238" y="1869766"/>
            <a:chExt cx="1158186" cy="412711"/>
          </a:xfrm>
        </p:grpSpPr>
        <p:sp>
          <p:nvSpPr>
            <p:cNvPr id="323" name="圆角矩形 757"/>
            <p:cNvSpPr/>
            <p:nvPr/>
          </p:nvSpPr>
          <p:spPr>
            <a:xfrm>
              <a:off x="4958238" y="1869766"/>
              <a:ext cx="950400" cy="41271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24" name="Picture 3"/>
            <p:cNvPicPr preferRelativeResize="0">
              <a:picLocks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21259" y="1961782"/>
              <a:ext cx="2160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5" name="TextBox 759"/>
            <p:cNvSpPr txBox="1"/>
            <p:nvPr/>
          </p:nvSpPr>
          <p:spPr>
            <a:xfrm>
              <a:off x="5288454" y="1872545"/>
              <a:ext cx="827970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SIM7600CE-M2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M.2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30.0*42.0*2.3mm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LTE CAT4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574030" y="2019300"/>
            <a:ext cx="1520190" cy="485775"/>
            <a:chOff x="4979818" y="2382812"/>
            <a:chExt cx="1176499" cy="414000"/>
          </a:xfrm>
        </p:grpSpPr>
        <p:sp>
          <p:nvSpPr>
            <p:cNvPr id="320" name="圆角矩形 631"/>
            <p:cNvSpPr/>
            <p:nvPr/>
          </p:nvSpPr>
          <p:spPr>
            <a:xfrm>
              <a:off x="4979818" y="2382812"/>
              <a:ext cx="950400" cy="41400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321" name="Picture 3"/>
            <p:cNvPicPr preferRelativeResize="0">
              <a:picLocks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28363" y="2443539"/>
              <a:ext cx="2160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2" name="TextBox 633"/>
            <p:cNvSpPr txBox="1"/>
            <p:nvPr/>
          </p:nvSpPr>
          <p:spPr>
            <a:xfrm>
              <a:off x="5328346" y="2385591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A7600C-M2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M.2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30.0*42.0*2.3mm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LTE CAT4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572125" y="3287395"/>
            <a:ext cx="1520190" cy="481330"/>
            <a:chOff x="5038269" y="4117384"/>
            <a:chExt cx="1176499" cy="410581"/>
          </a:xfrm>
        </p:grpSpPr>
        <p:sp>
          <p:nvSpPr>
            <p:cNvPr id="317" name="圆角矩形 1016"/>
            <p:cNvSpPr/>
            <p:nvPr/>
          </p:nvSpPr>
          <p:spPr>
            <a:xfrm>
              <a:off x="5038269" y="4117384"/>
              <a:ext cx="950400" cy="407142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318" name="Picture 3"/>
            <p:cNvPicPr preferRelativeResize="0">
              <a:picLocks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99229" y="4185214"/>
              <a:ext cx="216000" cy="216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9" name="TextBox 1025"/>
            <p:cNvSpPr txBox="1"/>
            <p:nvPr/>
          </p:nvSpPr>
          <p:spPr>
            <a:xfrm>
              <a:off x="5386797" y="4120163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A7600C R2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LCC+LGA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</a:t>
              </a:r>
              <a:r>
                <a:rPr lang="en-US" altLang="zh-CN" sz="500" dirty="0">
                  <a:solidFill>
                    <a:prstClr val="black"/>
                  </a:solidFill>
                </a:rPr>
                <a:t>30.0*30.0*2.5mm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LTE CAT4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258945" y="4696460"/>
            <a:ext cx="1488440" cy="489585"/>
            <a:chOff x="3996904" y="2879626"/>
            <a:chExt cx="1152335" cy="417383"/>
          </a:xfrm>
        </p:grpSpPr>
        <p:sp>
          <p:nvSpPr>
            <p:cNvPr id="314" name="圆角矩形 472"/>
            <p:cNvSpPr/>
            <p:nvPr/>
          </p:nvSpPr>
          <p:spPr>
            <a:xfrm>
              <a:off x="3996904" y="2879626"/>
              <a:ext cx="950400" cy="40737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5" name="TextBox 473"/>
            <p:cNvSpPr txBox="1"/>
            <p:nvPr/>
          </p:nvSpPr>
          <p:spPr>
            <a:xfrm>
              <a:off x="4321267" y="2889208"/>
              <a:ext cx="827972" cy="407801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A7600X R2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30.0*30.0*2.4mm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CAT1</a:t>
              </a:r>
            </a:p>
          </p:txBody>
        </p:sp>
        <p:pic>
          <p:nvPicPr>
            <p:cNvPr id="316" name="图片 315"/>
            <p:cNvPicPr preferRelativeResize="0"/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4275" y="2941465"/>
              <a:ext cx="215474" cy="215473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4237990" y="1969135"/>
            <a:ext cx="1488440" cy="489585"/>
            <a:chOff x="3996904" y="2879626"/>
            <a:chExt cx="1152335" cy="417383"/>
          </a:xfrm>
        </p:grpSpPr>
        <p:sp>
          <p:nvSpPr>
            <p:cNvPr id="311" name="圆角矩形 527"/>
            <p:cNvSpPr/>
            <p:nvPr/>
          </p:nvSpPr>
          <p:spPr>
            <a:xfrm>
              <a:off x="3996904" y="2879626"/>
              <a:ext cx="950400" cy="40737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2" name="TextBox 528"/>
            <p:cNvSpPr txBox="1"/>
            <p:nvPr/>
          </p:nvSpPr>
          <p:spPr>
            <a:xfrm>
              <a:off x="4321267" y="2889208"/>
              <a:ext cx="827972" cy="407801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A7680C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17.6*15.7*2.1mm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CAT1 Only</a:t>
              </a:r>
            </a:p>
          </p:txBody>
        </p:sp>
        <p:pic>
          <p:nvPicPr>
            <p:cNvPr id="313" name="图片 312"/>
            <p:cNvPicPr preferRelativeResize="0"/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4275" y="2954025"/>
              <a:ext cx="215474" cy="190354"/>
            </a:xfrm>
            <a:prstGeom prst="rect">
              <a:avLst/>
            </a:prstGeom>
          </p:spPr>
        </p:pic>
      </p:grpSp>
      <p:sp>
        <p:nvSpPr>
          <p:cNvPr id="308" name="圆角矩形 541"/>
          <p:cNvSpPr/>
          <p:nvPr/>
        </p:nvSpPr>
        <p:spPr>
          <a:xfrm>
            <a:off x="354965" y="3333115"/>
            <a:ext cx="1226185" cy="484505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05" name="圆角矩形 549"/>
          <p:cNvSpPr/>
          <p:nvPr/>
        </p:nvSpPr>
        <p:spPr>
          <a:xfrm>
            <a:off x="331470" y="3839845"/>
            <a:ext cx="1226185" cy="484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02" name="圆角矩形 555"/>
          <p:cNvSpPr/>
          <p:nvPr/>
        </p:nvSpPr>
        <p:spPr>
          <a:xfrm>
            <a:off x="344805" y="4346575"/>
            <a:ext cx="1226185" cy="484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299" name="圆角矩形 577"/>
          <p:cNvSpPr/>
          <p:nvPr/>
        </p:nvSpPr>
        <p:spPr>
          <a:xfrm>
            <a:off x="342265" y="4853305"/>
            <a:ext cx="1226185" cy="484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296" name="圆角矩形 654"/>
          <p:cNvSpPr/>
          <p:nvPr/>
        </p:nvSpPr>
        <p:spPr>
          <a:xfrm>
            <a:off x="337185" y="5364480"/>
            <a:ext cx="1226185" cy="46799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293" name="圆角矩形 672"/>
          <p:cNvSpPr/>
          <p:nvPr/>
        </p:nvSpPr>
        <p:spPr>
          <a:xfrm>
            <a:off x="351790" y="5847715"/>
            <a:ext cx="1226185" cy="47307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prstClr val="white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9291955" y="1423670"/>
            <a:ext cx="1700530" cy="495935"/>
            <a:chOff x="5559996" y="475459"/>
            <a:chExt cx="1316549" cy="422887"/>
          </a:xfrm>
        </p:grpSpPr>
        <p:grpSp>
          <p:nvGrpSpPr>
            <p:cNvPr id="286" name="组合 285"/>
            <p:cNvGrpSpPr/>
            <p:nvPr/>
          </p:nvGrpSpPr>
          <p:grpSpPr>
            <a:xfrm>
              <a:off x="5700052" y="484346"/>
              <a:ext cx="1176493" cy="414000"/>
              <a:chOff x="7025714" y="709389"/>
              <a:chExt cx="1176493" cy="414000"/>
            </a:xfrm>
          </p:grpSpPr>
          <p:sp>
            <p:nvSpPr>
              <p:cNvPr id="290" name="圆角矩形 909"/>
              <p:cNvSpPr/>
              <p:nvPr/>
            </p:nvSpPr>
            <p:spPr>
              <a:xfrm>
                <a:off x="7025714" y="709389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91" name="TextBox 911"/>
              <p:cNvSpPr txBox="1"/>
              <p:nvPr/>
            </p:nvSpPr>
            <p:spPr>
              <a:xfrm>
                <a:off x="7374236" y="714591"/>
                <a:ext cx="827971" cy="407802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prstClr val="black"/>
                    </a:solidFill>
                  </a:rPr>
                  <a:t>SIM8800</a:t>
                </a:r>
                <a:endParaRPr lang="en-US" altLang="zh-CN" sz="700" dirty="0">
                  <a:solidFill>
                    <a:prstClr val="black"/>
                  </a:solidFill>
                  <a:sym typeface="Wingdings" panose="05000000000000000000"/>
                </a:endParaRP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41.0*43.6*2.8 mm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C-V2X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5G</a:t>
                </a:r>
              </a:p>
            </p:txBody>
          </p:sp>
          <p:pic>
            <p:nvPicPr>
              <p:cNvPr id="292" name="Picture 3"/>
              <p:cNvPicPr preferRelativeResize="0">
                <a:picLocks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073324" y="763031"/>
                <a:ext cx="295200" cy="31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287" name="组合 286"/>
            <p:cNvGrpSpPr/>
            <p:nvPr/>
          </p:nvGrpSpPr>
          <p:grpSpPr>
            <a:xfrm>
              <a:off x="5559996" y="475459"/>
              <a:ext cx="420836" cy="184666"/>
              <a:chOff x="4636648" y="1847976"/>
              <a:chExt cx="420836" cy="184666"/>
            </a:xfrm>
          </p:grpSpPr>
          <p:sp>
            <p:nvSpPr>
              <p:cNvPr id="288" name="矩形标注 1223"/>
              <p:cNvSpPr/>
              <p:nvPr/>
            </p:nvSpPr>
            <p:spPr>
              <a:xfrm>
                <a:off x="4703507" y="1854157"/>
                <a:ext cx="231749" cy="150946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9" name="TextBox 1224"/>
              <p:cNvSpPr txBox="1"/>
              <p:nvPr/>
            </p:nvSpPr>
            <p:spPr>
              <a:xfrm>
                <a:off x="4636648" y="1847976"/>
                <a:ext cx="4208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defTabSz="913765">
                  <a:defRPr sz="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21Q4</a:t>
                </a:r>
                <a:endPara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6855460" y="3289935"/>
            <a:ext cx="1630045" cy="485775"/>
            <a:chOff x="5999556" y="1976751"/>
            <a:chExt cx="1262051" cy="414000"/>
          </a:xfrm>
        </p:grpSpPr>
        <p:sp>
          <p:nvSpPr>
            <p:cNvPr id="283" name="圆角矩形 740"/>
            <p:cNvSpPr/>
            <p:nvPr/>
          </p:nvSpPr>
          <p:spPr>
            <a:xfrm>
              <a:off x="5999556" y="1976751"/>
              <a:ext cx="983814" cy="41400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284" name="Picture 3"/>
            <p:cNvPicPr preferRelativeResize="0">
              <a:picLocks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30413" y="2062299"/>
              <a:ext cx="282743" cy="264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5" name="TextBox 745"/>
            <p:cNvSpPr txBox="1"/>
            <p:nvPr/>
          </p:nvSpPr>
          <p:spPr>
            <a:xfrm>
              <a:off x="6311207" y="1977788"/>
              <a:ext cx="950400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SIM7906E/A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37.0*39.5*2.8mm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CAT6</a:t>
              </a:r>
              <a:endParaRPr lang="en-US" altLang="zh-CN" sz="600" dirty="0">
                <a:solidFill>
                  <a:prstClr val="black"/>
                </a:solidFill>
                <a:sym typeface="Wingdings" panose="0500000000000000000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1669415" y="1332865"/>
            <a:ext cx="2540635" cy="4993640"/>
          </a:xfrm>
          <a:prstGeom prst="rect">
            <a:avLst/>
          </a:prstGeom>
          <a:noFill/>
          <a:ln w="9779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1640840" y="1340485"/>
            <a:ext cx="2540635" cy="4993640"/>
          </a:xfrm>
          <a:prstGeom prst="rect">
            <a:avLst/>
          </a:prstGeom>
          <a:noFill/>
          <a:ln w="9779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TextBox 751"/>
          <p:cNvSpPr txBox="1"/>
          <p:nvPr/>
        </p:nvSpPr>
        <p:spPr>
          <a:xfrm>
            <a:off x="1610995" y="6343015"/>
            <a:ext cx="2569845" cy="254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>
            <a:defPPr>
              <a:defRPr lang="zh-CN"/>
            </a:defPPr>
            <a:lvl1pPr algn="ctr" defTabSz="913765"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LPWA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665605" y="3426460"/>
            <a:ext cx="1471295" cy="507365"/>
            <a:chOff x="2997302" y="2388047"/>
            <a:chExt cx="1138719" cy="432435"/>
          </a:xfrm>
        </p:grpSpPr>
        <p:sp>
          <p:nvSpPr>
            <p:cNvPr id="280" name="圆角矩形 201"/>
            <p:cNvSpPr/>
            <p:nvPr/>
          </p:nvSpPr>
          <p:spPr>
            <a:xfrm>
              <a:off x="2997302" y="2388047"/>
              <a:ext cx="941705" cy="432435"/>
            </a:xfrm>
            <a:prstGeom prst="roundRect">
              <a:avLst/>
            </a:prstGeom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81" name="TextBox 907"/>
            <p:cNvSpPr txBox="1"/>
            <p:nvPr/>
          </p:nvSpPr>
          <p:spPr>
            <a:xfrm>
              <a:off x="3308049" y="2404125"/>
              <a:ext cx="827972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E7025 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17.6*15.7*2.1mm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NB-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IoT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 Only</a:t>
              </a:r>
            </a:p>
          </p:txBody>
        </p:sp>
        <p:pic>
          <p:nvPicPr>
            <p:cNvPr id="282" name="Picture 2"/>
            <p:cNvPicPr preferRelativeResize="0">
              <a:picLocks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55170" y="2505482"/>
              <a:ext cx="190800" cy="16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5" name="组合 64"/>
          <p:cNvGrpSpPr/>
          <p:nvPr/>
        </p:nvGrpSpPr>
        <p:grpSpPr>
          <a:xfrm>
            <a:off x="1673225" y="4074795"/>
            <a:ext cx="1409700" cy="490220"/>
            <a:chOff x="2999567" y="1923035"/>
            <a:chExt cx="1091428" cy="417828"/>
          </a:xfrm>
        </p:grpSpPr>
        <p:sp>
          <p:nvSpPr>
            <p:cNvPr id="277" name="圆角矩形 206"/>
            <p:cNvSpPr/>
            <p:nvPr/>
          </p:nvSpPr>
          <p:spPr>
            <a:xfrm>
              <a:off x="2999567" y="1923035"/>
              <a:ext cx="950595" cy="41782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78" name="TextBox 481"/>
            <p:cNvSpPr txBox="1"/>
            <p:nvPr/>
          </p:nvSpPr>
          <p:spPr>
            <a:xfrm>
              <a:off x="3263023" y="1930406"/>
              <a:ext cx="827972" cy="407801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  <a:sym typeface="Wingdings" panose="05000000000000000000"/>
                </a:rPr>
                <a:t>R7070/R7072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24.0*24.0*2.5mm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NB-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IoT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/GPRS </a:t>
              </a:r>
            </a:p>
          </p:txBody>
        </p:sp>
        <p:pic>
          <p:nvPicPr>
            <p:cNvPr id="279" name="Picture 2"/>
            <p:cNvPicPr preferRelativeResize="0">
              <a:picLocks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54276" y="2010090"/>
              <a:ext cx="172800" cy="17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7" name="组合 66"/>
          <p:cNvGrpSpPr/>
          <p:nvPr/>
        </p:nvGrpSpPr>
        <p:grpSpPr>
          <a:xfrm>
            <a:off x="2934335" y="4066540"/>
            <a:ext cx="1486535" cy="495935"/>
            <a:chOff x="2993472" y="4488566"/>
            <a:chExt cx="1150842" cy="422790"/>
          </a:xfrm>
        </p:grpSpPr>
        <p:sp>
          <p:nvSpPr>
            <p:cNvPr id="271" name="圆角矩形 216"/>
            <p:cNvSpPr/>
            <p:nvPr/>
          </p:nvSpPr>
          <p:spPr>
            <a:xfrm>
              <a:off x="2993472" y="4488566"/>
              <a:ext cx="939165" cy="42227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 defTabSz="913765">
                <a:buClrTx/>
                <a:buSzTx/>
                <a:buFontTx/>
              </a:pPr>
              <a:endParaRPr lang="zh-CN" altLang="en-US" sz="1600">
                <a:solidFill>
                  <a:prstClr val="white"/>
                </a:solidFill>
                <a:sym typeface="+mn-ea"/>
              </a:endParaRPr>
            </a:p>
          </p:txBody>
        </p:sp>
        <p:sp>
          <p:nvSpPr>
            <p:cNvPr id="273" name="TextBox 762"/>
            <p:cNvSpPr txBox="1"/>
            <p:nvPr/>
          </p:nvSpPr>
          <p:spPr>
            <a:xfrm>
              <a:off x="3316343" y="4499934"/>
              <a:ext cx="827971" cy="41142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SIM7075G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LGA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</a:t>
              </a:r>
              <a:r>
                <a:rPr lang="en-US" altLang="zh-CN" sz="500" dirty="0">
                  <a:solidFill>
                    <a:prstClr val="black"/>
                  </a:solidFill>
                </a:rPr>
                <a:t> 23.6*19.9*2.2mm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eMTC/NB-IoT/GSM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5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Rel-14</a:t>
              </a:r>
              <a:endParaRPr lang="en-US" altLang="zh-CN" sz="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670685" y="5828030"/>
            <a:ext cx="1466850" cy="497840"/>
            <a:chOff x="2995825" y="4353997"/>
            <a:chExt cx="1135444" cy="424436"/>
          </a:xfrm>
        </p:grpSpPr>
        <p:sp>
          <p:nvSpPr>
            <p:cNvPr id="268" name="圆角矩形 221"/>
            <p:cNvSpPr/>
            <p:nvPr/>
          </p:nvSpPr>
          <p:spPr>
            <a:xfrm>
              <a:off x="2995825" y="4353997"/>
              <a:ext cx="950400" cy="4140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269" name="Picture 3"/>
            <p:cNvPicPr preferRelativeResize="0">
              <a:picLocks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95539" y="4439652"/>
              <a:ext cx="172800" cy="17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70" name="TextBox 755"/>
            <p:cNvSpPr txBox="1"/>
            <p:nvPr/>
          </p:nvSpPr>
          <p:spPr>
            <a:xfrm>
              <a:off x="3303298" y="4370631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SIM7000X/-N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</a:rPr>
                <a:t>24.0*24.0*2.6mm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eMTC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/NB-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IoT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/GSM</a:t>
              </a:r>
              <a:endParaRPr lang="en-US" altLang="zh-CN" sz="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938780" y="4692015"/>
            <a:ext cx="1459865" cy="535305"/>
            <a:chOff x="3003348" y="2882499"/>
            <a:chExt cx="1130043" cy="456818"/>
          </a:xfrm>
        </p:grpSpPr>
        <p:sp>
          <p:nvSpPr>
            <p:cNvPr id="265" name="圆角矩形 225"/>
            <p:cNvSpPr/>
            <p:nvPr/>
          </p:nvSpPr>
          <p:spPr>
            <a:xfrm>
              <a:off x="3003348" y="2882499"/>
              <a:ext cx="944519" cy="40561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266" name="Picture 3"/>
            <p:cNvPicPr preferRelativeResize="0">
              <a:picLocks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03106" y="2998200"/>
              <a:ext cx="172800" cy="17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7" name="TextBox 1231"/>
            <p:cNvSpPr txBox="1"/>
            <p:nvPr/>
          </p:nvSpPr>
          <p:spPr>
            <a:xfrm>
              <a:off x="3305420" y="2931515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SIM7080G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 	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17.6*15.7*2.4mm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eMTC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/NB-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IoT</a:t>
              </a:r>
              <a:endParaRPr lang="en-US" altLang="zh-CN" sz="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669415" y="4696460"/>
            <a:ext cx="1478915" cy="493395"/>
            <a:chOff x="2994519" y="2881877"/>
            <a:chExt cx="1144761" cy="420783"/>
          </a:xfrm>
        </p:grpSpPr>
        <p:sp>
          <p:nvSpPr>
            <p:cNvPr id="262" name="圆角矩形 229"/>
            <p:cNvSpPr/>
            <p:nvPr/>
          </p:nvSpPr>
          <p:spPr>
            <a:xfrm>
              <a:off x="2994519" y="2881877"/>
              <a:ext cx="950400" cy="40561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263" name="Picture 3"/>
            <p:cNvPicPr preferRelativeResize="0">
              <a:picLocks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362" y="2988361"/>
              <a:ext cx="172800" cy="17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64" name="TextBox 1237"/>
            <p:cNvSpPr txBox="1"/>
            <p:nvPr/>
          </p:nvSpPr>
          <p:spPr>
            <a:xfrm>
              <a:off x="3311309" y="2894858"/>
              <a:ext cx="827971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SIM7090G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 	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14.8*12.8*2.0mm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eMTC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/NB-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IoT</a:t>
              </a:r>
              <a:endParaRPr lang="en-US" altLang="zh-CN" sz="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931160" y="5822315"/>
            <a:ext cx="1466850" cy="485775"/>
            <a:chOff x="2995825" y="4353997"/>
            <a:chExt cx="1135444" cy="414000"/>
          </a:xfrm>
        </p:grpSpPr>
        <p:sp>
          <p:nvSpPr>
            <p:cNvPr id="256" name="圆角矩形 237"/>
            <p:cNvSpPr/>
            <p:nvPr/>
          </p:nvSpPr>
          <p:spPr>
            <a:xfrm>
              <a:off x="2995825" y="4353997"/>
              <a:ext cx="950400" cy="41400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257" name="Picture 3"/>
            <p:cNvPicPr preferRelativeResize="0">
              <a:picLocks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0348" y="4384349"/>
              <a:ext cx="216000" cy="36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8" name="TextBox 710"/>
            <p:cNvSpPr txBox="1"/>
            <p:nvPr/>
          </p:nvSpPr>
          <p:spPr>
            <a:xfrm>
              <a:off x="3303298" y="4390538"/>
              <a:ext cx="827971" cy="330858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/>
                <a:t>SIM7000X-PCIE</a:t>
              </a:r>
              <a:endParaRPr lang="en-US" altLang="zh-CN" sz="500" dirty="0">
                <a:sym typeface="Wingdings" panose="05000000000000000000"/>
              </a:endParaRPr>
            </a:p>
            <a:p>
              <a:pPr defTabSz="685165"/>
              <a:r>
                <a:rPr lang="en-US" altLang="zh-CN" sz="500" dirty="0">
                  <a:sym typeface="Wingdings" panose="05000000000000000000"/>
                </a:rPr>
                <a:t> 30</a:t>
              </a:r>
              <a:r>
                <a:rPr lang="en-US" altLang="zh-CN" sz="500" dirty="0"/>
                <a:t>.0*51.0*4.3mm</a:t>
              </a:r>
            </a:p>
            <a:p>
              <a:pPr defTabSz="685165"/>
              <a:r>
                <a:rPr lang="en-US" altLang="zh-CN" sz="500" dirty="0">
                  <a:sym typeface="Wingdings" panose="05000000000000000000"/>
                </a:rPr>
                <a:t> </a:t>
              </a:r>
              <a:r>
                <a:rPr lang="en-US" altLang="zh-CN" sz="500" dirty="0" err="1">
                  <a:sym typeface="Wingdings" panose="05000000000000000000"/>
                </a:rPr>
                <a:t>eMTC</a:t>
              </a:r>
              <a:r>
                <a:rPr lang="en-US" altLang="zh-CN" sz="500" dirty="0">
                  <a:sym typeface="Wingdings" panose="05000000000000000000"/>
                </a:rPr>
                <a:t>/NB-</a:t>
              </a:r>
              <a:r>
                <a:rPr lang="en-US" altLang="zh-CN" sz="500" dirty="0" err="1">
                  <a:sym typeface="Wingdings" panose="05000000000000000000"/>
                </a:rPr>
                <a:t>IoT</a:t>
              </a:r>
              <a:r>
                <a:rPr lang="en-US" altLang="zh-CN" sz="500" dirty="0">
                  <a:sym typeface="Wingdings" panose="05000000000000000000"/>
                </a:rPr>
                <a:t>/GSM</a:t>
              </a:r>
              <a:endParaRPr lang="en-US" altLang="zh-CN" sz="500" dirty="0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31160" y="5209540"/>
            <a:ext cx="1466850" cy="485775"/>
            <a:chOff x="2995825" y="4353997"/>
            <a:chExt cx="1135444" cy="414000"/>
          </a:xfrm>
        </p:grpSpPr>
        <p:sp>
          <p:nvSpPr>
            <p:cNvPr id="253" name="圆角矩形 241"/>
            <p:cNvSpPr/>
            <p:nvPr/>
          </p:nvSpPr>
          <p:spPr>
            <a:xfrm>
              <a:off x="2995825" y="4353997"/>
              <a:ext cx="950400" cy="414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254" name="Picture 3"/>
            <p:cNvPicPr preferRelativeResize="0">
              <a:picLocks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72464" y="4377579"/>
              <a:ext cx="216000" cy="36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5" name="TextBox 717"/>
            <p:cNvSpPr txBox="1"/>
            <p:nvPr/>
          </p:nvSpPr>
          <p:spPr>
            <a:xfrm>
              <a:off x="3303298" y="4367584"/>
              <a:ext cx="827971" cy="330858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/>
                <a:t>SIM7070X-PCIE</a:t>
              </a:r>
              <a:endParaRPr lang="en-US" altLang="zh-CN" sz="500" dirty="0">
                <a:sym typeface="Wingdings" panose="05000000000000000000"/>
              </a:endParaRPr>
            </a:p>
            <a:p>
              <a:pPr defTabSz="685165"/>
              <a:r>
                <a:rPr lang="en-US" altLang="zh-CN" sz="500" dirty="0">
                  <a:sym typeface="Wingdings" panose="05000000000000000000"/>
                </a:rPr>
                <a:t> 30</a:t>
              </a:r>
              <a:r>
                <a:rPr lang="en-US" altLang="zh-CN" sz="500" dirty="0"/>
                <a:t>.0*51.0*4.3mm</a:t>
              </a:r>
            </a:p>
            <a:p>
              <a:pPr defTabSz="685165"/>
              <a:r>
                <a:rPr lang="en-US" altLang="zh-CN" sz="500" dirty="0">
                  <a:sym typeface="Wingdings" panose="05000000000000000000"/>
                </a:rPr>
                <a:t> </a:t>
              </a:r>
              <a:r>
                <a:rPr lang="en-US" altLang="zh-CN" sz="500" dirty="0" err="1">
                  <a:sym typeface="Wingdings" panose="05000000000000000000"/>
                </a:rPr>
                <a:t>eMTC</a:t>
              </a:r>
              <a:r>
                <a:rPr lang="en-US" altLang="zh-CN" sz="500" dirty="0">
                  <a:sym typeface="Wingdings" panose="05000000000000000000"/>
                </a:rPr>
                <a:t>/NB-</a:t>
              </a:r>
              <a:r>
                <a:rPr lang="en-US" altLang="zh-CN" sz="500" dirty="0" err="1">
                  <a:sym typeface="Wingdings" panose="05000000000000000000"/>
                </a:rPr>
                <a:t>IoT</a:t>
              </a:r>
              <a:r>
                <a:rPr lang="en-US" altLang="zh-CN" sz="500" dirty="0">
                  <a:sym typeface="Wingdings" panose="05000000000000000000"/>
                </a:rPr>
                <a:t>/GSM</a:t>
              </a:r>
              <a:endParaRPr lang="en-US" altLang="zh-CN" sz="500" dirty="0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666875" y="5209540"/>
            <a:ext cx="1481455" cy="494665"/>
            <a:chOff x="2997468" y="2769822"/>
            <a:chExt cx="1146868" cy="408630"/>
          </a:xfrm>
        </p:grpSpPr>
        <p:sp>
          <p:nvSpPr>
            <p:cNvPr id="250" name="圆角矩形 245"/>
            <p:cNvSpPr/>
            <p:nvPr/>
          </p:nvSpPr>
          <p:spPr>
            <a:xfrm>
              <a:off x="2997468" y="2769822"/>
              <a:ext cx="950400" cy="405619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pic>
          <p:nvPicPr>
            <p:cNvPr id="251" name="Picture 3"/>
            <p:cNvPicPr preferRelativeResize="0">
              <a:picLocks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854" y="2864938"/>
              <a:ext cx="172800" cy="17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2" name="TextBox 839"/>
            <p:cNvSpPr txBox="1"/>
            <p:nvPr/>
          </p:nvSpPr>
          <p:spPr>
            <a:xfrm>
              <a:off x="3316365" y="2785013"/>
              <a:ext cx="827971" cy="393439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SIM7070X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 	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24.0*24.0*2.3mm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eMTC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/NB-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IoT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/GSM</a:t>
              </a:r>
              <a:endParaRPr lang="en-US" altLang="zh-CN" sz="5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670685" y="2821940"/>
            <a:ext cx="1211580" cy="466090"/>
            <a:chOff x="2017319" y="1390359"/>
            <a:chExt cx="938006" cy="397737"/>
          </a:xfrm>
        </p:grpSpPr>
        <p:sp>
          <p:nvSpPr>
            <p:cNvPr id="247" name="圆角矩形 249"/>
            <p:cNvSpPr/>
            <p:nvPr/>
          </p:nvSpPr>
          <p:spPr>
            <a:xfrm>
              <a:off x="2017319" y="1390359"/>
              <a:ext cx="938006" cy="39773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48" name="TextBox 657"/>
            <p:cNvSpPr txBox="1"/>
            <p:nvPr/>
          </p:nvSpPr>
          <p:spPr>
            <a:xfrm>
              <a:off x="2346713" y="1431332"/>
              <a:ext cx="570292" cy="346031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Y7025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17.6*15.7*2.1mm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NB-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IoT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 Only</a:t>
              </a:r>
            </a:p>
          </p:txBody>
        </p:sp>
        <p:pic>
          <p:nvPicPr>
            <p:cNvPr id="249" name="Picture 2"/>
            <p:cNvPicPr preferRelativeResize="0">
              <a:picLocks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10410" y="1513978"/>
              <a:ext cx="188665" cy="16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6" name="组合 75"/>
          <p:cNvGrpSpPr/>
          <p:nvPr/>
        </p:nvGrpSpPr>
        <p:grpSpPr>
          <a:xfrm>
            <a:off x="2931160" y="3417570"/>
            <a:ext cx="1278890" cy="516890"/>
            <a:chOff x="3044102" y="1203101"/>
            <a:chExt cx="989934" cy="440690"/>
          </a:xfrm>
        </p:grpSpPr>
        <p:grpSp>
          <p:nvGrpSpPr>
            <p:cNvPr id="242" name="组合 241"/>
            <p:cNvGrpSpPr/>
            <p:nvPr/>
          </p:nvGrpSpPr>
          <p:grpSpPr>
            <a:xfrm>
              <a:off x="3044102" y="1203101"/>
              <a:ext cx="944245" cy="440690"/>
              <a:chOff x="3009317" y="1510161"/>
              <a:chExt cx="944245" cy="440690"/>
            </a:xfrm>
          </p:grpSpPr>
          <p:sp>
            <p:nvSpPr>
              <p:cNvPr id="244" name="圆角矩形 255"/>
              <p:cNvSpPr/>
              <p:nvPr/>
            </p:nvSpPr>
            <p:spPr>
              <a:xfrm>
                <a:off x="3009317" y="1510161"/>
                <a:ext cx="944245" cy="44069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245" name="Picture 3"/>
              <p:cNvPicPr preferRelativeResize="0">
                <a:picLocks noChangeArrowheads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086402" y="1636027"/>
                <a:ext cx="190800" cy="169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43" name="矩形 242"/>
            <p:cNvSpPr/>
            <p:nvPr/>
          </p:nvSpPr>
          <p:spPr>
            <a:xfrm>
              <a:off x="3313950" y="1230744"/>
              <a:ext cx="720086" cy="366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SIM7028</a:t>
              </a:r>
            </a:p>
            <a:p>
              <a:pPr algn="l" defTabSz="685165">
                <a:buClrTx/>
                <a:buSzTx/>
                <a:buNone/>
              </a:pP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</a:t>
              </a:r>
              <a:r>
                <a:rPr lang="en-US" altLang="zh-CN" sz="500" dirty="0">
                  <a:solidFill>
                    <a:prstClr val="black"/>
                  </a:solidFill>
                  <a:sym typeface="+mn-ea"/>
                </a:rPr>
                <a:t>LCC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algn="l" defTabSz="685165">
                <a:buClrTx/>
                <a:buSzTx/>
                <a:buNone/>
              </a:pP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</a:t>
              </a:r>
              <a:r>
                <a:rPr lang="en-US" altLang="zh-CN" sz="500" dirty="0">
                  <a:solidFill>
                    <a:prstClr val="black"/>
                  </a:solidFill>
                  <a:sym typeface="+mn-ea"/>
                </a:rPr>
                <a:t> 17.6*15.7*2.3mm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algn="l" defTabSz="685165">
                <a:buClrTx/>
                <a:buSzTx/>
                <a:buNone/>
              </a:pP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NB-IoT Only</a:t>
              </a:r>
              <a:endParaRPr lang="en-US" altLang="zh-CN" sz="7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45745" y="1824355"/>
            <a:ext cx="1324610" cy="1657985"/>
            <a:chOff x="-80" y="1003"/>
            <a:chExt cx="1615" cy="2226"/>
          </a:xfrm>
        </p:grpSpPr>
        <p:sp>
          <p:nvSpPr>
            <p:cNvPr id="239" name="圆角矩形 43"/>
            <p:cNvSpPr/>
            <p:nvPr/>
          </p:nvSpPr>
          <p:spPr>
            <a:xfrm>
              <a:off x="41" y="1003"/>
              <a:ext cx="1494" cy="65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37" name="矩形标注 53"/>
            <p:cNvSpPr/>
            <p:nvPr/>
          </p:nvSpPr>
          <p:spPr>
            <a:xfrm>
              <a:off x="-80" y="2991"/>
              <a:ext cx="365" cy="238"/>
            </a:xfrm>
            <a:prstGeom prst="wedgeRectCallout">
              <a:avLst>
                <a:gd name="adj1" fmla="val 41616"/>
                <a:gd name="adj2" fmla="val 85705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45745" y="1371600"/>
            <a:ext cx="1646555" cy="1770380"/>
            <a:chOff x="-92" y="1682"/>
            <a:chExt cx="2007" cy="2376"/>
          </a:xfrm>
        </p:grpSpPr>
        <p:grpSp>
          <p:nvGrpSpPr>
            <p:cNvPr id="230" name="组合 229"/>
            <p:cNvGrpSpPr/>
            <p:nvPr/>
          </p:nvGrpSpPr>
          <p:grpSpPr>
            <a:xfrm>
              <a:off x="45" y="1682"/>
              <a:ext cx="1870" cy="2376"/>
              <a:chOff x="1000283" y="1249921"/>
              <a:chExt cx="1187319" cy="1510090"/>
            </a:xfrm>
          </p:grpSpPr>
          <p:sp>
            <p:nvSpPr>
              <p:cNvPr id="233" name="圆角矩形 49"/>
              <p:cNvSpPr/>
              <p:nvPr/>
            </p:nvSpPr>
            <p:spPr>
              <a:xfrm>
                <a:off x="1000283" y="1249921"/>
                <a:ext cx="948982" cy="413071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34" name="Picture 3"/>
              <p:cNvPicPr preferRelativeResize="0">
                <a:picLocks noChangeArrowheads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96929" y="2619611"/>
                <a:ext cx="144000" cy="14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35" name="TextBox 566"/>
              <p:cNvSpPr txBox="1"/>
              <p:nvPr/>
            </p:nvSpPr>
            <p:spPr>
              <a:xfrm>
                <a:off x="1359630" y="1698585"/>
                <a:ext cx="827972" cy="346166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prstClr val="black"/>
                    </a:solidFill>
                  </a:rPr>
                  <a:t>SIM65M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10.1* 9.7* 2.5mm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LNA/SAW Inside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GPS+GLONASS+</a:t>
                </a:r>
                <a:r>
                  <a:rPr lang="en-US" altLang="zh-CN" sz="500" dirty="0" err="1">
                    <a:solidFill>
                      <a:prstClr val="black"/>
                    </a:solidFill>
                    <a:sym typeface="Wingdings" panose="05000000000000000000"/>
                  </a:rPr>
                  <a:t>BeiDou</a:t>
                </a:r>
                <a:endParaRPr lang="en-US" altLang="zh-CN" sz="500" dirty="0">
                  <a:solidFill>
                    <a:prstClr val="black"/>
                  </a:solidFill>
                  <a:sym typeface="Wingdings" panose="05000000000000000000"/>
                </a:endParaRPr>
              </a:p>
            </p:txBody>
          </p:sp>
        </p:grpSp>
        <p:sp>
          <p:nvSpPr>
            <p:cNvPr id="231" name="矩形标注 55"/>
            <p:cNvSpPr/>
            <p:nvPr/>
          </p:nvSpPr>
          <p:spPr>
            <a:xfrm>
              <a:off x="-92" y="1682"/>
              <a:ext cx="365" cy="238"/>
            </a:xfrm>
            <a:prstGeom prst="wedgeRectCallout">
              <a:avLst>
                <a:gd name="adj1" fmla="val 41616"/>
                <a:gd name="adj2" fmla="val 85705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</p:grpSp>
      <p:sp>
        <p:nvSpPr>
          <p:cNvPr id="227" name="圆角矩形 721"/>
          <p:cNvSpPr/>
          <p:nvPr/>
        </p:nvSpPr>
        <p:spPr>
          <a:xfrm>
            <a:off x="344805" y="2341245"/>
            <a:ext cx="1226185" cy="484505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224" name="圆角矩形 564"/>
          <p:cNvSpPr/>
          <p:nvPr/>
        </p:nvSpPr>
        <p:spPr>
          <a:xfrm>
            <a:off x="354965" y="2834005"/>
            <a:ext cx="1226185" cy="484505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prstClr val="white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9491980" y="4907280"/>
            <a:ext cx="1571625" cy="489585"/>
            <a:chOff x="8091595" y="2824813"/>
            <a:chExt cx="1216638" cy="417111"/>
          </a:xfrm>
        </p:grpSpPr>
        <p:sp>
          <p:nvSpPr>
            <p:cNvPr id="221" name="圆角矩形 75"/>
            <p:cNvSpPr/>
            <p:nvPr/>
          </p:nvSpPr>
          <p:spPr>
            <a:xfrm>
              <a:off x="8091595" y="2824813"/>
              <a:ext cx="950400" cy="414000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222" name="Picture 3"/>
            <p:cNvPicPr preferRelativeResize="0">
              <a:picLocks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02513" y="2874678"/>
              <a:ext cx="216000" cy="36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3" name="TextBox 590"/>
            <p:cNvSpPr txBox="1"/>
            <p:nvPr/>
          </p:nvSpPr>
          <p:spPr>
            <a:xfrm>
              <a:off x="8421193" y="2834122"/>
              <a:ext cx="887040" cy="407802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/>
                <a:t>SIM8210C-M2</a:t>
              </a:r>
            </a:p>
            <a:p>
              <a:pPr defTabSz="685165"/>
              <a:r>
                <a:rPr lang="en-US" altLang="zh-CN" sz="500" dirty="0">
                  <a:sym typeface="Wingdings" panose="05000000000000000000"/>
                </a:rPr>
                <a:t> M.2</a:t>
              </a:r>
              <a:endParaRPr lang="en-US" altLang="zh-CN" sz="500" dirty="0"/>
            </a:p>
            <a:p>
              <a:pPr defTabSz="685165"/>
              <a:r>
                <a:rPr lang="en-US" altLang="zh-CN" sz="500" dirty="0">
                  <a:sym typeface="Wingdings" panose="05000000000000000000"/>
                </a:rPr>
                <a:t> 30.0*52.0*2.3mm</a:t>
              </a:r>
              <a:endParaRPr lang="en-US" altLang="zh-CN" sz="500" dirty="0"/>
            </a:p>
            <a:p>
              <a:pPr defTabSz="685165"/>
              <a:r>
                <a:rPr lang="en-US" altLang="zh-CN" sz="500" dirty="0">
                  <a:sym typeface="Wingdings" panose="05000000000000000000"/>
                </a:rPr>
                <a:t> Sub-6G</a:t>
              </a:r>
            </a:p>
          </p:txBody>
        </p:sp>
      </p:grpSp>
      <p:sp>
        <p:nvSpPr>
          <p:cNvPr id="83" name="矩形 82"/>
          <p:cNvSpPr/>
          <p:nvPr/>
        </p:nvSpPr>
        <p:spPr>
          <a:xfrm>
            <a:off x="370840" y="3151505"/>
            <a:ext cx="464185" cy="153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UC6580I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2" name="组合 211"/>
          <p:cNvGrpSpPr/>
          <p:nvPr/>
        </p:nvGrpSpPr>
        <p:grpSpPr>
          <a:xfrm>
            <a:off x="2926715" y="1586230"/>
            <a:ext cx="1231900" cy="595630"/>
            <a:chOff x="3040443" y="717816"/>
            <a:chExt cx="953393" cy="508066"/>
          </a:xfrm>
        </p:grpSpPr>
        <p:grpSp>
          <p:nvGrpSpPr>
            <p:cNvPr id="214" name="组合 213"/>
            <p:cNvGrpSpPr/>
            <p:nvPr/>
          </p:nvGrpSpPr>
          <p:grpSpPr>
            <a:xfrm>
              <a:off x="3040443" y="717816"/>
              <a:ext cx="953393" cy="508066"/>
              <a:chOff x="3020523" y="724298"/>
              <a:chExt cx="953393" cy="508066"/>
            </a:xfrm>
          </p:grpSpPr>
          <p:grpSp>
            <p:nvGrpSpPr>
              <p:cNvPr id="216" name="组合 215"/>
              <p:cNvGrpSpPr/>
              <p:nvPr/>
            </p:nvGrpSpPr>
            <p:grpSpPr>
              <a:xfrm>
                <a:off x="3020523" y="834626"/>
                <a:ext cx="953393" cy="397738"/>
                <a:chOff x="3989847" y="447031"/>
                <a:chExt cx="953393" cy="397737"/>
              </a:xfrm>
            </p:grpSpPr>
            <p:sp>
              <p:nvSpPr>
                <p:cNvPr id="218" name="圆角矩形 670"/>
                <p:cNvSpPr/>
                <p:nvPr/>
              </p:nvSpPr>
              <p:spPr>
                <a:xfrm>
                  <a:off x="3989847" y="447031"/>
                  <a:ext cx="938006" cy="397737"/>
                </a:xfrm>
                <a:prstGeom prst="roundRect">
                  <a:avLst/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9" name="TextBox 671"/>
                <p:cNvSpPr txBox="1"/>
                <p:nvPr/>
              </p:nvSpPr>
              <p:spPr>
                <a:xfrm>
                  <a:off x="4322060" y="470858"/>
                  <a:ext cx="621180" cy="346031"/>
                </a:xfrm>
                <a:prstGeom prst="rect">
                  <a:avLst/>
                </a:prstGeom>
                <a:noFill/>
              </p:spPr>
              <p:txBody>
                <a:bodyPr wrap="square" lIns="68543" tIns="34289" rIns="68543" bIns="34289" rtlCol="0">
                  <a:spAutoFit/>
                </a:bodyPr>
                <a:lstStyle/>
                <a:p>
                  <a:pPr defTabSz="685165"/>
                  <a:r>
                    <a:rPr lang="en-US" altLang="zh-CN" sz="700" b="1" dirty="0">
                      <a:solidFill>
                        <a:prstClr val="black"/>
                      </a:solidFill>
                    </a:rPr>
                    <a:t>H7035C </a:t>
                  </a:r>
                </a:p>
                <a:p>
                  <a:pPr defTabSz="685165"/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 LCC+LGA</a:t>
                  </a:r>
                </a:p>
                <a:p>
                  <a:pPr defTabSz="685165"/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 17.6*15.7*2.1mm</a:t>
                  </a:r>
                </a:p>
                <a:p>
                  <a:pPr defTabSz="685165"/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  NB-</a:t>
                  </a:r>
                  <a:r>
                    <a:rPr lang="en-US" altLang="zh-CN" sz="500" dirty="0" err="1">
                      <a:solidFill>
                        <a:prstClr val="black"/>
                      </a:solidFill>
                      <a:sym typeface="Wingdings" panose="05000000000000000000"/>
                    </a:rPr>
                    <a:t>IoT</a:t>
                  </a:r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 Only+BT</a:t>
                  </a:r>
                </a:p>
              </p:txBody>
            </p:sp>
            <p:pic>
              <p:nvPicPr>
                <p:cNvPr id="220" name="Picture 2"/>
                <p:cNvPicPr preferRelativeResize="0">
                  <a:picLocks noChangeArrowheads="1"/>
                </p:cNvPicPr>
                <p:nvPr/>
              </p:nvPicPr>
              <p:blipFill>
                <a:blip r:embed="rId4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056865" y="537074"/>
                  <a:ext cx="188702" cy="169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17" name="矩形标注 668"/>
              <p:cNvSpPr/>
              <p:nvPr/>
            </p:nvSpPr>
            <p:spPr>
              <a:xfrm>
                <a:off x="3639248" y="724298"/>
                <a:ext cx="254566" cy="132673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 fontAlgn="b"/>
                <a:r>
                  <a:rPr lang="en-US" altLang="zh-CN" sz="7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22Q3</a:t>
                </a:r>
              </a:p>
            </p:txBody>
          </p:sp>
        </p:grpSp>
        <p:sp>
          <p:nvSpPr>
            <p:cNvPr id="215" name="矩形 214"/>
            <p:cNvSpPr/>
            <p:nvPr/>
          </p:nvSpPr>
          <p:spPr>
            <a:xfrm>
              <a:off x="3055375" y="758972"/>
              <a:ext cx="344991" cy="12671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 err="1">
                  <a:latin typeface="Arial" panose="020B0604020202020204" pitchFamily="34" charset="0"/>
                  <a:cs typeface="Arial" panose="020B0604020202020204" pitchFamily="34" charset="0"/>
                </a:rPr>
                <a:t>Boudica</a:t>
              </a:r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 200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2926715" y="2837815"/>
            <a:ext cx="1193800" cy="457200"/>
            <a:chOff x="1860" y="3132"/>
            <a:chExt cx="1455" cy="614"/>
          </a:xfrm>
        </p:grpSpPr>
        <p:grpSp>
          <p:nvGrpSpPr>
            <p:cNvPr id="207" name="组合 206"/>
            <p:cNvGrpSpPr/>
            <p:nvPr/>
          </p:nvGrpSpPr>
          <p:grpSpPr>
            <a:xfrm>
              <a:off x="1860" y="3132"/>
              <a:ext cx="1455" cy="614"/>
              <a:chOff x="11438" y="4522"/>
              <a:chExt cx="2016" cy="850"/>
            </a:xfrm>
          </p:grpSpPr>
          <p:sp>
            <p:nvSpPr>
              <p:cNvPr id="210" name="圆角矩形 195"/>
              <p:cNvSpPr/>
              <p:nvPr/>
            </p:nvSpPr>
            <p:spPr>
              <a:xfrm>
                <a:off x="11438" y="4522"/>
                <a:ext cx="2016" cy="85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2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11" name="图片 210"/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568" y="4753"/>
                <a:ext cx="369" cy="364"/>
              </a:xfrm>
              <a:prstGeom prst="rect">
                <a:avLst/>
              </a:prstGeom>
            </p:spPr>
          </p:pic>
        </p:grpSp>
        <p:sp>
          <p:nvSpPr>
            <p:cNvPr id="208" name="TextBox 657"/>
            <p:cNvSpPr txBox="1"/>
            <p:nvPr/>
          </p:nvSpPr>
          <p:spPr>
            <a:xfrm>
              <a:off x="2326" y="3165"/>
              <a:ext cx="963" cy="545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Y7012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LGA 44PIN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2*12*2.1 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 NB-</a:t>
              </a:r>
              <a:r>
                <a:rPr lang="en-US" altLang="zh-CN" sz="500" dirty="0" err="1">
                  <a:solidFill>
                    <a:prstClr val="black"/>
                  </a:solidFill>
                  <a:sym typeface="Wingdings" panose="05000000000000000000"/>
                </a:rPr>
                <a:t>IoT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 Only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679575" y="2324100"/>
            <a:ext cx="1193800" cy="457200"/>
            <a:chOff x="1656" y="2288"/>
            <a:chExt cx="1455" cy="614"/>
          </a:xfrm>
        </p:grpSpPr>
        <p:grpSp>
          <p:nvGrpSpPr>
            <p:cNvPr id="195" name="组合 194"/>
            <p:cNvGrpSpPr/>
            <p:nvPr/>
          </p:nvGrpSpPr>
          <p:grpSpPr>
            <a:xfrm>
              <a:off x="1656" y="2288"/>
              <a:ext cx="1455" cy="614"/>
              <a:chOff x="1902" y="2434"/>
              <a:chExt cx="1455" cy="614"/>
            </a:xfrm>
          </p:grpSpPr>
          <p:sp>
            <p:nvSpPr>
              <p:cNvPr id="200" name="圆角矩形 35"/>
              <p:cNvSpPr/>
              <p:nvPr/>
            </p:nvSpPr>
            <p:spPr>
              <a:xfrm>
                <a:off x="1902" y="2434"/>
                <a:ext cx="1455" cy="61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01" name="TextBox 657"/>
              <p:cNvSpPr txBox="1"/>
              <p:nvPr/>
            </p:nvSpPr>
            <p:spPr>
              <a:xfrm>
                <a:off x="2388" y="2475"/>
                <a:ext cx="952" cy="545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prstClr val="black"/>
                    </a:solidFill>
                  </a:rPr>
                  <a:t>Y7026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  LCC  54PIN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19.9*23.6*2.2mm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 NB-</a:t>
                </a:r>
                <a:r>
                  <a:rPr lang="en-US" altLang="zh-CN" sz="500" dirty="0" err="1">
                    <a:solidFill>
                      <a:prstClr val="black"/>
                    </a:solidFill>
                    <a:sym typeface="Wingdings" panose="05000000000000000000"/>
                  </a:rPr>
                  <a:t>IoT</a:t>
                </a:r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 Only</a:t>
                </a:r>
              </a:p>
            </p:txBody>
          </p:sp>
        </p:grpSp>
        <p:pic>
          <p:nvPicPr>
            <p:cNvPr id="196" name="图片 195"/>
            <p:cNvPicPr/>
            <p:nvPr/>
          </p:nvPicPr>
          <p:blipFill>
            <a:blip r:embed="rId44"/>
            <a:stretch>
              <a:fillRect/>
            </a:stretch>
          </p:blipFill>
          <p:spPr>
            <a:xfrm>
              <a:off x="1802" y="2430"/>
              <a:ext cx="281" cy="303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87" name="组合 86"/>
          <p:cNvGrpSpPr/>
          <p:nvPr/>
        </p:nvGrpSpPr>
        <p:grpSpPr>
          <a:xfrm>
            <a:off x="6787515" y="2750185"/>
            <a:ext cx="1706880" cy="506730"/>
            <a:chOff x="5989918" y="1361143"/>
            <a:chExt cx="1321001" cy="432021"/>
          </a:xfrm>
        </p:grpSpPr>
        <p:grpSp>
          <p:nvGrpSpPr>
            <p:cNvPr id="186" name="组合 185"/>
            <p:cNvGrpSpPr/>
            <p:nvPr/>
          </p:nvGrpSpPr>
          <p:grpSpPr>
            <a:xfrm>
              <a:off x="5989918" y="1361143"/>
              <a:ext cx="1321001" cy="429217"/>
              <a:chOff x="5989918" y="1838279"/>
              <a:chExt cx="1321001" cy="429217"/>
            </a:xfrm>
          </p:grpSpPr>
          <p:grpSp>
            <p:nvGrpSpPr>
              <p:cNvPr id="188" name="组合 187"/>
              <p:cNvGrpSpPr/>
              <p:nvPr/>
            </p:nvGrpSpPr>
            <p:grpSpPr>
              <a:xfrm>
                <a:off x="6059107" y="1851670"/>
                <a:ext cx="1251812" cy="415826"/>
                <a:chOff x="5999556" y="1976751"/>
                <a:chExt cx="1251812" cy="415826"/>
              </a:xfrm>
            </p:grpSpPr>
            <p:sp>
              <p:nvSpPr>
                <p:cNvPr id="192" name="圆角矩形 981"/>
                <p:cNvSpPr/>
                <p:nvPr/>
              </p:nvSpPr>
              <p:spPr>
                <a:xfrm>
                  <a:off x="5999556" y="1976751"/>
                  <a:ext cx="983814" cy="41400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sx="98000" sy="98000" algn="tl" rotWithShape="0">
                    <a:schemeClr val="bg1">
                      <a:lumMod val="50000"/>
                      <a:alpha val="35000"/>
                    </a:schemeClr>
                  </a:outerShdw>
                </a:effectLst>
                <a:scene3d>
                  <a:camera prst="obliqueBottom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pic>
              <p:nvPicPr>
                <p:cNvPr id="193" name="Picture 3"/>
                <p:cNvPicPr preferRelativeResize="0">
                  <a:picLocks noChangeArrowheads="1"/>
                </p:cNvPicPr>
                <p:nvPr/>
              </p:nvPicPr>
              <p:blipFill>
                <a:blip r:embed="rId4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94487" y="2044736"/>
                  <a:ext cx="216000" cy="3011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94" name="TextBox 983"/>
                <p:cNvSpPr txBox="1"/>
                <p:nvPr/>
              </p:nvSpPr>
              <p:spPr>
                <a:xfrm>
                  <a:off x="6300968" y="1984775"/>
                  <a:ext cx="950400" cy="407802"/>
                </a:xfrm>
                <a:prstGeom prst="rect">
                  <a:avLst/>
                </a:prstGeom>
                <a:noFill/>
              </p:spPr>
              <p:txBody>
                <a:bodyPr wrap="square" lIns="68543" tIns="34289" rIns="68543" bIns="34289" rtlCol="0">
                  <a:spAutoFit/>
                </a:bodyPr>
                <a:lstStyle/>
                <a:p>
                  <a:pPr defTabSz="685165"/>
                  <a:r>
                    <a:rPr lang="en-US" altLang="zh-CN" sz="700" b="1" dirty="0">
                      <a:solidFill>
                        <a:prstClr val="black"/>
                      </a:solidFill>
                    </a:rPr>
                    <a:t>SIM7912G-M2 R2</a:t>
                  </a:r>
                </a:p>
                <a:p>
                  <a:pPr defTabSz="685165"/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 M.2 </a:t>
                  </a:r>
                  <a:endParaRPr lang="en-US" altLang="zh-CN" sz="500" dirty="0">
                    <a:solidFill>
                      <a:prstClr val="black"/>
                    </a:solidFill>
                  </a:endParaRPr>
                </a:p>
                <a:p>
                  <a:pPr defTabSz="685165"/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 30.0*42.0*2.3mm</a:t>
                  </a:r>
                </a:p>
                <a:p>
                  <a:pPr defTabSz="685165"/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 LTE </a:t>
                  </a:r>
                  <a:r>
                    <a:rPr lang="en-US" altLang="zh-CN" sz="500" dirty="0">
                      <a:solidFill>
                        <a:srgbClr val="C00000"/>
                      </a:solidFill>
                      <a:sym typeface="Wingdings" panose="05000000000000000000"/>
                    </a:rPr>
                    <a:t>CAT12</a:t>
                  </a:r>
                  <a:endParaRPr lang="en-US" altLang="zh-CN" sz="600" dirty="0">
                    <a:solidFill>
                      <a:srgbClr val="C00000"/>
                    </a:solidFill>
                    <a:sym typeface="Wingdings" panose="05000000000000000000"/>
                  </a:endParaRPr>
                </a:p>
              </p:txBody>
            </p:sp>
          </p:grpSp>
          <p:grpSp>
            <p:nvGrpSpPr>
              <p:cNvPr id="189" name="组合 188"/>
              <p:cNvGrpSpPr/>
              <p:nvPr/>
            </p:nvGrpSpPr>
            <p:grpSpPr>
              <a:xfrm>
                <a:off x="5989918" y="1838279"/>
                <a:ext cx="420836" cy="183515"/>
                <a:chOff x="4752047" y="1867686"/>
                <a:chExt cx="420836" cy="183515"/>
              </a:xfrm>
            </p:grpSpPr>
            <p:sp>
              <p:nvSpPr>
                <p:cNvPr id="190" name="矩形标注 728"/>
                <p:cNvSpPr/>
                <p:nvPr/>
              </p:nvSpPr>
              <p:spPr>
                <a:xfrm>
                  <a:off x="4818906" y="1873867"/>
                  <a:ext cx="231749" cy="150946"/>
                </a:xfrm>
                <a:prstGeom prst="wedgeRectCallout">
                  <a:avLst>
                    <a:gd name="adj1" fmla="val 41616"/>
                    <a:gd name="adj2" fmla="val 85705"/>
                  </a:avLst>
                </a:prstGeom>
                <a:gradFill flip="none" rotWithShape="1">
                  <a:gsLst>
                    <a:gs pos="0">
                      <a:srgbClr val="FFF200"/>
                    </a:gs>
                    <a:gs pos="93000">
                      <a:schemeClr val="accent6">
                        <a:lumMod val="75000"/>
                        <a:alpha val="28000"/>
                      </a:schemeClr>
                    </a:gs>
                    <a:gs pos="92000">
                      <a:srgbClr val="FF0300"/>
                    </a:gs>
                    <a:gs pos="100000">
                      <a:srgbClr val="FF0000"/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 sz="16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91" name="TextBox 732"/>
                <p:cNvSpPr txBox="1"/>
                <p:nvPr/>
              </p:nvSpPr>
              <p:spPr>
                <a:xfrm>
                  <a:off x="4752047" y="1867686"/>
                  <a:ext cx="420836" cy="183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defTabSz="913765">
                    <a:defRPr sz="6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en-US" altLang="zh-CN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</a:rPr>
                    <a:t>21Q4</a:t>
                  </a:r>
                  <a:endParaRPr lang="zh-CN" altLang="en-US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endParaRPr>
                </a:p>
              </p:txBody>
            </p:sp>
          </p:grpSp>
        </p:grpSp>
        <p:sp>
          <p:nvSpPr>
            <p:cNvPr id="187" name="矩形 186"/>
            <p:cNvSpPr/>
            <p:nvPr/>
          </p:nvSpPr>
          <p:spPr>
            <a:xfrm>
              <a:off x="6055612" y="1641509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SDX12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809105" y="3794760"/>
            <a:ext cx="1706880" cy="506730"/>
            <a:chOff x="5989918" y="1361143"/>
            <a:chExt cx="1321001" cy="432021"/>
          </a:xfrm>
        </p:grpSpPr>
        <p:grpSp>
          <p:nvGrpSpPr>
            <p:cNvPr id="177" name="组合 176"/>
            <p:cNvGrpSpPr/>
            <p:nvPr/>
          </p:nvGrpSpPr>
          <p:grpSpPr>
            <a:xfrm>
              <a:off x="5989918" y="1361143"/>
              <a:ext cx="1321001" cy="429217"/>
              <a:chOff x="5989918" y="1838279"/>
              <a:chExt cx="1321001" cy="429217"/>
            </a:xfrm>
          </p:grpSpPr>
          <p:grpSp>
            <p:nvGrpSpPr>
              <p:cNvPr id="179" name="组合 178"/>
              <p:cNvGrpSpPr/>
              <p:nvPr/>
            </p:nvGrpSpPr>
            <p:grpSpPr>
              <a:xfrm>
                <a:off x="6059107" y="1851670"/>
                <a:ext cx="1251812" cy="415826"/>
                <a:chOff x="5999556" y="1976751"/>
                <a:chExt cx="1251812" cy="415826"/>
              </a:xfrm>
            </p:grpSpPr>
            <p:sp>
              <p:nvSpPr>
                <p:cNvPr id="183" name="圆角矩形 724"/>
                <p:cNvSpPr/>
                <p:nvPr/>
              </p:nvSpPr>
              <p:spPr>
                <a:xfrm>
                  <a:off x="5999556" y="1976751"/>
                  <a:ext cx="983814" cy="414000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sx="98000" sy="98000" algn="tl" rotWithShape="0">
                    <a:schemeClr val="bg1">
                      <a:lumMod val="50000"/>
                      <a:alpha val="35000"/>
                    </a:schemeClr>
                  </a:outerShdw>
                </a:effectLst>
                <a:scene3d>
                  <a:camera prst="obliqueBottom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pic>
              <p:nvPicPr>
                <p:cNvPr id="184" name="Picture 3"/>
                <p:cNvPicPr preferRelativeResize="0">
                  <a:picLocks noChangeArrowheads="1"/>
                </p:cNvPicPr>
                <p:nvPr/>
              </p:nvPicPr>
              <p:blipFill>
                <a:blip r:embed="rId4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094551" y="2044117"/>
                  <a:ext cx="215872" cy="3024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85" name="TextBox 730"/>
                <p:cNvSpPr txBox="1"/>
                <p:nvPr/>
              </p:nvSpPr>
              <p:spPr>
                <a:xfrm>
                  <a:off x="6300968" y="1984775"/>
                  <a:ext cx="950400" cy="407802"/>
                </a:xfrm>
                <a:prstGeom prst="rect">
                  <a:avLst/>
                </a:prstGeom>
                <a:noFill/>
              </p:spPr>
              <p:txBody>
                <a:bodyPr wrap="square" lIns="68543" tIns="34289" rIns="68543" bIns="34289" rtlCol="0">
                  <a:spAutoFit/>
                </a:bodyPr>
                <a:lstStyle/>
                <a:p>
                  <a:pPr defTabSz="685165"/>
                  <a:r>
                    <a:rPr lang="en-US" altLang="zh-CN" sz="700" b="1" dirty="0">
                      <a:solidFill>
                        <a:prstClr val="black"/>
                      </a:solidFill>
                    </a:rPr>
                    <a:t>SIM7906G-M2</a:t>
                  </a:r>
                </a:p>
                <a:p>
                  <a:pPr defTabSz="685165"/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 M.2 </a:t>
                  </a:r>
                  <a:endParaRPr lang="en-US" altLang="zh-CN" sz="500" dirty="0">
                    <a:solidFill>
                      <a:prstClr val="black"/>
                    </a:solidFill>
                  </a:endParaRPr>
                </a:p>
                <a:p>
                  <a:pPr defTabSz="685165"/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 30.0*42.0*2.3mm</a:t>
                  </a:r>
                </a:p>
                <a:p>
                  <a:pPr defTabSz="685165"/>
                  <a:r>
                    <a:rPr lang="en-US" altLang="zh-CN" sz="500" dirty="0">
                      <a:solidFill>
                        <a:prstClr val="black"/>
                      </a:solidFill>
                      <a:sym typeface="Wingdings" panose="05000000000000000000"/>
                    </a:rPr>
                    <a:t> LTE </a:t>
                  </a:r>
                  <a:r>
                    <a:rPr lang="en-US" altLang="zh-CN" sz="500" dirty="0">
                      <a:solidFill>
                        <a:srgbClr val="C00000"/>
                      </a:solidFill>
                      <a:sym typeface="Wingdings" panose="05000000000000000000"/>
                    </a:rPr>
                    <a:t>CAT6</a:t>
                  </a:r>
                  <a:endParaRPr lang="en-US" altLang="zh-CN" sz="600" dirty="0">
                    <a:solidFill>
                      <a:srgbClr val="C00000"/>
                    </a:solidFill>
                    <a:sym typeface="Wingdings" panose="05000000000000000000"/>
                  </a:endParaRPr>
                </a:p>
              </p:txBody>
            </p:sp>
          </p:grpSp>
          <p:grpSp>
            <p:nvGrpSpPr>
              <p:cNvPr id="180" name="组合 179"/>
              <p:cNvGrpSpPr/>
              <p:nvPr/>
            </p:nvGrpSpPr>
            <p:grpSpPr>
              <a:xfrm>
                <a:off x="5989918" y="1838279"/>
                <a:ext cx="420836" cy="183515"/>
                <a:chOff x="4752047" y="1867686"/>
                <a:chExt cx="420836" cy="183515"/>
              </a:xfrm>
            </p:grpSpPr>
            <p:sp>
              <p:nvSpPr>
                <p:cNvPr id="181" name="矩形标注 711"/>
                <p:cNvSpPr/>
                <p:nvPr/>
              </p:nvSpPr>
              <p:spPr>
                <a:xfrm>
                  <a:off x="4818906" y="1873867"/>
                  <a:ext cx="231749" cy="150946"/>
                </a:xfrm>
                <a:prstGeom prst="wedgeRectCallout">
                  <a:avLst>
                    <a:gd name="adj1" fmla="val 41616"/>
                    <a:gd name="adj2" fmla="val 85705"/>
                  </a:avLst>
                </a:prstGeom>
                <a:gradFill flip="none" rotWithShape="1">
                  <a:gsLst>
                    <a:gs pos="0">
                      <a:srgbClr val="FFF200"/>
                    </a:gs>
                    <a:gs pos="93000">
                      <a:schemeClr val="accent6">
                        <a:lumMod val="75000"/>
                        <a:alpha val="28000"/>
                      </a:schemeClr>
                    </a:gs>
                    <a:gs pos="92000">
                      <a:srgbClr val="FF0300"/>
                    </a:gs>
                    <a:gs pos="100000">
                      <a:srgbClr val="FF0000"/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3765"/>
                  <a:endParaRPr lang="zh-CN" altLang="en-US" sz="16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82" name="TextBox 718"/>
                <p:cNvSpPr txBox="1"/>
                <p:nvPr/>
              </p:nvSpPr>
              <p:spPr>
                <a:xfrm>
                  <a:off x="4752047" y="1867686"/>
                  <a:ext cx="420836" cy="183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defTabSz="913765">
                    <a:defRPr sz="600" b="1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en-US" altLang="zh-CN" dirty="0"/>
                    <a:t>21Q4</a:t>
                  </a:r>
                  <a:endParaRPr lang="zh-CN" altLang="en-US" dirty="0"/>
                </a:p>
              </p:txBody>
            </p:sp>
          </p:grpSp>
        </p:grpSp>
        <p:sp>
          <p:nvSpPr>
            <p:cNvPr id="178" name="矩形 177"/>
            <p:cNvSpPr/>
            <p:nvPr/>
          </p:nvSpPr>
          <p:spPr>
            <a:xfrm>
              <a:off x="6055612" y="1641509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SDX12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375140" y="2282190"/>
            <a:ext cx="1697990" cy="511810"/>
            <a:chOff x="7981618" y="2632866"/>
            <a:chExt cx="1314177" cy="436153"/>
          </a:xfrm>
        </p:grpSpPr>
        <p:grpSp>
          <p:nvGrpSpPr>
            <p:cNvPr id="169" name="组合 168"/>
            <p:cNvGrpSpPr/>
            <p:nvPr/>
          </p:nvGrpSpPr>
          <p:grpSpPr>
            <a:xfrm>
              <a:off x="8079157" y="2653352"/>
              <a:ext cx="1216638" cy="415074"/>
              <a:chOff x="8059898" y="2326214"/>
              <a:chExt cx="1216638" cy="415074"/>
            </a:xfrm>
          </p:grpSpPr>
          <p:sp>
            <p:nvSpPr>
              <p:cNvPr id="174" name="圆角矩形 1055"/>
              <p:cNvSpPr/>
              <p:nvPr/>
            </p:nvSpPr>
            <p:spPr>
              <a:xfrm>
                <a:off x="8059898" y="2326214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75" name="Picture 3"/>
              <p:cNvPicPr preferRelativeResize="0">
                <a:picLocks noChangeArrowheads="1"/>
              </p:cNvPicPr>
              <p:nvPr/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131446" y="2420024"/>
                <a:ext cx="302400" cy="31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76" name="TextBox 1057"/>
              <p:cNvSpPr txBox="1"/>
              <p:nvPr/>
            </p:nvSpPr>
            <p:spPr>
              <a:xfrm>
                <a:off x="8389496" y="2335523"/>
                <a:ext cx="887040" cy="405765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/>
                  <a:t>SIM8380G</a:t>
                </a:r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LGA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41.0*43.6*2.8mm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Sub-6G+mmW</a:t>
                </a: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7981618" y="2632866"/>
              <a:ext cx="420836" cy="183515"/>
              <a:chOff x="4656764" y="1854157"/>
              <a:chExt cx="420836" cy="183515"/>
            </a:xfrm>
          </p:grpSpPr>
          <p:sp>
            <p:nvSpPr>
              <p:cNvPr id="172" name="矩形标注 860"/>
              <p:cNvSpPr/>
              <p:nvPr/>
            </p:nvSpPr>
            <p:spPr>
              <a:xfrm>
                <a:off x="4723623" y="1860338"/>
                <a:ext cx="231749" cy="150946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173" name="TextBox 861"/>
              <p:cNvSpPr txBox="1"/>
              <p:nvPr/>
            </p:nvSpPr>
            <p:spPr>
              <a:xfrm>
                <a:off x="4656764" y="1854157"/>
                <a:ext cx="420836" cy="183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defTabSz="913765">
                  <a:defRPr sz="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22Q1</a:t>
                </a:r>
                <a:endPara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71" name="矩形 170"/>
            <p:cNvSpPr/>
            <p:nvPr/>
          </p:nvSpPr>
          <p:spPr>
            <a:xfrm>
              <a:off x="8078287" y="2917364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SDX62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359900" y="3133090"/>
            <a:ext cx="1696720" cy="495935"/>
            <a:chOff x="7993690" y="3534613"/>
            <a:chExt cx="1313448" cy="422668"/>
          </a:xfrm>
        </p:grpSpPr>
        <p:grpSp>
          <p:nvGrpSpPr>
            <p:cNvPr id="161" name="组合 160"/>
            <p:cNvGrpSpPr/>
            <p:nvPr/>
          </p:nvGrpSpPr>
          <p:grpSpPr>
            <a:xfrm>
              <a:off x="8090500" y="3540170"/>
              <a:ext cx="1216638" cy="417111"/>
              <a:chOff x="8107890" y="3359042"/>
              <a:chExt cx="1216638" cy="417111"/>
            </a:xfrm>
          </p:grpSpPr>
          <p:sp>
            <p:nvSpPr>
              <p:cNvPr id="166" name="圆角矩形 1031"/>
              <p:cNvSpPr/>
              <p:nvPr/>
            </p:nvSpPr>
            <p:spPr>
              <a:xfrm>
                <a:off x="8107890" y="3359042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67" name="Picture 3"/>
              <p:cNvPicPr preferRelativeResize="0">
                <a:picLocks noChangeArrowheads="1"/>
              </p:cNvPicPr>
              <p:nvPr/>
            </p:nvPicPr>
            <p:blipFill>
              <a:blip r:embed="rId4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188847" y="3454096"/>
                <a:ext cx="295200" cy="276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8" name="TextBox 1033"/>
              <p:cNvSpPr txBox="1"/>
              <p:nvPr/>
            </p:nvSpPr>
            <p:spPr>
              <a:xfrm>
                <a:off x="8437488" y="3368351"/>
                <a:ext cx="887040" cy="407802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/>
                  <a:t>SIM8260C/E/A</a:t>
                </a:r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LGA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41.0*43.6*2.8mm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Sub-6G</a:t>
                </a:r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7993690" y="3534613"/>
              <a:ext cx="420836" cy="183515"/>
              <a:chOff x="4656764" y="1854157"/>
              <a:chExt cx="420836" cy="183515"/>
            </a:xfrm>
          </p:grpSpPr>
          <p:sp>
            <p:nvSpPr>
              <p:cNvPr id="164" name="矩形标注 844"/>
              <p:cNvSpPr/>
              <p:nvPr/>
            </p:nvSpPr>
            <p:spPr>
              <a:xfrm>
                <a:off x="4723623" y="1860338"/>
                <a:ext cx="231749" cy="150946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165" name="TextBox 845"/>
              <p:cNvSpPr txBox="1"/>
              <p:nvPr/>
            </p:nvSpPr>
            <p:spPr>
              <a:xfrm>
                <a:off x="4656764" y="1854157"/>
                <a:ext cx="420836" cy="183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defTabSz="913765">
                  <a:defRPr sz="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21Q4</a:t>
                </a:r>
                <a:endPara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63" name="矩形 162"/>
            <p:cNvSpPr/>
            <p:nvPr/>
          </p:nvSpPr>
          <p:spPr>
            <a:xfrm>
              <a:off x="8090175" y="3804381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SDX62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106410" y="2326640"/>
            <a:ext cx="1686560" cy="488950"/>
            <a:chOff x="7996045" y="3104159"/>
            <a:chExt cx="1305522" cy="417065"/>
          </a:xfrm>
        </p:grpSpPr>
        <p:grpSp>
          <p:nvGrpSpPr>
            <p:cNvPr id="153" name="组合 152"/>
            <p:cNvGrpSpPr/>
            <p:nvPr/>
          </p:nvGrpSpPr>
          <p:grpSpPr>
            <a:xfrm>
              <a:off x="8084929" y="3104159"/>
              <a:ext cx="1216638" cy="417065"/>
              <a:chOff x="8091595" y="2824813"/>
              <a:chExt cx="1216638" cy="417065"/>
            </a:xfrm>
          </p:grpSpPr>
          <p:sp>
            <p:nvSpPr>
              <p:cNvPr id="158" name="圆角矩形 1043"/>
              <p:cNvSpPr/>
              <p:nvPr/>
            </p:nvSpPr>
            <p:spPr>
              <a:xfrm>
                <a:off x="8091595" y="2824813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59" name="Picture 3"/>
              <p:cNvPicPr preferRelativeResize="0">
                <a:picLocks noChangeArrowheads="1"/>
              </p:cNvPicPr>
              <p:nvPr/>
            </p:nvPicPr>
            <p:blipFill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200573" y="2874678"/>
                <a:ext cx="216000" cy="36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0" name="TextBox 1045"/>
              <p:cNvSpPr txBox="1"/>
              <p:nvPr/>
            </p:nvSpPr>
            <p:spPr>
              <a:xfrm>
                <a:off x="8421193" y="2834122"/>
                <a:ext cx="887040" cy="405765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/>
                  <a:t>SIM8380G-M2</a:t>
                </a:r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M.2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30.0*52*2.3mm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Sub-6G+mmW</a:t>
                </a: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7996045" y="3105730"/>
              <a:ext cx="420836" cy="197817"/>
              <a:chOff x="4656764" y="1854157"/>
              <a:chExt cx="420836" cy="197817"/>
            </a:xfrm>
          </p:grpSpPr>
          <p:sp>
            <p:nvSpPr>
              <p:cNvPr id="156" name="矩形标注 852"/>
              <p:cNvSpPr/>
              <p:nvPr/>
            </p:nvSpPr>
            <p:spPr>
              <a:xfrm>
                <a:off x="4723623" y="1860338"/>
                <a:ext cx="231749" cy="150946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157" name="TextBox 853"/>
              <p:cNvSpPr txBox="1"/>
              <p:nvPr/>
            </p:nvSpPr>
            <p:spPr>
              <a:xfrm>
                <a:off x="4656764" y="1854157"/>
                <a:ext cx="420836" cy="197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defTabSz="913765">
                  <a:defRPr sz="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22Q1</a:t>
                </a:r>
              </a:p>
            </p:txBody>
          </p:sp>
        </p:grpSp>
        <p:sp>
          <p:nvSpPr>
            <p:cNvPr id="155" name="矩形 154"/>
            <p:cNvSpPr/>
            <p:nvPr/>
          </p:nvSpPr>
          <p:spPr>
            <a:xfrm>
              <a:off x="8083275" y="3369133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SDX62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113395" y="2964180"/>
            <a:ext cx="1599565" cy="502920"/>
            <a:chOff x="7996045" y="3971059"/>
            <a:chExt cx="1237979" cy="428714"/>
          </a:xfrm>
        </p:grpSpPr>
        <p:grpSp>
          <p:nvGrpSpPr>
            <p:cNvPr id="145" name="组合 144"/>
            <p:cNvGrpSpPr/>
            <p:nvPr/>
          </p:nvGrpSpPr>
          <p:grpSpPr>
            <a:xfrm>
              <a:off x="8086486" y="3982079"/>
              <a:ext cx="1147538" cy="417694"/>
              <a:chOff x="8095420" y="3916341"/>
              <a:chExt cx="1147538" cy="417694"/>
            </a:xfrm>
          </p:grpSpPr>
          <p:sp>
            <p:nvSpPr>
              <p:cNvPr id="150" name="圆角矩形 1017"/>
              <p:cNvSpPr/>
              <p:nvPr/>
            </p:nvSpPr>
            <p:spPr>
              <a:xfrm>
                <a:off x="8095420" y="3916341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51" name="Picture 3"/>
              <p:cNvPicPr preferRelativeResize="0">
                <a:picLocks noChangeArrowheads="1"/>
              </p:cNvPicPr>
              <p:nvPr/>
            </p:nvPicPr>
            <p:blipFill>
              <a:blip r:embed="rId5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176730" y="3989184"/>
                <a:ext cx="216000" cy="3021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2" name="TextBox 1019"/>
              <p:cNvSpPr txBox="1"/>
              <p:nvPr/>
            </p:nvSpPr>
            <p:spPr>
              <a:xfrm>
                <a:off x="8355918" y="3926233"/>
                <a:ext cx="887040" cy="407802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/>
                  <a:t>SIM8262E/A-M2</a:t>
                </a:r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M.2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30.0*42.0*2.3mm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Sub-6G</a:t>
                </a:r>
              </a:p>
            </p:txBody>
          </p:sp>
        </p:grpSp>
        <p:grpSp>
          <p:nvGrpSpPr>
            <p:cNvPr id="146" name="组合 145"/>
            <p:cNvGrpSpPr/>
            <p:nvPr/>
          </p:nvGrpSpPr>
          <p:grpSpPr>
            <a:xfrm>
              <a:off x="7996045" y="3971059"/>
              <a:ext cx="420836" cy="184666"/>
              <a:chOff x="4656764" y="1854157"/>
              <a:chExt cx="420836" cy="184666"/>
            </a:xfrm>
          </p:grpSpPr>
          <p:sp>
            <p:nvSpPr>
              <p:cNvPr id="148" name="矩形标注 822"/>
              <p:cNvSpPr/>
              <p:nvPr/>
            </p:nvSpPr>
            <p:spPr>
              <a:xfrm>
                <a:off x="4723623" y="1860338"/>
                <a:ext cx="231749" cy="150946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149" name="TextBox 825"/>
              <p:cNvSpPr txBox="1"/>
              <p:nvPr/>
            </p:nvSpPr>
            <p:spPr>
              <a:xfrm>
                <a:off x="4656764" y="1854157"/>
                <a:ext cx="42083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defTabSz="913765">
                  <a:defRPr sz="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21Q4</a:t>
                </a:r>
                <a:endPara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47" name="矩形 146"/>
            <p:cNvSpPr/>
            <p:nvPr/>
          </p:nvSpPr>
          <p:spPr>
            <a:xfrm>
              <a:off x="8084929" y="4246779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SDX62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225790" y="3733165"/>
            <a:ext cx="1576070" cy="498475"/>
            <a:chOff x="8079161" y="4421158"/>
            <a:chExt cx="1219985" cy="424774"/>
          </a:xfrm>
        </p:grpSpPr>
        <p:grpSp>
          <p:nvGrpSpPr>
            <p:cNvPr id="140" name="组合 139"/>
            <p:cNvGrpSpPr/>
            <p:nvPr/>
          </p:nvGrpSpPr>
          <p:grpSpPr>
            <a:xfrm>
              <a:off x="8082508" y="4421158"/>
              <a:ext cx="1216638" cy="419588"/>
              <a:chOff x="8082506" y="4355721"/>
              <a:chExt cx="1216638" cy="419587"/>
            </a:xfrm>
          </p:grpSpPr>
          <p:sp>
            <p:nvSpPr>
              <p:cNvPr id="142" name="圆角矩形 1005"/>
              <p:cNvSpPr/>
              <p:nvPr/>
            </p:nvSpPr>
            <p:spPr>
              <a:xfrm>
                <a:off x="8082506" y="4355721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43" name="Picture 3"/>
              <p:cNvPicPr preferRelativeResize="0">
                <a:picLocks noChangeArrowheads="1"/>
              </p:cNvPicPr>
              <p:nvPr/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178864" y="4408108"/>
                <a:ext cx="216000" cy="36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44" name="TextBox 1007"/>
              <p:cNvSpPr txBox="1"/>
              <p:nvPr/>
            </p:nvSpPr>
            <p:spPr>
              <a:xfrm>
                <a:off x="8412104" y="4365030"/>
                <a:ext cx="887040" cy="407801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/>
                  <a:t>SIM8260C-M2</a:t>
                </a:r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M.2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30.0*52.0*2.3mm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Sub-6G</a:t>
                </a:r>
              </a:p>
            </p:txBody>
          </p:sp>
        </p:grpSp>
        <p:sp>
          <p:nvSpPr>
            <p:cNvPr id="141" name="矩形 140"/>
            <p:cNvSpPr/>
            <p:nvPr/>
          </p:nvSpPr>
          <p:spPr>
            <a:xfrm>
              <a:off x="8079161" y="4694277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SDX62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9490075" y="4907280"/>
            <a:ext cx="1574165" cy="489585"/>
            <a:chOff x="8083275" y="3104159"/>
            <a:chExt cx="1218292" cy="417111"/>
          </a:xfrm>
        </p:grpSpPr>
        <p:grpSp>
          <p:nvGrpSpPr>
            <p:cNvPr id="135" name="组合 134"/>
            <p:cNvGrpSpPr/>
            <p:nvPr/>
          </p:nvGrpSpPr>
          <p:grpSpPr>
            <a:xfrm>
              <a:off x="8084929" y="3104159"/>
              <a:ext cx="1216638" cy="417111"/>
              <a:chOff x="8091595" y="2824813"/>
              <a:chExt cx="1216638" cy="417111"/>
            </a:xfrm>
          </p:grpSpPr>
          <p:sp>
            <p:nvSpPr>
              <p:cNvPr id="137" name="圆角矩形 585"/>
              <p:cNvSpPr/>
              <p:nvPr/>
            </p:nvSpPr>
            <p:spPr>
              <a:xfrm>
                <a:off x="8091595" y="2824813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8" name="Picture 3"/>
              <p:cNvPicPr preferRelativeResize="0">
                <a:picLocks noChangeArrowheads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202513" y="2874678"/>
                <a:ext cx="216000" cy="36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39" name="TextBox 590"/>
              <p:cNvSpPr txBox="1"/>
              <p:nvPr/>
            </p:nvSpPr>
            <p:spPr>
              <a:xfrm>
                <a:off x="8421193" y="2834122"/>
                <a:ext cx="887040" cy="407802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/>
                  <a:t>SIM8210C-M2</a:t>
                </a:r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M.2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30.0*52.0*2.3mm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Sub-6G</a:t>
                </a:r>
              </a:p>
            </p:txBody>
          </p:sp>
        </p:grpSp>
        <p:sp>
          <p:nvSpPr>
            <p:cNvPr id="136" name="矩形 135"/>
            <p:cNvSpPr/>
            <p:nvPr/>
          </p:nvSpPr>
          <p:spPr>
            <a:xfrm>
              <a:off x="8083275" y="3369133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QCX315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9483090" y="3978275"/>
            <a:ext cx="1574165" cy="489585"/>
            <a:chOff x="8083275" y="3104159"/>
            <a:chExt cx="1218292" cy="417111"/>
          </a:xfrm>
        </p:grpSpPr>
        <p:grpSp>
          <p:nvGrpSpPr>
            <p:cNvPr id="130" name="组合 129"/>
            <p:cNvGrpSpPr/>
            <p:nvPr/>
          </p:nvGrpSpPr>
          <p:grpSpPr>
            <a:xfrm>
              <a:off x="8084929" y="3104159"/>
              <a:ext cx="1216638" cy="417111"/>
              <a:chOff x="8091595" y="2824813"/>
              <a:chExt cx="1216638" cy="417111"/>
            </a:xfrm>
          </p:grpSpPr>
          <p:sp>
            <p:nvSpPr>
              <p:cNvPr id="132" name="圆角矩形 598"/>
              <p:cNvSpPr/>
              <p:nvPr/>
            </p:nvSpPr>
            <p:spPr>
              <a:xfrm>
                <a:off x="8091595" y="2824813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3" name="Picture 3"/>
              <p:cNvPicPr preferRelativeResize="0">
                <a:picLocks noChangeArrowheads="1"/>
              </p:cNvPicPr>
              <p:nvPr/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135805" y="2911550"/>
                <a:ext cx="313200" cy="302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34" name="TextBox 600"/>
              <p:cNvSpPr txBox="1"/>
              <p:nvPr/>
            </p:nvSpPr>
            <p:spPr>
              <a:xfrm>
                <a:off x="8421193" y="2834122"/>
                <a:ext cx="887040" cy="407802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/>
                  <a:t>SIM8210C</a:t>
                </a:r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M.2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41.0*43.6*2.8mm</a:t>
                </a:r>
                <a:endParaRPr lang="en-US" altLang="zh-CN" sz="500" dirty="0"/>
              </a:p>
              <a:p>
                <a:pPr defTabSz="685165"/>
                <a:r>
                  <a:rPr lang="en-US" altLang="zh-CN" sz="500" dirty="0">
                    <a:sym typeface="Wingdings" panose="05000000000000000000"/>
                  </a:rPr>
                  <a:t> Sub-6G</a:t>
                </a:r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8083275" y="3369133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QCX315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368915" y="757555"/>
            <a:ext cx="1917065" cy="3262630"/>
            <a:chOff x="6766867" y="-365864"/>
            <a:chExt cx="1483724" cy="2781657"/>
          </a:xfrm>
        </p:grpSpPr>
        <p:grpSp>
          <p:nvGrpSpPr>
            <p:cNvPr id="122" name="组合 121"/>
            <p:cNvGrpSpPr/>
            <p:nvPr/>
          </p:nvGrpSpPr>
          <p:grpSpPr>
            <a:xfrm>
              <a:off x="7094544" y="75412"/>
              <a:ext cx="1156047" cy="418830"/>
              <a:chOff x="7077810" y="772657"/>
              <a:chExt cx="1156047" cy="418830"/>
            </a:xfrm>
          </p:grpSpPr>
          <p:sp>
            <p:nvSpPr>
              <p:cNvPr id="127" name="圆角矩形 647"/>
              <p:cNvSpPr/>
              <p:nvPr/>
            </p:nvSpPr>
            <p:spPr>
              <a:xfrm>
                <a:off x="7077810" y="772657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8" name="Picture 3"/>
              <p:cNvPicPr preferRelativeResize="0">
                <a:picLocks noChangeArrowheads="1"/>
              </p:cNvPicPr>
              <p:nvPr/>
            </p:nvPicPr>
            <p:blipFill>
              <a:blip r:embed="rId5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35512" y="880746"/>
                <a:ext cx="289933" cy="29160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innerShdw blurRad="63500">
                  <a:prstClr val="black"/>
                </a:innerShdw>
              </a:effectLst>
            </p:spPr>
          </p:pic>
          <p:sp>
            <p:nvSpPr>
              <p:cNvPr id="129" name="TextBox 651"/>
              <p:cNvSpPr txBox="1"/>
              <p:nvPr/>
            </p:nvSpPr>
            <p:spPr>
              <a:xfrm>
                <a:off x="7405886" y="783685"/>
                <a:ext cx="827971" cy="407802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prstClr val="black"/>
                    </a:solidFill>
                  </a:rPr>
                  <a:t>SIM8580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</a:t>
                </a:r>
                <a:r>
                  <a:rPr lang="en-US" altLang="zh-CN" sz="500" dirty="0">
                    <a:solidFill>
                      <a:prstClr val="black"/>
                    </a:solidFill>
                  </a:rPr>
                  <a:t>40.5*40.5*2.8mm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Octa-core@1.6GHz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GPS/Wi-Fi/BT4.2</a:t>
                </a: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6766867" y="-365864"/>
              <a:ext cx="665801" cy="2781657"/>
              <a:chOff x="4480754" y="1435684"/>
              <a:chExt cx="665801" cy="2781657"/>
            </a:xfrm>
          </p:grpSpPr>
          <p:sp>
            <p:nvSpPr>
              <p:cNvPr id="125" name="矩形标注 643"/>
              <p:cNvSpPr/>
              <p:nvPr/>
            </p:nvSpPr>
            <p:spPr>
              <a:xfrm>
                <a:off x="4526400" y="1435684"/>
                <a:ext cx="231749" cy="150946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6" name="TextBox 646"/>
              <p:cNvSpPr txBox="1"/>
              <p:nvPr/>
            </p:nvSpPr>
            <p:spPr>
              <a:xfrm>
                <a:off x="4480754" y="1444707"/>
                <a:ext cx="382383" cy="157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defTabSz="913765">
                  <a:defRPr sz="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22Q3</a:t>
                </a:r>
                <a:endPara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45" name="矩形标注 643"/>
              <p:cNvSpPr/>
              <p:nvPr/>
            </p:nvSpPr>
            <p:spPr>
              <a:xfrm>
                <a:off x="4755577" y="1810788"/>
                <a:ext cx="231749" cy="150946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444" name="TextBox 646"/>
              <p:cNvSpPr txBox="1"/>
              <p:nvPr/>
            </p:nvSpPr>
            <p:spPr>
              <a:xfrm>
                <a:off x="4725719" y="1826374"/>
                <a:ext cx="420836" cy="157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defTabSz="913765">
                  <a:defRPr sz="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22Q2</a:t>
                </a:r>
                <a:endPara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51" name="矩形标注 643"/>
              <p:cNvSpPr/>
              <p:nvPr/>
            </p:nvSpPr>
            <p:spPr>
              <a:xfrm>
                <a:off x="4706835" y="4066395"/>
                <a:ext cx="231749" cy="150946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450" name="TextBox 646"/>
              <p:cNvSpPr txBox="1"/>
              <p:nvPr/>
            </p:nvSpPr>
            <p:spPr>
              <a:xfrm>
                <a:off x="4663148" y="4059911"/>
                <a:ext cx="382383" cy="157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defTabSz="913765">
                  <a:defRPr sz="6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22Q2</a:t>
                </a:r>
                <a:endParaRPr lang="zh-CN" altLang="en-US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24" name="矩形 123"/>
            <p:cNvSpPr/>
            <p:nvPr/>
          </p:nvSpPr>
          <p:spPr>
            <a:xfrm>
              <a:off x="7093829" y="337757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SL8581E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0690225" y="768350"/>
            <a:ext cx="1648460" cy="5022215"/>
            <a:chOff x="7016548" y="75412"/>
            <a:chExt cx="1276028" cy="4281351"/>
          </a:xfrm>
        </p:grpSpPr>
        <p:grpSp>
          <p:nvGrpSpPr>
            <p:cNvPr id="114" name="组合 113"/>
            <p:cNvGrpSpPr/>
            <p:nvPr/>
          </p:nvGrpSpPr>
          <p:grpSpPr>
            <a:xfrm>
              <a:off x="7094544" y="75412"/>
              <a:ext cx="1198032" cy="4281351"/>
              <a:chOff x="7077810" y="772657"/>
              <a:chExt cx="1198032" cy="4281351"/>
            </a:xfrm>
          </p:grpSpPr>
          <p:sp>
            <p:nvSpPr>
              <p:cNvPr id="119" name="圆角矩形 619"/>
              <p:cNvSpPr/>
              <p:nvPr/>
            </p:nvSpPr>
            <p:spPr>
              <a:xfrm>
                <a:off x="7077810" y="772657"/>
                <a:ext cx="950400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20" name="Picture 3"/>
              <p:cNvPicPr preferRelativeResize="0">
                <a:picLocks noChangeArrowheads="1"/>
              </p:cNvPicPr>
              <p:nvPr/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79041" y="4745301"/>
                <a:ext cx="286845" cy="29160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innerShdw blurRad="63500">
                  <a:prstClr val="black"/>
                </a:innerShdw>
              </a:effectLst>
            </p:spPr>
          </p:pic>
          <p:sp>
            <p:nvSpPr>
              <p:cNvPr id="121" name="TextBox 645"/>
              <p:cNvSpPr txBox="1"/>
              <p:nvPr/>
            </p:nvSpPr>
            <p:spPr>
              <a:xfrm>
                <a:off x="7447871" y="4648243"/>
                <a:ext cx="827971" cy="405765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schemeClr val="tx1"/>
                    </a:solidFill>
                  </a:rPr>
                  <a:t>SIM8908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</a:t>
                </a:r>
                <a:r>
                  <a:rPr lang="en-US" altLang="zh-CN" sz="500" dirty="0">
                    <a:solidFill>
                      <a:prstClr val="black"/>
                    </a:solidFill>
                  </a:rPr>
                  <a:t>40.5*40.5*2.85mm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Quad-core@2.0GHz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GPS/Wi-Fi/BT5.0</a:t>
                </a:r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>
              <a:off x="7016548" y="3959732"/>
              <a:ext cx="420836" cy="197050"/>
              <a:chOff x="4730435" y="5761280"/>
              <a:chExt cx="420836" cy="197050"/>
            </a:xfrm>
          </p:grpSpPr>
          <p:sp>
            <p:nvSpPr>
              <p:cNvPr id="117" name="矩形标注 617"/>
              <p:cNvSpPr/>
              <p:nvPr/>
            </p:nvSpPr>
            <p:spPr>
              <a:xfrm>
                <a:off x="4782476" y="5761280"/>
                <a:ext cx="231749" cy="150946"/>
              </a:xfrm>
              <a:prstGeom prst="wedgeRectCallout">
                <a:avLst>
                  <a:gd name="adj1" fmla="val 41616"/>
                  <a:gd name="adj2" fmla="val 85705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TextBox 618"/>
              <p:cNvSpPr txBox="1"/>
              <p:nvPr/>
            </p:nvSpPr>
            <p:spPr>
              <a:xfrm>
                <a:off x="4730435" y="5774815"/>
                <a:ext cx="420836" cy="183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defTabSz="913765">
                  <a:defRPr sz="600" b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/>
                  <a:t>21Q4</a:t>
                </a:r>
                <a:endParaRPr lang="zh-CN" altLang="en-US" dirty="0"/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7135814" y="4202313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QCM2290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6826885" y="3532505"/>
            <a:ext cx="480060" cy="177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SDX12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913245" y="2499360"/>
            <a:ext cx="480060" cy="177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SDX12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10798810" y="2795270"/>
            <a:ext cx="1496060" cy="504190"/>
            <a:chOff x="8104122" y="843954"/>
            <a:chExt cx="1158122" cy="430085"/>
          </a:xfrm>
        </p:grpSpPr>
        <p:grpSp>
          <p:nvGrpSpPr>
            <p:cNvPr id="109" name="组合 108"/>
            <p:cNvGrpSpPr/>
            <p:nvPr/>
          </p:nvGrpSpPr>
          <p:grpSpPr>
            <a:xfrm>
              <a:off x="8104122" y="843954"/>
              <a:ext cx="1158122" cy="430085"/>
              <a:chOff x="7076432" y="267494"/>
              <a:chExt cx="1158122" cy="430085"/>
            </a:xfrm>
          </p:grpSpPr>
          <p:sp>
            <p:nvSpPr>
              <p:cNvPr id="111" name="圆角矩形 808"/>
              <p:cNvSpPr/>
              <p:nvPr/>
            </p:nvSpPr>
            <p:spPr>
              <a:xfrm>
                <a:off x="7076432" y="267494"/>
                <a:ext cx="950400" cy="41400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pic>
            <p:nvPicPr>
              <p:cNvPr id="112" name="Picture 3"/>
              <p:cNvPicPr preferRelativeResize="0">
                <a:picLocks noChangeArrowheads="1"/>
              </p:cNvPicPr>
              <p:nvPr/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14854" y="324907"/>
                <a:ext cx="316800" cy="32760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innerShdw blurRad="63500">
                  <a:prstClr val="black"/>
                </a:innerShdw>
              </a:effectLst>
            </p:spPr>
          </p:pic>
          <p:sp>
            <p:nvSpPr>
              <p:cNvPr id="113" name="TextBox 815"/>
              <p:cNvSpPr txBox="1"/>
              <p:nvPr/>
            </p:nvSpPr>
            <p:spPr>
              <a:xfrm>
                <a:off x="7406583" y="291814"/>
                <a:ext cx="827971" cy="405765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prstClr val="black"/>
                    </a:solidFill>
                  </a:rPr>
                  <a:t>SIM8970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</a:t>
                </a:r>
                <a:r>
                  <a:rPr lang="en-US" altLang="zh-CN" sz="500" dirty="0">
                    <a:solidFill>
                      <a:prstClr val="black"/>
                    </a:solidFill>
                  </a:rPr>
                  <a:t>44.1*45.6*2.8mm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Octa-core@2.0GHz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GPS/Wi-Fi/BT4.2</a:t>
                </a: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8106671" y="1110870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QCM6125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10779125" y="1791335"/>
            <a:ext cx="1502410" cy="2489835"/>
            <a:chOff x="8103148" y="30884"/>
            <a:chExt cx="1162919" cy="2122431"/>
          </a:xfrm>
        </p:grpSpPr>
        <p:grpSp>
          <p:nvGrpSpPr>
            <p:cNvPr id="104" name="组合 103"/>
            <p:cNvGrpSpPr/>
            <p:nvPr/>
          </p:nvGrpSpPr>
          <p:grpSpPr>
            <a:xfrm>
              <a:off x="8103148" y="30884"/>
              <a:ext cx="1162919" cy="840619"/>
              <a:chOff x="7070938" y="348831"/>
              <a:chExt cx="1162919" cy="840619"/>
            </a:xfrm>
          </p:grpSpPr>
          <p:sp>
            <p:nvSpPr>
              <p:cNvPr id="106" name="圆角矩形 980"/>
              <p:cNvSpPr/>
              <p:nvPr/>
            </p:nvSpPr>
            <p:spPr>
              <a:xfrm>
                <a:off x="7077810" y="772657"/>
                <a:ext cx="950400" cy="41400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107" name="Picture 3"/>
              <p:cNvPicPr preferRelativeResize="0">
                <a:picLocks noChangeArrowheads="1"/>
              </p:cNvPicPr>
              <p:nvPr/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34679" y="829239"/>
                <a:ext cx="291600" cy="29160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innerShdw blurRad="63500">
                  <a:prstClr val="black"/>
                </a:innerShdw>
              </a:effectLst>
            </p:spPr>
          </p:pic>
          <p:sp>
            <p:nvSpPr>
              <p:cNvPr id="108" name="TextBox 990"/>
              <p:cNvSpPr txBox="1"/>
              <p:nvPr/>
            </p:nvSpPr>
            <p:spPr>
              <a:xfrm>
                <a:off x="7405886" y="783685"/>
                <a:ext cx="827971" cy="405765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schemeClr val="tx1"/>
                    </a:solidFill>
                  </a:rPr>
                  <a:t>SIM8500</a:t>
                </a:r>
                <a:endParaRPr lang="en-US" altLang="zh-CN" sz="500" b="1" dirty="0">
                  <a:solidFill>
                    <a:schemeClr val="tx1"/>
                  </a:solidFill>
                  <a:sym typeface="Wingdings" panose="05000000000000000000"/>
                </a:endParaRP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</a:t>
                </a:r>
                <a:r>
                  <a:rPr lang="en-US" altLang="zh-CN" sz="500" dirty="0">
                    <a:solidFill>
                      <a:prstClr val="black"/>
                    </a:solidFill>
                  </a:rPr>
                  <a:t>40.5*40.5*2.8mm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Quad-core@1.4GHz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GPS/Wi-Fi/BT4.2</a:t>
                </a:r>
              </a:p>
            </p:txBody>
          </p:sp>
          <p:sp>
            <p:nvSpPr>
              <p:cNvPr id="429" name="圆角矩形 980"/>
              <p:cNvSpPr/>
              <p:nvPr/>
            </p:nvSpPr>
            <p:spPr>
              <a:xfrm>
                <a:off x="7070938" y="348831"/>
                <a:ext cx="950400" cy="414000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black"/>
                  </a:solidFill>
                </a:endParaRPr>
              </a:p>
            </p:txBody>
          </p:sp>
          <p:pic>
            <p:nvPicPr>
              <p:cNvPr id="431" name="Picture 3"/>
              <p:cNvPicPr preferRelativeResize="0">
                <a:picLocks noChangeArrowheads="1"/>
              </p:cNvPicPr>
              <p:nvPr/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27807" y="405413"/>
                <a:ext cx="291600" cy="29160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>
                <a:innerShdw blurRad="63500">
                  <a:prstClr val="black"/>
                </a:innerShdw>
              </a:effectLst>
            </p:spPr>
          </p:pic>
          <p:sp>
            <p:nvSpPr>
              <p:cNvPr id="439" name="TextBox 990"/>
              <p:cNvSpPr txBox="1"/>
              <p:nvPr/>
            </p:nvSpPr>
            <p:spPr>
              <a:xfrm>
                <a:off x="7399014" y="359859"/>
                <a:ext cx="827971" cy="405765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schemeClr val="tx1"/>
                    </a:solidFill>
                  </a:rPr>
                  <a:t>SIM8500</a:t>
                </a:r>
                <a:endParaRPr lang="en-US" altLang="zh-CN" sz="500" b="1" dirty="0">
                  <a:solidFill>
                    <a:schemeClr val="tx1"/>
                  </a:solidFill>
                  <a:sym typeface="Wingdings" panose="05000000000000000000"/>
                </a:endParaRP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</a:t>
                </a:r>
                <a:r>
                  <a:rPr lang="en-US" altLang="zh-CN" sz="500" dirty="0">
                    <a:solidFill>
                      <a:prstClr val="black"/>
                    </a:solidFill>
                  </a:rPr>
                  <a:t>40.5*40.5*2.8mm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Quad-core@1.4GHz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GPS/Wi-Fi/BT4.2</a:t>
                </a:r>
              </a:p>
            </p:txBody>
          </p:sp>
        </p:grpSp>
        <p:sp>
          <p:nvSpPr>
            <p:cNvPr id="105" name="矩形 104"/>
            <p:cNvSpPr/>
            <p:nvPr/>
          </p:nvSpPr>
          <p:spPr>
            <a:xfrm>
              <a:off x="8110459" y="722612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SL8541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1" name="矩形 440"/>
            <p:cNvSpPr/>
            <p:nvPr/>
          </p:nvSpPr>
          <p:spPr>
            <a:xfrm>
              <a:off x="8103587" y="298785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SL8541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9" name="矩形 448"/>
            <p:cNvSpPr/>
            <p:nvPr/>
          </p:nvSpPr>
          <p:spPr>
            <a:xfrm>
              <a:off x="8131074" y="2001660"/>
              <a:ext cx="371755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MT8766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2" name="矩形 101"/>
          <p:cNvSpPr/>
          <p:nvPr/>
        </p:nvSpPr>
        <p:spPr>
          <a:xfrm>
            <a:off x="2948305" y="3318510"/>
            <a:ext cx="445770" cy="1485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QCX212</a:t>
            </a:r>
          </a:p>
        </p:txBody>
      </p:sp>
      <p:grpSp>
        <p:nvGrpSpPr>
          <p:cNvPr id="415" name="组合 414"/>
          <p:cNvGrpSpPr/>
          <p:nvPr/>
        </p:nvGrpSpPr>
        <p:grpSpPr>
          <a:xfrm>
            <a:off x="10771733" y="803248"/>
            <a:ext cx="1286511" cy="427042"/>
            <a:chOff x="8064999" y="852548"/>
            <a:chExt cx="1286511" cy="427042"/>
          </a:xfrm>
        </p:grpSpPr>
        <p:grpSp>
          <p:nvGrpSpPr>
            <p:cNvPr id="416" name="组合 415"/>
            <p:cNvGrpSpPr/>
            <p:nvPr/>
          </p:nvGrpSpPr>
          <p:grpSpPr>
            <a:xfrm>
              <a:off x="8117211" y="852548"/>
              <a:ext cx="1234299" cy="427042"/>
              <a:chOff x="8117211" y="852548"/>
              <a:chExt cx="1234299" cy="427042"/>
            </a:xfrm>
          </p:grpSpPr>
          <p:sp>
            <p:nvSpPr>
              <p:cNvPr id="419" name="圆角矩形 673"/>
              <p:cNvSpPr/>
              <p:nvPr/>
            </p:nvSpPr>
            <p:spPr>
              <a:xfrm>
                <a:off x="8117211" y="852548"/>
                <a:ext cx="1168033" cy="414000"/>
              </a:xfrm>
              <a:prstGeom prst="roundRect">
                <a:avLst/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20" name="TextBox 720"/>
              <p:cNvSpPr txBox="1"/>
              <p:nvPr/>
            </p:nvSpPr>
            <p:spPr>
              <a:xfrm>
                <a:off x="8523539" y="871788"/>
                <a:ext cx="827971" cy="407802"/>
              </a:xfrm>
              <a:prstGeom prst="rect">
                <a:avLst/>
              </a:prstGeom>
              <a:noFill/>
            </p:spPr>
            <p:txBody>
              <a:bodyPr wrap="square" lIns="68543" tIns="34289" rIns="68543" bIns="34289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prstClr val="black"/>
                    </a:solidFill>
                  </a:rPr>
                  <a:t>SIM9650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</a:t>
                </a:r>
                <a:r>
                  <a:rPr lang="en-US" altLang="zh-CN" sz="500" dirty="0">
                    <a:solidFill>
                      <a:prstClr val="black"/>
                    </a:solidFill>
                  </a:rPr>
                  <a:t>42.5*56.5*3.0mm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Octa-core@2.7GHz</a:t>
                </a:r>
              </a:p>
              <a:p>
                <a:pPr defTabSz="685165"/>
                <a:r>
                  <a:rPr lang="en-US" altLang="zh-CN" sz="500" dirty="0">
                    <a:solidFill>
                      <a:prstClr val="black"/>
                    </a:solidFill>
                    <a:sym typeface="Wingdings" panose="05000000000000000000"/>
                  </a:rPr>
                  <a:t> 5G NR sub-6Ghz</a:t>
                </a:r>
              </a:p>
            </p:txBody>
          </p:sp>
        </p:grpSp>
        <p:pic>
          <p:nvPicPr>
            <p:cNvPr id="417" name="内容占位符 3"/>
            <p:cNvPicPr>
              <a:picLocks noChangeAspect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0" r="52101" b="23705"/>
            <a:stretch>
              <a:fillRect/>
            </a:stretch>
          </p:blipFill>
          <p:spPr>
            <a:xfrm>
              <a:off x="8131167" y="905219"/>
              <a:ext cx="406800" cy="304738"/>
            </a:xfrm>
            <a:prstGeom prst="rect">
              <a:avLst/>
            </a:prstGeom>
          </p:spPr>
        </p:pic>
        <p:sp>
          <p:nvSpPr>
            <p:cNvPr id="418" name="矩形 417"/>
            <p:cNvSpPr/>
            <p:nvPr/>
          </p:nvSpPr>
          <p:spPr>
            <a:xfrm>
              <a:off x="8064999" y="1092813"/>
              <a:ext cx="460842" cy="1516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72000" rtlCol="0" anchor="ctr"/>
            <a:lstStyle/>
            <a:p>
              <a:pPr algn="ctr"/>
              <a:r>
                <a:rPr lang="en-US" altLang="zh-CN" sz="500" dirty="0">
                  <a:latin typeface="Arial" panose="020B0604020202020204" pitchFamily="34" charset="0"/>
                  <a:cs typeface="Arial" panose="020B0604020202020204" pitchFamily="34" charset="0"/>
                </a:rPr>
                <a:t>SM6450</a:t>
              </a: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1" name="矩形 420"/>
          <p:cNvSpPr/>
          <p:nvPr/>
        </p:nvSpPr>
        <p:spPr>
          <a:xfrm>
            <a:off x="1683999" y="5720998"/>
            <a:ext cx="445770" cy="1485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MDM9206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3" name="矩形 422"/>
          <p:cNvSpPr/>
          <p:nvPr/>
        </p:nvSpPr>
        <p:spPr>
          <a:xfrm>
            <a:off x="1668759" y="3944268"/>
            <a:ext cx="445770" cy="1485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Unisoc8909B</a:t>
            </a:r>
          </a:p>
        </p:txBody>
      </p:sp>
      <p:sp>
        <p:nvSpPr>
          <p:cNvPr id="424" name="矩形 423"/>
          <p:cNvSpPr/>
          <p:nvPr/>
        </p:nvSpPr>
        <p:spPr>
          <a:xfrm>
            <a:off x="2943839" y="3944268"/>
            <a:ext cx="445770" cy="1485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72000" rIns="0" bIns="7200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MDM9205</a:t>
            </a:r>
          </a:p>
        </p:txBody>
      </p:sp>
      <p:sp>
        <p:nvSpPr>
          <p:cNvPr id="425" name="矩形 424"/>
          <p:cNvSpPr/>
          <p:nvPr/>
        </p:nvSpPr>
        <p:spPr>
          <a:xfrm>
            <a:off x="1672569" y="3294663"/>
            <a:ext cx="445770" cy="1485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EC616S</a:t>
            </a:r>
          </a:p>
        </p:txBody>
      </p:sp>
      <p:sp>
        <p:nvSpPr>
          <p:cNvPr id="427" name="圆角矩形 35"/>
          <p:cNvSpPr/>
          <p:nvPr/>
        </p:nvSpPr>
        <p:spPr>
          <a:xfrm>
            <a:off x="1674172" y="1716317"/>
            <a:ext cx="1193613" cy="457342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3765"/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426" name="矩形 425"/>
          <p:cNvSpPr/>
          <p:nvPr/>
        </p:nvSpPr>
        <p:spPr>
          <a:xfrm>
            <a:off x="1684127" y="2207905"/>
            <a:ext cx="445771" cy="1485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XY1100</a:t>
            </a:r>
          </a:p>
        </p:txBody>
      </p:sp>
      <p:sp>
        <p:nvSpPr>
          <p:cNvPr id="430" name="TextBox 671"/>
          <p:cNvSpPr txBox="1"/>
          <p:nvPr/>
        </p:nvSpPr>
        <p:spPr>
          <a:xfrm>
            <a:off x="2104390" y="1741805"/>
            <a:ext cx="792480" cy="405765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Y7025H 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LCC  44PIN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17.6 ×15.7 ×2.1 mm 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 NB-</a:t>
            </a:r>
            <a:r>
              <a:rPr lang="en-US" altLang="zh-CN" sz="500" dirty="0" err="1">
                <a:solidFill>
                  <a:prstClr val="black"/>
                </a:solidFill>
                <a:sym typeface="Wingdings" panose="05000000000000000000"/>
              </a:rPr>
              <a:t>IoT</a:t>
            </a:r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 Only+BT</a:t>
            </a:r>
          </a:p>
        </p:txBody>
      </p:sp>
      <p:pic>
        <p:nvPicPr>
          <p:cNvPr id="432" name="图片 431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736069" y="1815748"/>
            <a:ext cx="241300" cy="220980"/>
          </a:xfrm>
          <a:prstGeom prst="rect">
            <a:avLst/>
          </a:prstGeom>
        </p:spPr>
      </p:pic>
      <p:sp>
        <p:nvSpPr>
          <p:cNvPr id="433" name="矩形 432"/>
          <p:cNvSpPr/>
          <p:nvPr/>
        </p:nvSpPr>
        <p:spPr>
          <a:xfrm>
            <a:off x="1687302" y="1626245"/>
            <a:ext cx="445771" cy="1485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XY1100E</a:t>
            </a:r>
          </a:p>
        </p:txBody>
      </p:sp>
      <p:sp>
        <p:nvSpPr>
          <p:cNvPr id="434" name="矩形标注 668"/>
          <p:cNvSpPr/>
          <p:nvPr/>
        </p:nvSpPr>
        <p:spPr>
          <a:xfrm>
            <a:off x="2499652" y="1608744"/>
            <a:ext cx="328930" cy="155575"/>
          </a:xfrm>
          <a:prstGeom prst="wedgeRectCallout">
            <a:avLst>
              <a:gd name="adj1" fmla="val 41616"/>
              <a:gd name="adj2" fmla="val 85705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22Q3</a:t>
            </a:r>
          </a:p>
        </p:txBody>
      </p:sp>
      <p:sp>
        <p:nvSpPr>
          <p:cNvPr id="436" name="圆角矩形 35"/>
          <p:cNvSpPr/>
          <p:nvPr/>
        </p:nvSpPr>
        <p:spPr>
          <a:xfrm>
            <a:off x="2926605" y="2318267"/>
            <a:ext cx="1193613" cy="4573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3765"/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437" name="矩形标注 668"/>
          <p:cNvSpPr/>
          <p:nvPr/>
        </p:nvSpPr>
        <p:spPr>
          <a:xfrm>
            <a:off x="3722027" y="2268509"/>
            <a:ext cx="328930" cy="155575"/>
          </a:xfrm>
          <a:prstGeom prst="wedgeRectCallout">
            <a:avLst>
              <a:gd name="adj1" fmla="val 41616"/>
              <a:gd name="adj2" fmla="val 85705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22Q3</a:t>
            </a:r>
          </a:p>
        </p:txBody>
      </p:sp>
      <p:pic>
        <p:nvPicPr>
          <p:cNvPr id="438" name="图片 437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999084" y="2431698"/>
            <a:ext cx="264160" cy="235585"/>
          </a:xfrm>
          <a:prstGeom prst="rect">
            <a:avLst/>
          </a:prstGeom>
        </p:spPr>
      </p:pic>
      <p:sp>
        <p:nvSpPr>
          <p:cNvPr id="440" name="TextBox 671"/>
          <p:cNvSpPr txBox="1"/>
          <p:nvPr/>
        </p:nvSpPr>
        <p:spPr>
          <a:xfrm>
            <a:off x="3328035" y="2341245"/>
            <a:ext cx="822960" cy="405765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Y7080E  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LCC+LGA 77PIN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17.6* 15.7* 2.3mm 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 NB-</a:t>
            </a:r>
            <a:r>
              <a:rPr lang="en-US" altLang="zh-CN" sz="500" dirty="0" err="1">
                <a:solidFill>
                  <a:prstClr val="black"/>
                </a:solidFill>
                <a:sym typeface="Wingdings" panose="05000000000000000000"/>
              </a:rPr>
              <a:t>IoT</a:t>
            </a:r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 Only+GNSS</a:t>
            </a:r>
          </a:p>
        </p:txBody>
      </p:sp>
      <p:pic>
        <p:nvPicPr>
          <p:cNvPr id="66" name="Picture 3"/>
          <p:cNvPicPr preferRelativeResize="0"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210" y="6002407"/>
            <a:ext cx="195334" cy="121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TextBox 551"/>
          <p:cNvSpPr txBox="1"/>
          <p:nvPr/>
        </p:nvSpPr>
        <p:spPr>
          <a:xfrm>
            <a:off x="697627" y="5891643"/>
            <a:ext cx="745490" cy="404201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SIM33ELA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14.0* 9.6* 2.15mm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  GPS/GLONASS</a:t>
            </a:r>
          </a:p>
        </p:txBody>
      </p:sp>
      <p:pic>
        <p:nvPicPr>
          <p:cNvPr id="84" name="Picture 3"/>
          <p:cNvPicPr preferRelativeResize="0">
            <a:picLocks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877" y="4512963"/>
            <a:ext cx="186033" cy="16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5" name="TextBox 566"/>
          <p:cNvSpPr txBox="1"/>
          <p:nvPr/>
        </p:nvSpPr>
        <p:spPr>
          <a:xfrm>
            <a:off x="714112" y="4405683"/>
            <a:ext cx="886460" cy="405765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SIM66M/MB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10.1* 9.7* 2.5mm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GPS+GLONASS/</a:t>
            </a:r>
            <a:r>
              <a:rPr lang="en-US" altLang="zh-CN" sz="5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  <a:endParaRPr lang="en-US" altLang="zh-CN" sz="500" dirty="0">
              <a:solidFill>
                <a:prstClr val="black"/>
              </a:solidFill>
              <a:sym typeface="Wingdings" panose="05000000000000000000"/>
            </a:endParaRPr>
          </a:p>
        </p:txBody>
      </p:sp>
      <p:sp>
        <p:nvSpPr>
          <p:cNvPr id="199" name="TextBox 566"/>
          <p:cNvSpPr txBox="1"/>
          <p:nvPr/>
        </p:nvSpPr>
        <p:spPr>
          <a:xfrm>
            <a:off x="834645" y="2394472"/>
            <a:ext cx="1069933" cy="405765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SIM66D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16.0*12.2*2.4mm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L1/L5, DR*/RTK*</a:t>
            </a:r>
          </a:p>
        </p:txBody>
      </p:sp>
      <p:pic>
        <p:nvPicPr>
          <p:cNvPr id="202" name="Picture 3"/>
          <p:cNvPicPr preferRelativeResize="0">
            <a:picLocks noChangeArrowheads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153" y="5515393"/>
            <a:ext cx="223239" cy="152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" name="TextBox 596"/>
          <p:cNvSpPr txBox="1"/>
          <p:nvPr/>
        </p:nvSpPr>
        <p:spPr>
          <a:xfrm>
            <a:off x="681460" y="5403988"/>
            <a:ext cx="1069652" cy="478353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SIM68V/VB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16.0*12.2*2.4mm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GPS+GLONASS/</a:t>
            </a:r>
            <a:r>
              <a:rPr lang="en-US" altLang="zh-CN" sz="5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  <a:endParaRPr lang="en-US" altLang="zh-CN" sz="500" dirty="0">
              <a:solidFill>
                <a:prstClr val="black"/>
              </a:solidFill>
              <a:sym typeface="Wingdings" panose="05000000000000000000"/>
            </a:endParaRPr>
          </a:p>
        </p:txBody>
      </p:sp>
      <p:pic>
        <p:nvPicPr>
          <p:cNvPr id="205" name="Picture 3"/>
          <p:cNvPicPr preferRelativeResize="0">
            <a:picLocks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844" y="4996994"/>
            <a:ext cx="186033" cy="16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6" name="TextBox 557"/>
          <p:cNvSpPr txBox="1"/>
          <p:nvPr/>
        </p:nvSpPr>
        <p:spPr>
          <a:xfrm>
            <a:off x="697885" y="4886110"/>
            <a:ext cx="1069652" cy="478353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SIM68M/MB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10.1* 9.7* 2.5mm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GPS+GLONASS/</a:t>
            </a:r>
            <a:r>
              <a:rPr lang="en-US" altLang="zh-CN" sz="5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  <a:endParaRPr lang="en-US" altLang="zh-CN" sz="500" dirty="0">
              <a:solidFill>
                <a:prstClr val="black"/>
              </a:solidFill>
              <a:sym typeface="Wingdings" panose="05000000000000000000"/>
            </a:endParaRPr>
          </a:p>
        </p:txBody>
      </p:sp>
      <p:sp>
        <p:nvSpPr>
          <p:cNvPr id="209" name="TextBox 544"/>
          <p:cNvSpPr txBox="1"/>
          <p:nvPr/>
        </p:nvSpPr>
        <p:spPr>
          <a:xfrm>
            <a:off x="756326" y="3865675"/>
            <a:ext cx="1069651" cy="478353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SIM68D/I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16.0*12.2*2.4mm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 GPS/</a:t>
            </a:r>
            <a:r>
              <a:rPr lang="en-US" altLang="zh-CN" sz="500" dirty="0" err="1">
                <a:solidFill>
                  <a:prstClr val="black"/>
                </a:solidFill>
                <a:sym typeface="Wingdings" panose="05000000000000000000"/>
              </a:rPr>
              <a:t>GlONASS</a:t>
            </a:r>
            <a:endParaRPr lang="en-US" altLang="zh-CN" sz="500" dirty="0">
              <a:solidFill>
                <a:prstClr val="black"/>
              </a:solidFill>
              <a:sym typeface="Wingdings" panose="05000000000000000000"/>
            </a:endParaRPr>
          </a:p>
        </p:txBody>
      </p:sp>
      <p:pic>
        <p:nvPicPr>
          <p:cNvPr id="213" name="Picture 3"/>
          <p:cNvPicPr preferRelativeResize="0">
            <a:picLocks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117" y="3963433"/>
            <a:ext cx="223239" cy="15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6" name="矩形 245"/>
          <p:cNvSpPr/>
          <p:nvPr/>
        </p:nvSpPr>
        <p:spPr>
          <a:xfrm>
            <a:off x="347226" y="4150018"/>
            <a:ext cx="480268" cy="17789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AG3335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" name="TextBox 536"/>
          <p:cNvSpPr txBox="1"/>
          <p:nvPr/>
        </p:nvSpPr>
        <p:spPr>
          <a:xfrm>
            <a:off x="834988" y="3417251"/>
            <a:ext cx="1069583" cy="476324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SIM68AT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16.0*12.2*2.4mm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L1/L5, DR*/RTK*</a:t>
            </a:r>
          </a:p>
        </p:txBody>
      </p:sp>
      <p:sp>
        <p:nvSpPr>
          <p:cNvPr id="260" name="TextBox 669"/>
          <p:cNvSpPr txBox="1"/>
          <p:nvPr/>
        </p:nvSpPr>
        <p:spPr>
          <a:xfrm>
            <a:off x="200767" y="3305071"/>
            <a:ext cx="543894" cy="1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3765">
              <a:defRPr sz="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</a:rPr>
              <a:t>22Q1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347215" y="3647058"/>
            <a:ext cx="480174" cy="1780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AG3335AT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4" name="Picture 3" descr="C:\Users\yue.hai\Pictures\SIM68AT.pngSIM68AT"/>
          <p:cNvPicPr preferRelativeResize="0">
            <a:picLocks noChangeAspect="1" noChangeArrowheads="1"/>
          </p:cNvPicPr>
          <p:nvPr/>
        </p:nvPicPr>
        <p:blipFill>
          <a:blip r:embed="rId64"/>
          <a:srcRect/>
          <a:stretch>
            <a:fillRect/>
          </a:stretch>
        </p:blipFill>
        <p:spPr bwMode="auto">
          <a:xfrm>
            <a:off x="460989" y="3478178"/>
            <a:ext cx="230505" cy="160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9" name="TextBox 566"/>
          <p:cNvSpPr txBox="1"/>
          <p:nvPr/>
        </p:nvSpPr>
        <p:spPr>
          <a:xfrm>
            <a:off x="835280" y="2863102"/>
            <a:ext cx="1069933" cy="405765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SIM66MD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10.1* 9.7* 2.5mm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L1/L5, RTK*</a:t>
            </a:r>
          </a:p>
        </p:txBody>
      </p:sp>
      <p:sp>
        <p:nvSpPr>
          <p:cNvPr id="800" name="矩形 799"/>
          <p:cNvSpPr/>
          <p:nvPr/>
        </p:nvSpPr>
        <p:spPr>
          <a:xfrm>
            <a:off x="358248" y="2673362"/>
            <a:ext cx="464185" cy="153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UC6580I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1" name="Picture 11"/>
          <p:cNvPicPr>
            <a:picLocks noChangeAspect="1" noChangeArrowheads="1"/>
          </p:cNvPicPr>
          <p:nvPr/>
        </p:nvPicPr>
        <p:blipFill>
          <a:blip r:embed="rId65" cstate="print"/>
          <a:srcRect/>
          <a:stretch>
            <a:fillRect/>
          </a:stretch>
        </p:blipFill>
        <p:spPr bwMode="auto">
          <a:xfrm>
            <a:off x="483214" y="2496468"/>
            <a:ext cx="226060" cy="173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02" name="Picture 4"/>
          <p:cNvPicPr>
            <a:picLocks noChangeAspect="1" noChangeArrowheads="1"/>
          </p:cNvPicPr>
          <p:nvPr/>
        </p:nvPicPr>
        <p:blipFill>
          <a:blip r:embed="rId66" cstate="print"/>
          <a:srcRect/>
          <a:stretch>
            <a:fillRect/>
          </a:stretch>
        </p:blipFill>
        <p:spPr bwMode="auto">
          <a:xfrm>
            <a:off x="460989" y="1984023"/>
            <a:ext cx="202565" cy="18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3" name="矩形 802"/>
          <p:cNvSpPr/>
          <p:nvPr/>
        </p:nvSpPr>
        <p:spPr>
          <a:xfrm>
            <a:off x="360153" y="2163457"/>
            <a:ext cx="464185" cy="153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AG3352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06" name="Picture 6"/>
          <p:cNvPicPr>
            <a:picLocks noChangeAspect="1" noChangeArrowheads="1"/>
          </p:cNvPicPr>
          <p:nvPr/>
        </p:nvPicPr>
        <p:blipFill>
          <a:blip r:embed="rId67" cstate="print"/>
          <a:srcRect/>
          <a:stretch>
            <a:fillRect/>
          </a:stretch>
        </p:blipFill>
        <p:spPr bwMode="auto">
          <a:xfrm>
            <a:off x="450194" y="1502693"/>
            <a:ext cx="24765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4" name="矩形 803"/>
          <p:cNvSpPr/>
          <p:nvPr/>
        </p:nvSpPr>
        <p:spPr>
          <a:xfrm>
            <a:off x="370948" y="1679587"/>
            <a:ext cx="464185" cy="1536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500" dirty="0">
                <a:latin typeface="Arial" panose="020B0604020202020204" pitchFamily="34" charset="0"/>
                <a:cs typeface="Arial" panose="020B0604020202020204" pitchFamily="34" charset="0"/>
              </a:rPr>
              <a:t>AG3352</a:t>
            </a:r>
            <a:endParaRPr lang="zh-CN" alt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5" name="TextBox 566"/>
          <p:cNvSpPr txBox="1"/>
          <p:nvPr/>
        </p:nvSpPr>
        <p:spPr>
          <a:xfrm>
            <a:off x="835280" y="1394982"/>
            <a:ext cx="1069933" cy="405765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700" b="1" dirty="0">
                <a:solidFill>
                  <a:prstClr val="black"/>
                </a:solidFill>
              </a:rPr>
              <a:t>SIM65V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16.0*12.2*2.4mm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500" dirty="0">
                <a:solidFill>
                  <a:prstClr val="black"/>
                </a:solidFill>
                <a:sym typeface="Wingdings" panose="05000000000000000000"/>
              </a:rPr>
              <a:t>GPS+GLONASS+</a:t>
            </a:r>
            <a:r>
              <a:rPr lang="en-US" altLang="zh-CN" sz="5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  <a:endParaRPr lang="en-US" altLang="zh-CN" sz="500" dirty="0">
              <a:solidFill>
                <a:prstClr val="black"/>
              </a:solidFill>
              <a:sym typeface="Wingdings" panose="05000000000000000000"/>
            </a:endParaRPr>
          </a:p>
        </p:txBody>
      </p:sp>
      <p:sp>
        <p:nvSpPr>
          <p:cNvPr id="808" name="矩形标注 55"/>
          <p:cNvSpPr/>
          <p:nvPr/>
        </p:nvSpPr>
        <p:spPr>
          <a:xfrm>
            <a:off x="245681" y="2834458"/>
            <a:ext cx="299429" cy="177276"/>
          </a:xfrm>
          <a:prstGeom prst="wedgeRectCallout">
            <a:avLst>
              <a:gd name="adj1" fmla="val 41616"/>
              <a:gd name="adj2" fmla="val 85705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809" name="矩形标注 55"/>
          <p:cNvSpPr/>
          <p:nvPr/>
        </p:nvSpPr>
        <p:spPr>
          <a:xfrm>
            <a:off x="245681" y="2348048"/>
            <a:ext cx="299429" cy="177276"/>
          </a:xfrm>
          <a:prstGeom prst="wedgeRectCallout">
            <a:avLst>
              <a:gd name="adj1" fmla="val 41616"/>
              <a:gd name="adj2" fmla="val 85705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810" name="矩形标注 55"/>
          <p:cNvSpPr/>
          <p:nvPr/>
        </p:nvSpPr>
        <p:spPr>
          <a:xfrm>
            <a:off x="245681" y="1837508"/>
            <a:ext cx="299429" cy="177276"/>
          </a:xfrm>
          <a:prstGeom prst="wedgeRectCallout">
            <a:avLst>
              <a:gd name="adj1" fmla="val 41616"/>
              <a:gd name="adj2" fmla="val 85705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807" name="TextBox 669"/>
          <p:cNvSpPr txBox="1"/>
          <p:nvPr/>
        </p:nvSpPr>
        <p:spPr>
          <a:xfrm>
            <a:off x="200767" y="1371250"/>
            <a:ext cx="543894" cy="1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3765">
              <a:defRPr sz="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</a:rPr>
              <a:t>22Q2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11" name="TextBox 669"/>
          <p:cNvSpPr txBox="1"/>
          <p:nvPr/>
        </p:nvSpPr>
        <p:spPr>
          <a:xfrm>
            <a:off x="200767" y="1837340"/>
            <a:ext cx="543894" cy="1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3765">
              <a:defRPr sz="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</a:rPr>
              <a:t>22Q2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12" name="TextBox 669"/>
          <p:cNvSpPr txBox="1"/>
          <p:nvPr/>
        </p:nvSpPr>
        <p:spPr>
          <a:xfrm>
            <a:off x="200767" y="2356770"/>
            <a:ext cx="543894" cy="1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3765">
              <a:defRPr sz="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</a:rPr>
              <a:t>22Q2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13" name="TextBox 669"/>
          <p:cNvSpPr txBox="1"/>
          <p:nvPr/>
        </p:nvSpPr>
        <p:spPr>
          <a:xfrm>
            <a:off x="212197" y="2834290"/>
            <a:ext cx="543894" cy="18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3765">
              <a:defRPr sz="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</a:rPr>
              <a:t>22Q1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0" name="图片 39" descr="C:/Users/lanqi.li/AppData/Local/Temp/picturecompress_20220105182711/output_1.pngoutput_1"/>
          <p:cNvPicPr>
            <a:picLocks noChangeAspect="1"/>
          </p:cNvPicPr>
          <p:nvPr/>
        </p:nvPicPr>
        <p:blipFill>
          <a:blip r:embed="rId68"/>
          <a:srcRect/>
          <a:stretch>
            <a:fillRect/>
          </a:stretch>
        </p:blipFill>
        <p:spPr>
          <a:xfrm>
            <a:off x="3054985" y="4137025"/>
            <a:ext cx="264160" cy="330200"/>
          </a:xfrm>
          <a:prstGeom prst="rect">
            <a:avLst/>
          </a:prstGeom>
        </p:spPr>
      </p:pic>
      <p:sp>
        <p:nvSpPr>
          <p:cNvPr id="53" name="矩形标注 668"/>
          <p:cNvSpPr/>
          <p:nvPr/>
        </p:nvSpPr>
        <p:spPr>
          <a:xfrm>
            <a:off x="3791879" y="3958879"/>
            <a:ext cx="328930" cy="155576"/>
          </a:xfrm>
          <a:prstGeom prst="wedgeRectCallout">
            <a:avLst>
              <a:gd name="adj1" fmla="val 41616"/>
              <a:gd name="adj2" fmla="val 85705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22Q3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4237990" y="2497455"/>
            <a:ext cx="1466850" cy="481285"/>
            <a:chOff x="4054228" y="1589209"/>
            <a:chExt cx="1135622" cy="410308"/>
          </a:xfrm>
        </p:grpSpPr>
        <p:sp>
          <p:nvSpPr>
            <p:cNvPr id="55" name="圆角矩形 742"/>
            <p:cNvSpPr/>
            <p:nvPr/>
          </p:nvSpPr>
          <p:spPr>
            <a:xfrm>
              <a:off x="4054228" y="1589209"/>
              <a:ext cx="950400" cy="410308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56" name="TextBox 743"/>
            <p:cNvSpPr txBox="1"/>
            <p:nvPr/>
          </p:nvSpPr>
          <p:spPr>
            <a:xfrm>
              <a:off x="4361878" y="1598791"/>
              <a:ext cx="827972" cy="345925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A7670X R3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24.0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*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24.0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*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2.4mm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CAT1</a:t>
              </a:r>
            </a:p>
          </p:txBody>
        </p:sp>
        <p:pic>
          <p:nvPicPr>
            <p:cNvPr id="57" name="Picture 5"/>
            <p:cNvPicPr preferRelativeResize="0">
              <a:picLocks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63340" y="1683541"/>
              <a:ext cx="172800" cy="172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8" name="组合 57"/>
          <p:cNvGrpSpPr/>
          <p:nvPr/>
        </p:nvGrpSpPr>
        <p:grpSpPr>
          <a:xfrm>
            <a:off x="4250690" y="1430655"/>
            <a:ext cx="1488440" cy="493839"/>
            <a:chOff x="3996904" y="2879626"/>
            <a:chExt cx="1152335" cy="421010"/>
          </a:xfrm>
        </p:grpSpPr>
        <p:sp>
          <p:nvSpPr>
            <p:cNvPr id="79" name="圆角矩形 527"/>
            <p:cNvSpPr/>
            <p:nvPr/>
          </p:nvSpPr>
          <p:spPr>
            <a:xfrm>
              <a:off x="3996904" y="2879626"/>
              <a:ext cx="950400" cy="407376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80" name="TextBox 528"/>
            <p:cNvSpPr txBox="1"/>
            <p:nvPr/>
          </p:nvSpPr>
          <p:spPr>
            <a:xfrm>
              <a:off x="4321267" y="2889208"/>
              <a:ext cx="827972" cy="411428"/>
            </a:xfrm>
            <a:prstGeom prst="rect">
              <a:avLst/>
            </a:prstGeom>
            <a:noFill/>
          </p:spPr>
          <p:txBody>
            <a:bodyPr wrap="square" lIns="68543" tIns="34289" rIns="68543" bIns="34289" rtlCol="0">
              <a:spAutoFit/>
            </a:bodyPr>
            <a:lstStyle/>
            <a:p>
              <a:pPr defTabSz="685165"/>
              <a:r>
                <a:rPr lang="en-US" altLang="zh-CN" sz="700" b="1" dirty="0">
                  <a:solidFill>
                    <a:prstClr val="black"/>
                  </a:solidFill>
                </a:rPr>
                <a:t>A7680C R2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LCC+LGA</a:t>
              </a:r>
              <a:endParaRPr lang="en-US" altLang="zh-CN" sz="500" dirty="0">
                <a:solidFill>
                  <a:prstClr val="black"/>
                </a:solidFill>
              </a:endParaRP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17.6*15.7*2.1mm</a:t>
              </a:r>
            </a:p>
            <a:p>
              <a:pPr defTabSz="685165"/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 LTE CAT1 Only</a:t>
              </a:r>
            </a:p>
            <a:p>
              <a:pPr indent="0" algn="l" defTabSz="685165">
                <a:buFont typeface="Wingdings" panose="05000000000000000000" charset="0"/>
                <a:buNone/>
              </a:pP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   + GNSS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（</a:t>
              </a:r>
              <a:r>
                <a:rPr lang="en-US" altLang="zh-CN" sz="500" dirty="0">
                  <a:solidFill>
                    <a:prstClr val="black"/>
                  </a:solidFill>
                  <a:sym typeface="Wingdings" panose="05000000000000000000"/>
                </a:rPr>
                <a:t>optional</a:t>
              </a:r>
              <a:r>
                <a:rPr lang="zh-CN" altLang="en-US" sz="500" dirty="0">
                  <a:solidFill>
                    <a:prstClr val="black"/>
                  </a:solidFill>
                  <a:sym typeface="Wingdings" panose="05000000000000000000"/>
                </a:rPr>
                <a:t>）</a:t>
              </a:r>
            </a:p>
          </p:txBody>
        </p:sp>
      </p:grpSp>
      <p:pic>
        <p:nvPicPr>
          <p:cNvPr id="103" name="图片 102" descr="A7680C-V5.01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4375785" y="1555750"/>
            <a:ext cx="279400" cy="219075"/>
          </a:xfrm>
          <a:prstGeom prst="rect">
            <a:avLst/>
          </a:prstGeom>
        </p:spPr>
      </p:pic>
      <p:pic>
        <p:nvPicPr>
          <p:cNvPr id="197" name="图片 196" descr="A7630C-V8.01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378325" y="4218940"/>
            <a:ext cx="285115" cy="274955"/>
          </a:xfrm>
          <a:prstGeom prst="rect">
            <a:avLst/>
          </a:prstGeom>
        </p:spPr>
      </p:pic>
      <p:sp>
        <p:nvSpPr>
          <p:cNvPr id="225" name="矩形标注 668"/>
          <p:cNvSpPr/>
          <p:nvPr/>
        </p:nvSpPr>
        <p:spPr>
          <a:xfrm>
            <a:off x="5072037" y="1253144"/>
            <a:ext cx="328930" cy="155575"/>
          </a:xfrm>
          <a:prstGeom prst="wedgeRectCallout">
            <a:avLst>
              <a:gd name="adj1" fmla="val -62637"/>
              <a:gd name="adj2" fmla="val 103691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22Q3</a:t>
            </a:r>
          </a:p>
        </p:txBody>
      </p:sp>
      <p:sp>
        <p:nvSpPr>
          <p:cNvPr id="226" name="矩形标注 668"/>
          <p:cNvSpPr/>
          <p:nvPr/>
        </p:nvSpPr>
        <p:spPr>
          <a:xfrm>
            <a:off x="5188877" y="2422814"/>
            <a:ext cx="328930" cy="155575"/>
          </a:xfrm>
          <a:prstGeom prst="wedgeRectCallout">
            <a:avLst>
              <a:gd name="adj1" fmla="val -62637"/>
              <a:gd name="adj2" fmla="val 103691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22Q3</a:t>
            </a:r>
          </a:p>
        </p:txBody>
      </p:sp>
      <p:sp>
        <p:nvSpPr>
          <p:cNvPr id="228" name="矩形标注 668"/>
          <p:cNvSpPr/>
          <p:nvPr/>
        </p:nvSpPr>
        <p:spPr>
          <a:xfrm>
            <a:off x="5188877" y="4043969"/>
            <a:ext cx="328930" cy="155575"/>
          </a:xfrm>
          <a:prstGeom prst="wedgeRectCallout">
            <a:avLst>
              <a:gd name="adj1" fmla="val -62637"/>
              <a:gd name="adj2" fmla="val 103691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22Q3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22964" y="916565"/>
            <a:ext cx="10279117" cy="5742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2G/3G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产品主力产品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3985" y="5523230"/>
            <a:ext cx="11169098" cy="307777"/>
          </a:xfrm>
          <a:prstGeom prst="rect">
            <a:avLst/>
          </a:prstGeom>
          <a:noFill/>
          <a:ln w="38100">
            <a:solidFill>
              <a:srgbClr val="0F03FD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b="1" dirty="0"/>
              <a:t>MTK 2G</a:t>
            </a:r>
            <a:r>
              <a:rPr lang="zh-CN" altLang="en-US" sz="1400" b="1" dirty="0"/>
              <a:t>芯片已大幅涨价，客户可考虑切换至</a:t>
            </a:r>
            <a:r>
              <a:rPr lang="en-US" altLang="zh-CN" sz="1400" b="1" dirty="0"/>
              <a:t>R800C/R805C</a:t>
            </a:r>
            <a:endParaRPr lang="zh-CN" altLang="en-US" sz="14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459946" y="1679476"/>
          <a:ext cx="11197017" cy="3432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2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7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42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404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037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SIM800A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SIM800A-L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MT6261M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S2-10761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SIM800A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SIM800A32-L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MT6261D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S2-10763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SIM800F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SIM800F-L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MT6261D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S2-10768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Calibri" panose="020F0502020204030204" pitchFamily="34" charset="0"/>
                        <a:sym typeface="Arial" panose="020B0604020202020204" pitchFamily="34" charset="0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SIM800C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SIM800C-L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MT6261M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S2-1068S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国内，东欧、印度等低端海外市场主推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SIM800C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SIM800C32-L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MT6261D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S2-1068T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国内，东欧、印度等低端海外市场主推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SIM800L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SIM800L-L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MT6261M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S2-10766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R800C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R800C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RDA8955L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S2-107JA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国内主推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R805C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R805C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RDA8955L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S2-107JC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兼容国内友商型号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SIM868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SIM868-L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MT2503D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S2-108J1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国内，东欧、印度等低端海外市场主推型号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SIM868E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SIM868E-L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MT2503DE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S2-108J8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蓝牙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 海外市场主推型号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3505" y="1231900"/>
          <a:ext cx="11934825" cy="5220988"/>
        </p:xfrm>
        <a:graphic>
          <a:graphicData uri="http://schemas.openxmlformats.org/drawingml/2006/table">
            <a:tbl>
              <a:tblPr/>
              <a:tblGrid>
                <a:gridCol w="246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1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28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59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42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2674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73596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74485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79283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18937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677678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</a:tblGrid>
              <a:tr h="30353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平台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MDM 9207-1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ASR 1601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ASR 1603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ASR 1606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R8850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型号　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SIM7500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SIM7600</a:t>
                      </a:r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系列</a:t>
                      </a:r>
                      <a:endParaRPr lang="en-US" sz="1040" b="1" i="0" u="none" strike="noStrik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SIM7605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A7600C1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A7670</a:t>
                      </a:r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系列</a:t>
                      </a:r>
                      <a:endParaRPr lang="en-US" sz="1040" b="1" i="0" u="none" strike="noStrik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A7630C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A7670X R2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A7600C1 R2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A7630C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A7680C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A7680C R2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A7670C R3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A7630C R3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A7600C1 R3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R7680C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4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R7630C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5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产品图片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94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尺寸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24*27mm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30*30mm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45" b="0" i="0" u="none" strike="noStrike" dirty="0">
                          <a:solidFill>
                            <a:srgbClr val="C00000"/>
                          </a:solidFill>
                          <a:latin typeface="Arial" panose="020B0604020202020204"/>
                        </a:rPr>
                        <a:t>29*32</a:t>
                      </a:r>
                      <a:r>
                        <a:rPr lang="en-US" altLang="zh-CN" sz="945" b="0" i="0" u="none" strike="noStrike" dirty="0">
                          <a:solidFill>
                            <a:srgbClr val="C00000"/>
                          </a:solidFill>
                          <a:latin typeface="Arial" panose="020B0604020202020204"/>
                        </a:rPr>
                        <a:t>mm</a:t>
                      </a:r>
                      <a:endParaRPr lang="en-US" sz="945" b="0" i="0" u="none" strike="noStrike" dirty="0">
                        <a:solidFill>
                          <a:srgbClr val="C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30*30mm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24*24mm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23.9*22.9mm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24*24</a:t>
                      </a:r>
                      <a:r>
                        <a:rPr lang="en-US" altLang="zh-CN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mm</a:t>
                      </a:r>
                      <a:endParaRPr lang="en-US" sz="945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30*30mm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22.9*21.9mm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17.6*15.7mm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17.6*15.7mm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24*24mm</a:t>
                      </a:r>
                      <a:endParaRPr lang="en-US" altLang="zh-CN" sz="945" b="0" i="0" u="none" strike="noStrike" dirty="0">
                        <a:solidFill>
                          <a:srgbClr val="C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4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22.9*21.9mm</a:t>
                      </a:r>
                      <a:endParaRPr lang="en-US" altLang="zh-CN" sz="945" b="0" i="0" u="none" strike="noStrike" dirty="0">
                        <a:solidFill>
                          <a:srgbClr val="C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45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30*30mm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4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17.6*15.7mm</a:t>
                      </a:r>
                      <a:endParaRPr lang="en-US" altLang="zh-CN" sz="945" b="0" i="0" u="none" strike="noStrike" dirty="0">
                        <a:solidFill>
                          <a:srgbClr val="C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45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22.9*23.9mm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2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区域</a:t>
                      </a:r>
                    </a:p>
                  </a:txBody>
                  <a:tcPr marL="6359" marR="6359" marT="6359" marB="0" vert="eaVert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中国</a:t>
                      </a:r>
                      <a:r>
                        <a:rPr lang="en-US" altLang="zh-CN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/</a:t>
                      </a:r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印度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A7600C1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A7670C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A7630C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A7670C R2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A7600C1 R2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A7630C R2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A7680C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A7680C</a:t>
                      </a:r>
                    </a:p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 R2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A7670C</a:t>
                      </a:r>
                    </a:p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R3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b="1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A7630C</a:t>
                      </a:r>
                      <a:endParaRPr lang="en-US" sz="1035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en-US" alt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R3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A7600C1 R3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35" b="1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R7680C</a:t>
                      </a:r>
                      <a:endParaRPr lang="en-US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R7630C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2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欧洲</a:t>
                      </a:r>
                      <a:r>
                        <a:rPr lang="en-US" altLang="zh-CN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/</a:t>
                      </a:r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中东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SIM7500E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SIM7600E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40" b="0" i="0" u="none" strike="noStrike" kern="1200" dirty="0">
                          <a:solidFill>
                            <a:srgbClr val="000000"/>
                          </a:solidFill>
                          <a:latin typeface="Arial" panose="020B0604020202020204"/>
                          <a:ea typeface="+mn-ea"/>
                          <a:cs typeface="+mn-cs"/>
                        </a:rPr>
                        <a:t>SIM7605E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A7600E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A7670E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A7670E R2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en-US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en-US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en-US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en-US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50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北美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SIM7500A/SIM7500A+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(AT&amp;T)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SIM7500V</a:t>
                      </a: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(Verizon）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SIM7500AD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 (T-Mobile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)</a:t>
                      </a:r>
                    </a:p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SIM7600NA</a:t>
                      </a:r>
                      <a:b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</a:br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SIM7600A</a:t>
                      </a:r>
                    </a:p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(AT&amp;T)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6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日本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SIM7500JC</a:t>
                      </a:r>
                      <a:br>
                        <a:rPr lang="en-US" sz="104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</a:br>
                      <a:r>
                        <a:rPr lang="en-US" sz="104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SIM7500JE</a:t>
                      </a:r>
                    </a:p>
                    <a:p>
                      <a:pPr algn="ctr" fontAlgn="ctr"/>
                      <a:r>
                        <a:rPr lang="en-US" sz="104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(SoftBank</a:t>
                      </a:r>
                      <a:r>
                        <a:rPr lang="en-US" sz="1040" b="0" i="0" u="none" strike="noStrike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）</a:t>
                      </a:r>
                      <a:endParaRPr lang="en-US" sz="104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3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南美</a:t>
                      </a:r>
                      <a:r>
                        <a:rPr lang="en-US" altLang="zh-CN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/</a:t>
                      </a:r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澳洲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SIM7500SA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SIM7600SA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40" b="0" i="0" u="none" strike="noStrike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A7670SA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A7670SA R2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en-US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en-US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en-US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en-US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全球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SIM7600G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A7670G</a:t>
                      </a:r>
                      <a:endParaRPr lang="zh-CN" altLang="en-US" sz="104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4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35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/</a:t>
                      </a:r>
                      <a:endParaRPr lang="zh-CN" altLang="en-US" sz="104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359" marR="6359" marT="6359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705492" y="6378581"/>
            <a:ext cx="11066761" cy="420387"/>
            <a:chOff x="1236" y="9846"/>
            <a:chExt cx="17428" cy="662"/>
          </a:xfrm>
        </p:grpSpPr>
        <p:sp>
          <p:nvSpPr>
            <p:cNvPr id="6" name="右箭头 11"/>
            <p:cNvSpPr/>
            <p:nvPr/>
          </p:nvSpPr>
          <p:spPr>
            <a:xfrm>
              <a:off x="1236" y="9846"/>
              <a:ext cx="17428" cy="66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0" dirty="0"/>
            </a:p>
          </p:txBody>
        </p:sp>
        <p:sp>
          <p:nvSpPr>
            <p:cNvPr id="7" name="TextBox 12"/>
            <p:cNvSpPr txBox="1"/>
            <p:nvPr/>
          </p:nvSpPr>
          <p:spPr>
            <a:xfrm>
              <a:off x="2874" y="9979"/>
              <a:ext cx="1620" cy="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30" b="1" dirty="0">
                  <a:solidFill>
                    <a:schemeClr val="bg1"/>
                  </a:solidFill>
                </a:rPr>
                <a:t>高性能</a:t>
              </a:r>
            </a:p>
          </p:txBody>
        </p:sp>
        <p:sp>
          <p:nvSpPr>
            <p:cNvPr id="8" name="TextBox 13"/>
            <p:cNvSpPr txBox="1"/>
            <p:nvPr/>
          </p:nvSpPr>
          <p:spPr>
            <a:xfrm>
              <a:off x="9959" y="9979"/>
              <a:ext cx="1252" cy="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30" b="1" dirty="0">
                  <a:solidFill>
                    <a:schemeClr val="bg1"/>
                  </a:solidFill>
                </a:rPr>
                <a:t>中成本</a:t>
              </a:r>
            </a:p>
          </p:txBody>
        </p:sp>
        <p:sp>
          <p:nvSpPr>
            <p:cNvPr id="9" name="TextBox 13"/>
            <p:cNvSpPr txBox="1"/>
            <p:nvPr/>
          </p:nvSpPr>
          <p:spPr>
            <a:xfrm>
              <a:off x="15735" y="9979"/>
              <a:ext cx="1636" cy="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30" b="1" dirty="0">
                  <a:solidFill>
                    <a:schemeClr val="bg1"/>
                  </a:solidFill>
                </a:rPr>
                <a:t>低成本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96" y="1930627"/>
            <a:ext cx="493326" cy="508888"/>
          </a:xfrm>
          <a:prstGeom prst="rect">
            <a:avLst/>
          </a:prstGeom>
        </p:spPr>
      </p:pic>
      <p:pic>
        <p:nvPicPr>
          <p:cNvPr id="11" name="图片 10" descr="A7600C1-LNSE_205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19617" y="1940284"/>
            <a:ext cx="592617" cy="546166"/>
          </a:xfrm>
          <a:prstGeom prst="rect">
            <a:avLst/>
          </a:prstGeom>
        </p:spPr>
      </p:pic>
      <p:pic>
        <p:nvPicPr>
          <p:cNvPr id="12" name="图片 11" descr="D:\规格书\图片\R7680C.pngR7680C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0873090" y="2062722"/>
            <a:ext cx="337985" cy="30035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236720" y="1066990"/>
            <a:ext cx="640715" cy="221615"/>
            <a:chOff x="8792" y="2225"/>
            <a:chExt cx="1009" cy="349"/>
          </a:xfrm>
        </p:grpSpPr>
        <p:sp>
          <p:nvSpPr>
            <p:cNvPr id="14" name="矩形标注 36"/>
            <p:cNvSpPr/>
            <p:nvPr/>
          </p:nvSpPr>
          <p:spPr>
            <a:xfrm>
              <a:off x="8792" y="2276"/>
              <a:ext cx="955" cy="240"/>
            </a:xfrm>
            <a:prstGeom prst="wedgeRectCallout">
              <a:avLst>
                <a:gd name="adj1" fmla="val -53629"/>
                <a:gd name="adj2" fmla="val 128102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4" tIns="45676" rIns="91354" bIns="45676" anchor="ctr"/>
            <a:lstStyle/>
            <a:p>
              <a:pPr algn="ctr" defTabSz="913765" eaLnBrk="0" hangingPunct="0">
                <a:defRPr/>
              </a:pPr>
              <a:endParaRPr lang="zh-CN" altLang="en-US" sz="66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950" y="2225"/>
              <a:ext cx="851" cy="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50" b="1" dirty="0"/>
                <a:t>EOL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656705" y="1065085"/>
            <a:ext cx="539750" cy="220980"/>
            <a:chOff x="9792" y="2576"/>
            <a:chExt cx="850" cy="348"/>
          </a:xfrm>
        </p:grpSpPr>
        <p:sp>
          <p:nvSpPr>
            <p:cNvPr id="17" name="矩形标注 36"/>
            <p:cNvSpPr/>
            <p:nvPr/>
          </p:nvSpPr>
          <p:spPr>
            <a:xfrm>
              <a:off x="9792" y="2625"/>
              <a:ext cx="851" cy="249"/>
            </a:xfrm>
            <a:prstGeom prst="wedgeRectCallout">
              <a:avLst>
                <a:gd name="adj1" fmla="val -37357"/>
                <a:gd name="adj2" fmla="val 131035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4" tIns="45676" rIns="91354" bIns="45676" anchor="ctr"/>
            <a:lstStyle/>
            <a:p>
              <a:pPr algn="ctr" defTabSz="913765" eaLnBrk="0" hangingPunct="0">
                <a:defRPr/>
              </a:pPr>
              <a:endParaRPr lang="zh-CN" altLang="en-US" sz="66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880" y="2576"/>
              <a:ext cx="676" cy="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50" b="1" dirty="0"/>
                <a:t>主力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94000" y="1856037"/>
            <a:ext cx="2174875" cy="4606646"/>
            <a:chOff x="5458" y="3402"/>
            <a:chExt cx="3662" cy="7206"/>
          </a:xfrm>
        </p:grpSpPr>
        <p:pic>
          <p:nvPicPr>
            <p:cNvPr id="21" name="图片 20" descr="A7600C1-LNSE_20509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3" y="3506"/>
              <a:ext cx="933" cy="860"/>
            </a:xfrm>
            <a:prstGeom prst="rect">
              <a:avLst/>
            </a:prstGeom>
          </p:spPr>
        </p:pic>
        <p:pic>
          <p:nvPicPr>
            <p:cNvPr id="22" name="图片 21" descr="A7670X_V0_191219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4" y="3551"/>
              <a:ext cx="791" cy="72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5" y="3548"/>
              <a:ext cx="741" cy="713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5458" y="3402"/>
              <a:ext cx="3662" cy="7206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612031" y="1098930"/>
            <a:ext cx="638555" cy="221615"/>
            <a:chOff x="17100" y="2053"/>
            <a:chExt cx="1006" cy="349"/>
          </a:xfrm>
        </p:grpSpPr>
        <p:sp>
          <p:nvSpPr>
            <p:cNvPr id="28" name="矩形标注 36"/>
            <p:cNvSpPr/>
            <p:nvPr/>
          </p:nvSpPr>
          <p:spPr>
            <a:xfrm>
              <a:off x="17100" y="2121"/>
              <a:ext cx="955" cy="240"/>
            </a:xfrm>
            <a:prstGeom prst="wedgeRectCallout">
              <a:avLst>
                <a:gd name="adj1" fmla="val -53629"/>
                <a:gd name="adj2" fmla="val 128102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4" tIns="45676" rIns="91354" bIns="45676" anchor="ctr"/>
            <a:lstStyle/>
            <a:p>
              <a:pPr algn="ctr" defTabSz="913765" eaLnBrk="0" hangingPunct="0">
                <a:defRPr/>
              </a:pPr>
              <a:endParaRPr lang="zh-CN" altLang="en-US" sz="66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151" y="2053"/>
              <a:ext cx="955" cy="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50" b="1" dirty="0"/>
                <a:t>2022</a:t>
              </a:r>
              <a:r>
                <a:rPr lang="zh-CN" altLang="en-US" sz="850" b="1" dirty="0"/>
                <a:t> </a:t>
              </a:r>
              <a:r>
                <a:rPr lang="en-US" altLang="zh-CN" sz="850" b="1" dirty="0"/>
                <a:t>Q3</a:t>
              </a:r>
            </a:p>
          </p:txBody>
        </p:sp>
      </p:grpSp>
      <p:sp>
        <p:nvSpPr>
          <p:cNvPr id="30" name="标题 1"/>
          <p:cNvSpPr>
            <a:spLocks noGrp="1"/>
          </p:cNvSpPr>
          <p:nvPr/>
        </p:nvSpPr>
        <p:spPr>
          <a:xfrm>
            <a:off x="416240" y="694284"/>
            <a:ext cx="4388732" cy="481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C00000"/>
                </a:solidFill>
                <a:cs typeface="Arial" panose="020B0604020202020204" pitchFamily="34" charset="0"/>
              </a:rPr>
              <a:t>4G CAT1</a:t>
            </a:r>
            <a:r>
              <a:rPr lang="zh-CN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产品线</a:t>
            </a:r>
          </a:p>
        </p:txBody>
      </p:sp>
      <p:sp>
        <p:nvSpPr>
          <p:cNvPr id="32" name="矩形 31"/>
          <p:cNvSpPr/>
          <p:nvPr/>
        </p:nvSpPr>
        <p:spPr>
          <a:xfrm>
            <a:off x="705485" y="1860550"/>
            <a:ext cx="2116455" cy="464312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>
              <a:solidFill>
                <a:schemeClr val="tx1"/>
              </a:solidFill>
            </a:endParaRPr>
          </a:p>
        </p:txBody>
      </p:sp>
      <p:pic>
        <p:nvPicPr>
          <p:cNvPr id="33" name="图片 32" descr="SIM7500X_SPEC_20031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7720" y="1989455"/>
            <a:ext cx="475615" cy="4972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 descr="SIM7600X_SPEC_200316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2885" y="1945005"/>
            <a:ext cx="588010" cy="541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图片 34" descr="SIM7500X_SPEC_200316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0445" y="1989455"/>
            <a:ext cx="398145" cy="41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组合 35"/>
          <p:cNvGrpSpPr/>
          <p:nvPr/>
        </p:nvGrpSpPr>
        <p:grpSpPr>
          <a:xfrm>
            <a:off x="7714615" y="1863606"/>
            <a:ext cx="3006725" cy="4599424"/>
            <a:chOff x="14035" y="3200"/>
            <a:chExt cx="3705" cy="7054"/>
          </a:xfrm>
        </p:grpSpPr>
        <p:sp>
          <p:nvSpPr>
            <p:cNvPr id="37" name="矩形 36"/>
            <p:cNvSpPr/>
            <p:nvPr/>
          </p:nvSpPr>
          <p:spPr>
            <a:xfrm>
              <a:off x="14035" y="3200"/>
              <a:ext cx="3705" cy="7054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>
                <a:solidFill>
                  <a:schemeClr val="tx1"/>
                </a:solidFill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70" y="3362"/>
              <a:ext cx="624" cy="801"/>
            </a:xfrm>
            <a:prstGeom prst="rect">
              <a:avLst/>
            </a:prstGeom>
          </p:spPr>
        </p:pic>
      </p:grpSp>
      <p:pic>
        <p:nvPicPr>
          <p:cNvPr id="2" name="图片 1" descr="A7600C1-LNSE_205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45237" y="1930124"/>
            <a:ext cx="592617" cy="54616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28" y="2004723"/>
            <a:ext cx="470517" cy="452761"/>
          </a:xfrm>
          <a:prstGeom prst="rect">
            <a:avLst/>
          </a:prstGeom>
        </p:spPr>
      </p:pic>
      <p:pic>
        <p:nvPicPr>
          <p:cNvPr id="43" name="图片 42" descr="D:\规格书\图片\A7680C.pngA7680C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7196225" y="2082986"/>
            <a:ext cx="326390" cy="301736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10724515" y="1864360"/>
            <a:ext cx="1294765" cy="458978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>
              <a:solidFill>
                <a:schemeClr val="tx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76355" y="1964690"/>
            <a:ext cx="491490" cy="47498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1481471" y="1009395"/>
            <a:ext cx="638555" cy="221615"/>
            <a:chOff x="17100" y="2053"/>
            <a:chExt cx="1006" cy="349"/>
          </a:xfrm>
        </p:grpSpPr>
        <p:sp>
          <p:nvSpPr>
            <p:cNvPr id="48" name="矩形标注 36"/>
            <p:cNvSpPr/>
            <p:nvPr/>
          </p:nvSpPr>
          <p:spPr>
            <a:xfrm>
              <a:off x="17100" y="2121"/>
              <a:ext cx="955" cy="240"/>
            </a:xfrm>
            <a:prstGeom prst="wedgeRectCallout">
              <a:avLst>
                <a:gd name="adj1" fmla="val -53629"/>
                <a:gd name="adj2" fmla="val 128102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4" tIns="45676" rIns="91354" bIns="45676" anchor="ctr"/>
            <a:lstStyle/>
            <a:p>
              <a:pPr algn="ctr" defTabSz="913765" eaLnBrk="0" hangingPunct="0">
                <a:defRPr/>
              </a:pPr>
              <a:endParaRPr lang="zh-CN" altLang="en-US" sz="660" dirty="0">
                <a:solidFill>
                  <a:schemeClr val="tx1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7151" y="2053"/>
              <a:ext cx="955" cy="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50" b="1" dirty="0"/>
                <a:t>2022</a:t>
              </a:r>
              <a:r>
                <a:rPr lang="zh-CN" altLang="en-US" sz="850" b="1" dirty="0"/>
                <a:t> </a:t>
              </a:r>
              <a:r>
                <a:rPr lang="en-US" altLang="zh-CN" sz="850" b="1" dirty="0"/>
                <a:t>Q3</a:t>
              </a:r>
            </a:p>
          </p:txBody>
        </p:sp>
      </p:grpSp>
      <p:pic>
        <p:nvPicPr>
          <p:cNvPr id="103" name="图片 102" descr="A7680C-V5.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7185" y="2065020"/>
            <a:ext cx="338455" cy="265430"/>
          </a:xfrm>
          <a:prstGeom prst="rect">
            <a:avLst/>
          </a:prstGeom>
        </p:spPr>
      </p:pic>
      <p:pic>
        <p:nvPicPr>
          <p:cNvPr id="197" name="图片 196" descr="A7630C-V8.0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43390" y="1969135"/>
            <a:ext cx="473075" cy="4572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010150" y="1856105"/>
            <a:ext cx="2713355" cy="458978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72992-A71A-4EDE-8BE2-6D0B818F5F40}" type="slidenum">
              <a:rPr lang="zh-CN" altLang="en-US" smtClean="0"/>
              <a:t>16</a:t>
            </a:fld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91160" y="1354700"/>
          <a:ext cx="11409679" cy="51181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25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0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70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9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功能</a:t>
                      </a:r>
                    </a:p>
                  </a:txBody>
                  <a:tcPr marL="86248" marR="86248" marT="43124" marB="4312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ASR1601</a:t>
                      </a:r>
                    </a:p>
                  </a:txBody>
                  <a:tcPr marL="86248" marR="86248" marT="43124" marB="4312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ASR1603</a:t>
                      </a:r>
                    </a:p>
                  </a:txBody>
                  <a:tcPr marL="86248" marR="86248" marT="43124" marB="4312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ASR1606</a:t>
                      </a:r>
                    </a:p>
                  </a:txBody>
                  <a:tcPr marL="86248" marR="86248" marT="43124" marB="4312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RDA8910DM</a:t>
                      </a:r>
                    </a:p>
                  </a:txBody>
                  <a:tcPr marL="86248" marR="86248" marT="43124" marB="4312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RDA8850DG</a:t>
                      </a:r>
                    </a:p>
                  </a:txBody>
                  <a:tcPr marL="86248" marR="86248" marT="43124" marB="4312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EC618</a:t>
                      </a:r>
                    </a:p>
                  </a:txBody>
                  <a:tcPr marL="86248" marR="86248" marT="43124" marB="43124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9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CPU</a:t>
                      </a: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ARM Cortex-R5 with 624MHz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ARM Cortex-R5 with 832MHz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ARM Cortex-R5 up to 614MHz clock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Single CortexA5@500MHz</a:t>
                      </a:r>
                      <a:endParaRPr lang="zh-CN" altLang="en-US" sz="9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Single CortexA5@500MHz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Cortex M3@204MHz</a:t>
                      </a:r>
                      <a:endParaRPr lang="en-US" altLang="zh-CN" sz="9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7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芯片尺寸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7.4X8.6mm BGA Package</a:t>
                      </a:r>
                      <a:endParaRPr lang="zh-CN" altLang="en-US" sz="90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7.4X7.4mm ,  BGA Package</a:t>
                      </a:r>
                      <a:endParaRPr lang="zh-CN" altLang="en-US" sz="90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7.4*8.2mm + PMU,</a:t>
                      </a:r>
                      <a:r>
                        <a:rPr lang="zh-CN" altLang="en-US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BGA Package</a:t>
                      </a:r>
                      <a:endParaRPr lang="en-US" altLang="zh-CN" sz="900" kern="12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8.9X8.9mm，</a:t>
                      </a:r>
                      <a:r>
                        <a:rPr lang="zh-CN" altLang="en-US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BGA Package</a:t>
                      </a:r>
                      <a:endParaRPr lang="zh-CN" altLang="en-US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8.2*8.2mm +PMU 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 GPS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6.1*6.1mm +PMU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制程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28nm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22nm</a:t>
                      </a:r>
                      <a:endParaRPr lang="zh-CN" altLang="en-US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22nm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28nm</a:t>
                      </a:r>
                      <a:endParaRPr lang="en-US" altLang="zh-CN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22nm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40nm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内存配置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16MB RAM + 16MB Flash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16MB RAM + 16MB or 8MB Flash (intergrated)</a:t>
                      </a:r>
                      <a:endParaRPr lang="zh-CN" altLang="en-US" sz="9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8MB RAM + </a:t>
                      </a:r>
                      <a:r>
                        <a:rPr lang="zh-CN" altLang="en-US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8MB Nor Flash</a:t>
                      </a:r>
                      <a:r>
                        <a:rPr lang="en-US" altLang="zh-CN" sz="900" baseline="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900" baseline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(Both Intergrated)</a:t>
                      </a:r>
                    </a:p>
                    <a:p>
                      <a:pPr algn="l"/>
                      <a:r>
                        <a:rPr lang="en-US" altLang="zh-CN" sz="9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4MB RAM + </a:t>
                      </a:r>
                      <a:r>
                        <a:rPr lang="zh-CN" altLang="en-US" sz="9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4MB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Nor Flash</a:t>
                      </a:r>
                      <a:endParaRPr lang="en-US" altLang="zh-CN" sz="900" baseline="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16MB RAM + 16MB or 8MB Flash (intergrated)</a:t>
                      </a:r>
                      <a:endParaRPr lang="zh-CN" altLang="en-US" sz="9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16MB RAM + 8MB Nor Flash</a:t>
                      </a:r>
                      <a:r>
                        <a:rPr lang="en-US" altLang="zh-CN" sz="900" baseline="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en-US" altLang="zh-CN" sz="9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(Both Intergrated)</a:t>
                      </a:r>
                      <a:endParaRPr lang="en-US" altLang="zh-CN" sz="900" baseline="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&lt;4MB RAM + 4MB Nor Flash  </a:t>
                      </a:r>
                      <a:r>
                        <a:rPr lang="en-US" altLang="zh-CN" sz="9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(Both Intergrated)</a:t>
                      </a:r>
                      <a:endParaRPr lang="en-US" altLang="zh-CN" sz="900" baseline="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8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3GPP Protocol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u="none" strike="noStrike" cap="none" spc="0" baseline="0" dirty="0">
                          <a:ln>
                            <a:noFill/>
                          </a:ln>
                          <a:solidFill>
                            <a:srgbClr val="060E24"/>
                          </a:solidFill>
                          <a:effectLst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Calibri" panose="020F0502020204030204"/>
                        </a:rPr>
                        <a:t>Rel9 Support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n>
                            <a:noFill/>
                          </a:ln>
                          <a:solidFill>
                            <a:srgbClr val="060E24"/>
                          </a:solidFill>
                          <a:effectLst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Calibri" panose="020F0502020204030204"/>
                        </a:rPr>
                        <a:t>Rel13 &amp;  PSM support </a:t>
                      </a:r>
                      <a:endParaRPr lang="en-US" altLang="zh-CN" sz="900" u="none" strike="noStrike" cap="none" spc="0" baseline="0" dirty="0">
                        <a:ln>
                          <a:noFill/>
                        </a:ln>
                        <a:solidFill>
                          <a:srgbClr val="060E24"/>
                        </a:solidFill>
                        <a:effectLst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Calibri" panose="020F0502020204030204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n>
                            <a:noFill/>
                          </a:ln>
                          <a:solidFill>
                            <a:srgbClr val="060E24"/>
                          </a:solidFill>
                          <a:effectLst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Calibri" panose="020F0502020204030204"/>
                        </a:rPr>
                        <a:t>Rel13 &amp;  PSM support </a:t>
                      </a:r>
                      <a:endParaRPr lang="en-US" altLang="zh-CN" sz="900" u="none" strike="noStrike" cap="none" spc="0" baseline="0" dirty="0">
                        <a:ln>
                          <a:noFill/>
                        </a:ln>
                        <a:solidFill>
                          <a:srgbClr val="060E24"/>
                        </a:solidFill>
                        <a:effectLst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Calibri" panose="020F0502020204030204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n>
                            <a:noFill/>
                          </a:ln>
                          <a:solidFill>
                            <a:srgbClr val="060E24"/>
                          </a:solidFill>
                          <a:effectLst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Calibri" panose="020F0502020204030204"/>
                        </a:rPr>
                        <a:t>Rel13 &amp;  PSM support </a:t>
                      </a:r>
                      <a:endParaRPr lang="en-US" altLang="zh-CN" sz="900" u="none" strike="noStrike" cap="none" spc="0" baseline="0" dirty="0">
                        <a:ln>
                          <a:noFill/>
                        </a:ln>
                        <a:solidFill>
                          <a:srgbClr val="060E24"/>
                        </a:solidFill>
                        <a:effectLst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Calibri" panose="020F0502020204030204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n>
                            <a:noFill/>
                          </a:ln>
                          <a:solidFill>
                            <a:srgbClr val="060E24"/>
                          </a:solidFill>
                          <a:effectLst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Calibri" panose="020F0502020204030204"/>
                        </a:rPr>
                        <a:t>Rel13 &amp;  PSM support </a:t>
                      </a:r>
                      <a:endParaRPr lang="en-US" altLang="zh-CN" sz="900" u="none" strike="noStrike" cap="none" spc="0" baseline="0" dirty="0">
                        <a:ln>
                          <a:noFill/>
                        </a:ln>
                        <a:solidFill>
                          <a:srgbClr val="060E24"/>
                        </a:solidFill>
                        <a:effectLst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Calibri" panose="020F0502020204030204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n>
                            <a:noFill/>
                          </a:ln>
                          <a:solidFill>
                            <a:srgbClr val="060E24"/>
                          </a:solidFill>
                          <a:effectLst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Calibri" panose="020F0502020204030204"/>
                        </a:rPr>
                        <a:t>Rel13 &amp;  PSM support </a:t>
                      </a:r>
                      <a:endParaRPr lang="en-US" altLang="zh-CN" sz="900" u="none" strike="noStrike" cap="none" spc="0" baseline="0" dirty="0">
                        <a:ln>
                          <a:noFill/>
                        </a:ln>
                        <a:solidFill>
                          <a:srgbClr val="060E24"/>
                        </a:solidFill>
                        <a:effectLst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Calibri" panose="020F0502020204030204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65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外围接口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GPIO, UART,USB,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SDIO,I2C,SPI, CAM,LCD, PCM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ANALOG AUDIO</a:t>
                      </a:r>
                      <a:endParaRPr lang="en-US" altLang="zh-CN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GPIO, UART,USB,</a:t>
                      </a:r>
                      <a:endParaRPr lang="en-US" altLang="zh-CN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I2C,SPI, CAM,LCD, PCM</a:t>
                      </a:r>
                      <a:endParaRPr lang="en-US" altLang="zh-CN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ANALOG AUDIO,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No SDIO</a:t>
                      </a:r>
                      <a:endParaRPr lang="en-US" altLang="zh-CN" sz="90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GPIO, UART,USB,</a:t>
                      </a:r>
                      <a:endParaRPr lang="en-US" altLang="zh-CN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SDIO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,I2C,SPI, CAM,LCD, PCM, </a:t>
                      </a:r>
                      <a:endParaRPr lang="en-US" altLang="zh-CN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ANALOG AUDIO</a:t>
                      </a:r>
                      <a:endParaRPr lang="en-US" altLang="zh-CN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GPIO, UART,USB,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SDIO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I2C,SPI, CAM,LCD, PCM</a:t>
                      </a:r>
                      <a:endParaRPr lang="zh-CN" altLang="en-US" sz="9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USB, UART, SPI, I2C, SDIO, </a:t>
                      </a:r>
                      <a:r>
                        <a:rPr lang="en-US" altLang="zh-CN" sz="9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PCM (No Codec)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USB, UART, SPI, I2C, </a:t>
                      </a:r>
                      <a:r>
                        <a:rPr lang="en-US" altLang="zh-CN" sz="9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PCM (No Codec)</a:t>
                      </a:r>
                      <a:endParaRPr lang="en-US" altLang="zh-CN" sz="9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BT</a:t>
                      </a: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+ASR5801 BLE5.0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+ASR5801 BLE5.0</a:t>
                      </a:r>
                      <a:endParaRPr lang="en-US" altLang="zh-CN" sz="9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900" kern="1200" baseline="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intergrated BLE4.2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kern="1200" baseline="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1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Wi-Fi</a:t>
                      </a: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Support  </a:t>
                      </a:r>
                      <a:r>
                        <a:rPr lang="en-US" altLang="zh-CN" sz="900" dirty="0" err="1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WiFi 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SCAN</a:t>
                      </a:r>
                      <a:endParaRPr lang="en-US" altLang="zh-CN" sz="900" baseline="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Support  </a:t>
                      </a:r>
                      <a:r>
                        <a:rPr lang="en-US" altLang="zh-CN" sz="900" dirty="0" err="1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WiFi 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SCAN</a:t>
                      </a:r>
                      <a:endParaRPr lang="en-US" altLang="zh-CN" sz="900" baseline="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aseline="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Support  </a:t>
                      </a:r>
                      <a:r>
                        <a:rPr lang="en-US" altLang="zh-CN" sz="900" baseline="0" dirty="0" err="1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WiFi </a:t>
                      </a:r>
                      <a:r>
                        <a:rPr lang="en-US" altLang="zh-CN" sz="900" baseline="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SCAN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Support  </a:t>
                      </a:r>
                      <a:r>
                        <a:rPr lang="en-US" altLang="zh-CN" sz="900" dirty="0" err="1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WiFi 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SCAN</a:t>
                      </a:r>
                      <a:endParaRPr lang="en-US" altLang="zh-CN" sz="900" baseline="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Support  </a:t>
                      </a:r>
                      <a:r>
                        <a:rPr lang="en-US" altLang="zh-CN" sz="900" dirty="0" err="1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WiFi 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SCAN</a:t>
                      </a:r>
                      <a:endParaRPr lang="en-US" altLang="zh-CN" sz="900" baseline="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Support  </a:t>
                      </a:r>
                      <a:r>
                        <a:rPr lang="en-US" altLang="zh-CN" sz="900" dirty="0" err="1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WiFi </a:t>
                      </a: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SCAN</a:t>
                      </a:r>
                      <a:endParaRPr lang="en-US" sz="900" baseline="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6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频段范围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n>
                            <a:noFill/>
                          </a:ln>
                          <a:solidFill>
                            <a:srgbClr val="060E24"/>
                          </a:solidFill>
                          <a:effectLst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Calibri" panose="020F0502020204030204"/>
                        </a:rPr>
                        <a:t>450MHz-2.7GHz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rgbClr val="060E24"/>
                        </a:solidFill>
                        <a:effectLst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Calibri" panose="020F0502020204030204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n>
                            <a:noFill/>
                          </a:ln>
                          <a:solidFill>
                            <a:srgbClr val="060E24"/>
                          </a:solidFill>
                          <a:effectLst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Calibri" panose="020F0502020204030204"/>
                        </a:rPr>
                        <a:t>450MHz-2.7GHz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rgbClr val="060E24"/>
                        </a:solidFill>
                        <a:effectLst/>
                        <a:uFillTx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Calibri" panose="020F0502020204030204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i="0" u="none" strike="noStrike" cap="none" spc="0" baseline="0" dirty="0">
                          <a:ln>
                            <a:noFill/>
                          </a:ln>
                          <a:solidFill>
                            <a:srgbClr val="060E24"/>
                          </a:solidFill>
                          <a:effectLst/>
                          <a:uFillTx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Calibri" panose="020F0502020204030204"/>
                        </a:rPr>
                        <a:t>450MHz-2.7GHz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700MHz-2.7GHz</a:t>
                      </a:r>
                      <a:endParaRPr lang="en-US" altLang="zh-CN" sz="900" b="0" i="0" u="none" strike="noStrike" dirty="0">
                        <a:solidFill>
                          <a:srgbClr val="060E24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i="0" u="none" strike="noStrike" dirty="0">
                          <a:solidFill>
                            <a:srgbClr val="060E24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700MHz-2.7GHz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600MHz-2.7GHz</a:t>
                      </a:r>
                      <a:endParaRPr lang="en-US" altLang="zh-CN" sz="900" b="0" i="0" u="none" strike="noStrike" dirty="0">
                        <a:solidFill>
                          <a:srgbClr val="060E24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制式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2G+ Cat1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2G+ Cat1</a:t>
                      </a:r>
                      <a:endParaRPr lang="zh-CN" altLang="en-US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Cat1 only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2G+ Cat1</a:t>
                      </a:r>
                      <a:endParaRPr lang="zh-CN" altLang="en-US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Cat1 only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Cat1 only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0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Volte</a:t>
                      </a: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Support</a:t>
                      </a:r>
                      <a:endParaRPr lang="zh-CN" altLang="en-US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Support</a:t>
                      </a:r>
                      <a:endParaRPr lang="zh-CN" altLang="en-US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Support</a:t>
                      </a:r>
                      <a:endParaRPr lang="zh-CN" altLang="en-US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Support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Not Support</a:t>
                      </a:r>
                    </a:p>
                  </a:txBody>
                  <a:tcPr marL="86248" marR="86248" marT="43124" marB="43124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4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CS/MP</a:t>
                      </a:r>
                    </a:p>
                  </a:txBody>
                  <a:tcPr marL="86248" marR="86248" marT="43124" marB="43124" anchor="ctr">
                    <a:solidFill>
                      <a:srgbClr val="4FA0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MP already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MP already</a:t>
                      </a:r>
                      <a:endParaRPr lang="zh-CN" altLang="en-US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 Q2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MP already</a:t>
                      </a:r>
                      <a:endParaRPr lang="zh-CN" altLang="en-US" sz="900" kern="1200" dirty="0">
                        <a:solidFill>
                          <a:srgbClr val="060E24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 Q2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rgbClr val="060E24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2022 Q2</a:t>
                      </a:r>
                    </a:p>
                  </a:txBody>
                  <a:tcPr marL="86248" marR="86248" marT="43124" marB="4312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标题 1"/>
          <p:cNvSpPr>
            <a:spLocks noGrp="1"/>
          </p:cNvSpPr>
          <p:nvPr/>
        </p:nvSpPr>
        <p:spPr>
          <a:xfrm>
            <a:off x="416240" y="763087"/>
            <a:ext cx="4388732" cy="481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C00000"/>
                </a:solidFill>
                <a:cs typeface="Arial" panose="020B0604020202020204" pitchFamily="34" charset="0"/>
              </a:rPr>
              <a:t>4G CAT1</a:t>
            </a:r>
            <a:r>
              <a:rPr lang="zh-CN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芯片平台参数对比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72992-A71A-4EDE-8BE2-6D0B818F5F4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416240" y="763087"/>
            <a:ext cx="4388732" cy="481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C00000"/>
                </a:solidFill>
                <a:cs typeface="Arial" panose="020B0604020202020204" pitchFamily="34" charset="0"/>
              </a:rPr>
              <a:t>4G CAT1</a:t>
            </a:r>
            <a:r>
              <a:rPr lang="zh-CN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芯片平台路线图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984885" y="1245235"/>
            <a:ext cx="0" cy="46888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V="1">
            <a:off x="984818" y="5972920"/>
            <a:ext cx="10431880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五边形 19"/>
          <p:cNvSpPr/>
          <p:nvPr/>
        </p:nvSpPr>
        <p:spPr>
          <a:xfrm>
            <a:off x="984885" y="6011545"/>
            <a:ext cx="10459720" cy="332740"/>
          </a:xfrm>
          <a:prstGeom prst="homePlate">
            <a:avLst/>
          </a:prstGeom>
          <a:gradFill flip="none" rotWithShape="1">
            <a:gsLst>
              <a:gs pos="0">
                <a:srgbClr val="06638E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/>
            <a:endParaRPr lang="zh-CN" altLang="en-US" sz="2400" dirty="0">
              <a:latin typeface="Arial" panose="020B06040202020202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79865" y="6009005"/>
            <a:ext cx="762000" cy="30670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2700" cmpd="sng">
            <a:noFill/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/>
              <a:t>2023</a:t>
            </a:r>
            <a:r>
              <a:rPr lang="zh-CN" altLang="en-US" sz="1400"/>
              <a:t>年</a:t>
            </a: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1049482" y="4910944"/>
            <a:ext cx="9484348" cy="1018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1049482" y="3849224"/>
            <a:ext cx="9484348" cy="1018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1049482" y="2703684"/>
            <a:ext cx="9484348" cy="1018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1049482" y="1558144"/>
            <a:ext cx="9484348" cy="1018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237615" y="1701800"/>
            <a:ext cx="1909445" cy="803275"/>
            <a:chOff x="1949" y="7978"/>
            <a:chExt cx="3007" cy="1265"/>
          </a:xfrm>
        </p:grpSpPr>
        <p:grpSp>
          <p:nvGrpSpPr>
            <p:cNvPr id="120" name="组合 119"/>
            <p:cNvGrpSpPr/>
            <p:nvPr/>
          </p:nvGrpSpPr>
          <p:grpSpPr>
            <a:xfrm>
              <a:off x="1949" y="7978"/>
              <a:ext cx="3007" cy="1265"/>
              <a:chOff x="9001202" y="5106349"/>
              <a:chExt cx="2058643" cy="983583"/>
            </a:xfrm>
          </p:grpSpPr>
          <p:sp>
            <p:nvSpPr>
              <p:cNvPr id="121" name="圆角矩形 10"/>
              <p:cNvSpPr/>
              <p:nvPr/>
            </p:nvSpPr>
            <p:spPr>
              <a:xfrm>
                <a:off x="9001202" y="5124031"/>
                <a:ext cx="1921195" cy="965901"/>
              </a:xfrm>
              <a:prstGeom prst="roundRect">
                <a:avLst/>
              </a:prstGeom>
              <a:solidFill>
                <a:srgbClr val="8C2759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80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TextBox 41"/>
              <p:cNvSpPr txBox="1"/>
              <p:nvPr/>
            </p:nvSpPr>
            <p:spPr>
              <a:xfrm>
                <a:off x="9678175" y="5329423"/>
                <a:ext cx="1381670" cy="637579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LTE FDD/TDD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Cat1/GSM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28nm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GNSS integrated</a:t>
                </a:r>
              </a:p>
            </p:txBody>
          </p:sp>
          <p:sp>
            <p:nvSpPr>
              <p:cNvPr id="123" name="TextBox 372"/>
              <p:cNvSpPr txBox="1">
                <a:spLocks noChangeArrowheads="1"/>
              </p:cNvSpPr>
              <p:nvPr/>
            </p:nvSpPr>
            <p:spPr bwMode="auto">
              <a:xfrm>
                <a:off x="9787142" y="5106349"/>
                <a:ext cx="1135095" cy="31723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913765"/>
                <a:r>
                  <a:rPr lang="en-US" altLang="zh-CN" sz="110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MDM 9207-1</a:t>
                </a: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2072" y="8297"/>
              <a:ext cx="926" cy="7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MDM9207</a:t>
              </a:r>
              <a:endParaRPr lang="zh-CN" altLang="en-US" sz="12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51585" y="2814320"/>
            <a:ext cx="1767840" cy="850900"/>
            <a:chOff x="10169" y="2614"/>
            <a:chExt cx="2784" cy="1340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0169" y="2614"/>
              <a:ext cx="2785" cy="1340"/>
              <a:chOff x="6140999" y="4399648"/>
              <a:chExt cx="1968200" cy="1014188"/>
            </a:xfrm>
          </p:grpSpPr>
          <p:sp>
            <p:nvSpPr>
              <p:cNvPr id="111" name="圆角矩形 10"/>
              <p:cNvSpPr/>
              <p:nvPr/>
            </p:nvSpPr>
            <p:spPr>
              <a:xfrm>
                <a:off x="6140999" y="4399771"/>
                <a:ext cx="1968200" cy="1014065"/>
              </a:xfrm>
              <a:prstGeom prst="roundRect">
                <a:avLst/>
              </a:prstGeom>
              <a:solidFill>
                <a:srgbClr val="2494CC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80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TextBox 114"/>
              <p:cNvSpPr txBox="1"/>
              <p:nvPr/>
            </p:nvSpPr>
            <p:spPr>
              <a:xfrm>
                <a:off x="6839762" y="4636191"/>
                <a:ext cx="1199775" cy="620623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FDD/TDD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CAT1/GSM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28nm 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RF integrated</a:t>
                </a:r>
              </a:p>
            </p:txBody>
          </p:sp>
          <p:sp>
            <p:nvSpPr>
              <p:cNvPr id="114" name="TextBox 372"/>
              <p:cNvSpPr txBox="1">
                <a:spLocks noChangeArrowheads="1"/>
              </p:cNvSpPr>
              <p:nvPr/>
            </p:nvSpPr>
            <p:spPr bwMode="auto">
              <a:xfrm>
                <a:off x="6900312" y="4399648"/>
                <a:ext cx="1033711" cy="3087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913765"/>
                <a:r>
                  <a:rPr lang="en-US" altLang="zh-CN" sz="110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ASR1601</a:t>
                </a: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10312" y="2874"/>
              <a:ext cx="926" cy="7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ASR</a:t>
              </a:r>
            </a:p>
            <a:p>
              <a:pPr algn="ctr"/>
              <a:r>
                <a:rPr lang="en-US" altLang="zh-CN" sz="1200"/>
                <a:t>1601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828415" y="2814320"/>
            <a:ext cx="1767840" cy="850900"/>
            <a:chOff x="10169" y="2614"/>
            <a:chExt cx="2784" cy="1340"/>
          </a:xfrm>
        </p:grpSpPr>
        <p:grpSp>
          <p:nvGrpSpPr>
            <p:cNvPr id="22" name="组合 21"/>
            <p:cNvGrpSpPr/>
            <p:nvPr/>
          </p:nvGrpSpPr>
          <p:grpSpPr>
            <a:xfrm>
              <a:off x="10169" y="2614"/>
              <a:ext cx="2785" cy="1340"/>
              <a:chOff x="6140999" y="4399648"/>
              <a:chExt cx="1968200" cy="1014188"/>
            </a:xfrm>
          </p:grpSpPr>
          <p:sp>
            <p:nvSpPr>
              <p:cNvPr id="23" name="圆角矩形 10"/>
              <p:cNvSpPr/>
              <p:nvPr/>
            </p:nvSpPr>
            <p:spPr>
              <a:xfrm>
                <a:off x="6140999" y="4399771"/>
                <a:ext cx="1968200" cy="1014065"/>
              </a:xfrm>
              <a:prstGeom prst="roundRect">
                <a:avLst/>
              </a:prstGeom>
              <a:solidFill>
                <a:srgbClr val="2494CC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80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114"/>
              <p:cNvSpPr txBox="1"/>
              <p:nvPr/>
            </p:nvSpPr>
            <p:spPr>
              <a:xfrm>
                <a:off x="6839762" y="4636191"/>
                <a:ext cx="1199775" cy="620623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FDD/TDD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CAT1/GSM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22nm 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RF integrated</a:t>
                </a:r>
              </a:p>
            </p:txBody>
          </p:sp>
          <p:sp>
            <p:nvSpPr>
              <p:cNvPr id="25" name="TextBox 372"/>
              <p:cNvSpPr txBox="1">
                <a:spLocks noChangeArrowheads="1"/>
              </p:cNvSpPr>
              <p:nvPr/>
            </p:nvSpPr>
            <p:spPr bwMode="auto">
              <a:xfrm>
                <a:off x="6900312" y="4399648"/>
                <a:ext cx="1033711" cy="3087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913765"/>
                <a:r>
                  <a:rPr lang="en-US" altLang="zh-CN" sz="110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ASR1603</a:t>
                </a: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10312" y="2874"/>
              <a:ext cx="926" cy="7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ASR</a:t>
              </a:r>
            </a:p>
            <a:p>
              <a:pPr algn="ctr"/>
              <a:r>
                <a:rPr lang="en-US" altLang="zh-CN" sz="1200"/>
                <a:t>1603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313805" y="2814320"/>
            <a:ext cx="1767840" cy="850900"/>
            <a:chOff x="10169" y="2614"/>
            <a:chExt cx="2784" cy="1340"/>
          </a:xfrm>
        </p:grpSpPr>
        <p:grpSp>
          <p:nvGrpSpPr>
            <p:cNvPr id="28" name="组合 27"/>
            <p:cNvGrpSpPr/>
            <p:nvPr/>
          </p:nvGrpSpPr>
          <p:grpSpPr>
            <a:xfrm>
              <a:off x="10169" y="2614"/>
              <a:ext cx="2785" cy="1340"/>
              <a:chOff x="6140999" y="4399648"/>
              <a:chExt cx="1968200" cy="1014188"/>
            </a:xfrm>
          </p:grpSpPr>
          <p:sp>
            <p:nvSpPr>
              <p:cNvPr id="29" name="圆角矩形 10"/>
              <p:cNvSpPr/>
              <p:nvPr/>
            </p:nvSpPr>
            <p:spPr>
              <a:xfrm>
                <a:off x="6140999" y="4399771"/>
                <a:ext cx="1968200" cy="1014065"/>
              </a:xfrm>
              <a:prstGeom prst="roundRect">
                <a:avLst/>
              </a:prstGeom>
              <a:solidFill>
                <a:srgbClr val="2494CC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80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xtBox 114"/>
              <p:cNvSpPr txBox="1"/>
              <p:nvPr/>
            </p:nvSpPr>
            <p:spPr>
              <a:xfrm>
                <a:off x="6839762" y="4636191"/>
                <a:ext cx="1199775" cy="620623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zh-CN" altLang="en-US" sz="700" dirty="0">
                    <a:solidFill>
                      <a:prstClr val="black"/>
                    </a:solidFill>
                  </a:rPr>
                  <a:t>单芯片</a:t>
                </a:r>
                <a:r>
                  <a:rPr lang="en-US" altLang="zh-CN" sz="700" dirty="0">
                    <a:solidFill>
                      <a:prstClr val="black"/>
                    </a:solidFill>
                  </a:rPr>
                  <a:t> FDD/TDD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CAT1 only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22nm 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RF integrated</a:t>
                </a:r>
              </a:p>
            </p:txBody>
          </p:sp>
          <p:sp>
            <p:nvSpPr>
              <p:cNvPr id="31" name="TextBox 372"/>
              <p:cNvSpPr txBox="1">
                <a:spLocks noChangeArrowheads="1"/>
              </p:cNvSpPr>
              <p:nvPr/>
            </p:nvSpPr>
            <p:spPr bwMode="auto">
              <a:xfrm>
                <a:off x="6900312" y="4399648"/>
                <a:ext cx="1033711" cy="3087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913765"/>
                <a:r>
                  <a:rPr lang="en-US" altLang="zh-CN" sz="110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ASR1606</a:t>
                </a: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10312" y="2874"/>
              <a:ext cx="926" cy="7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ASR</a:t>
              </a:r>
            </a:p>
            <a:p>
              <a:pPr algn="ctr"/>
              <a:r>
                <a:rPr lang="en-US" altLang="zh-CN" sz="1200"/>
                <a:t>1606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237615" y="3959860"/>
            <a:ext cx="1767840" cy="850900"/>
            <a:chOff x="1949" y="6236"/>
            <a:chExt cx="2784" cy="1340"/>
          </a:xfrm>
        </p:grpSpPr>
        <p:grpSp>
          <p:nvGrpSpPr>
            <p:cNvPr id="34" name="组合 33"/>
            <p:cNvGrpSpPr/>
            <p:nvPr/>
          </p:nvGrpSpPr>
          <p:grpSpPr>
            <a:xfrm>
              <a:off x="1949" y="6236"/>
              <a:ext cx="2785" cy="1340"/>
              <a:chOff x="6140999" y="4399648"/>
              <a:chExt cx="1968200" cy="1014188"/>
            </a:xfrm>
          </p:grpSpPr>
          <p:sp>
            <p:nvSpPr>
              <p:cNvPr id="35" name="圆角矩形 10"/>
              <p:cNvSpPr/>
              <p:nvPr/>
            </p:nvSpPr>
            <p:spPr>
              <a:xfrm>
                <a:off x="6140999" y="4399771"/>
                <a:ext cx="1968200" cy="101406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80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114"/>
              <p:cNvSpPr txBox="1"/>
              <p:nvPr/>
            </p:nvSpPr>
            <p:spPr>
              <a:xfrm>
                <a:off x="6839762" y="4636191"/>
                <a:ext cx="1199775" cy="620623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FDD/TDD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CAT1/GSM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28nm 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RF integrated</a:t>
                </a:r>
              </a:p>
            </p:txBody>
          </p:sp>
          <p:sp>
            <p:nvSpPr>
              <p:cNvPr id="37" name="TextBox 372"/>
              <p:cNvSpPr txBox="1">
                <a:spLocks noChangeArrowheads="1"/>
              </p:cNvSpPr>
              <p:nvPr/>
            </p:nvSpPr>
            <p:spPr bwMode="auto">
              <a:xfrm>
                <a:off x="6900312" y="4399648"/>
                <a:ext cx="1033711" cy="3087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913765"/>
                <a:r>
                  <a:rPr lang="en-US" altLang="zh-CN" sz="110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RDA8910</a:t>
                </a: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2092" y="6496"/>
              <a:ext cx="926" cy="7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RDA</a:t>
              </a:r>
            </a:p>
            <a:p>
              <a:pPr algn="ctr"/>
              <a:r>
                <a:rPr lang="en-US" altLang="zh-CN" sz="1200"/>
                <a:t>8910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314440" y="3959860"/>
            <a:ext cx="1767840" cy="850900"/>
            <a:chOff x="1949" y="6236"/>
            <a:chExt cx="2784" cy="1340"/>
          </a:xfrm>
        </p:grpSpPr>
        <p:grpSp>
          <p:nvGrpSpPr>
            <p:cNvPr id="48" name="组合 47"/>
            <p:cNvGrpSpPr/>
            <p:nvPr/>
          </p:nvGrpSpPr>
          <p:grpSpPr>
            <a:xfrm>
              <a:off x="1949" y="6236"/>
              <a:ext cx="2785" cy="1340"/>
              <a:chOff x="6140999" y="4399648"/>
              <a:chExt cx="1968200" cy="1014188"/>
            </a:xfrm>
          </p:grpSpPr>
          <p:sp>
            <p:nvSpPr>
              <p:cNvPr id="49" name="圆角矩形 10"/>
              <p:cNvSpPr/>
              <p:nvPr/>
            </p:nvSpPr>
            <p:spPr>
              <a:xfrm>
                <a:off x="6140999" y="4399771"/>
                <a:ext cx="1968200" cy="101406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80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TextBox 114"/>
              <p:cNvSpPr txBox="1"/>
              <p:nvPr/>
            </p:nvSpPr>
            <p:spPr>
              <a:xfrm>
                <a:off x="6839762" y="4636191"/>
                <a:ext cx="1199775" cy="749288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zh-CN" altLang="en-US" sz="700" dirty="0">
                    <a:solidFill>
                      <a:prstClr val="black"/>
                    </a:solidFill>
                  </a:rPr>
                  <a:t>单芯片</a:t>
                </a:r>
                <a:r>
                  <a:rPr lang="en-US" altLang="zh-CN" sz="700" dirty="0">
                    <a:solidFill>
                      <a:prstClr val="black"/>
                    </a:solidFill>
                  </a:rPr>
                  <a:t>FDD/TDD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CAT1 only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22nm 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RF integrated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GNSS optional</a:t>
                </a:r>
              </a:p>
            </p:txBody>
          </p:sp>
          <p:sp>
            <p:nvSpPr>
              <p:cNvPr id="51" name="TextBox 372"/>
              <p:cNvSpPr txBox="1">
                <a:spLocks noChangeArrowheads="1"/>
              </p:cNvSpPr>
              <p:nvPr/>
            </p:nvSpPr>
            <p:spPr bwMode="auto">
              <a:xfrm>
                <a:off x="6900312" y="4399648"/>
                <a:ext cx="1033711" cy="3087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913765"/>
                <a:r>
                  <a:rPr lang="en-US" altLang="zh-CN" sz="110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RDA8850</a:t>
                </a: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2092" y="6496"/>
              <a:ext cx="926" cy="7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RDA</a:t>
              </a:r>
            </a:p>
            <a:p>
              <a:pPr algn="ctr"/>
              <a:r>
                <a:rPr lang="en-US" altLang="zh-CN" sz="1200"/>
                <a:t>8850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14440" y="4978400"/>
            <a:ext cx="1768475" cy="1042374"/>
            <a:chOff x="1949" y="6236"/>
            <a:chExt cx="2785" cy="1642"/>
          </a:xfrm>
        </p:grpSpPr>
        <p:grpSp>
          <p:nvGrpSpPr>
            <p:cNvPr id="54" name="组合 53"/>
            <p:cNvGrpSpPr/>
            <p:nvPr/>
          </p:nvGrpSpPr>
          <p:grpSpPr>
            <a:xfrm>
              <a:off x="1949" y="6236"/>
              <a:ext cx="2785" cy="1642"/>
              <a:chOff x="6140999" y="4399648"/>
              <a:chExt cx="1968200" cy="1242406"/>
            </a:xfrm>
          </p:grpSpPr>
          <p:sp>
            <p:nvSpPr>
              <p:cNvPr id="55" name="圆角矩形 10"/>
              <p:cNvSpPr/>
              <p:nvPr/>
            </p:nvSpPr>
            <p:spPr>
              <a:xfrm>
                <a:off x="6140999" y="4399771"/>
                <a:ext cx="1968200" cy="1014065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80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TextBox 114"/>
              <p:cNvSpPr txBox="1"/>
              <p:nvPr/>
            </p:nvSpPr>
            <p:spPr>
              <a:xfrm>
                <a:off x="6839762" y="4636191"/>
                <a:ext cx="1199775" cy="1005863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zh-CN" altLang="en-US" sz="700" dirty="0">
                    <a:solidFill>
                      <a:prstClr val="black"/>
                    </a:solidFill>
                  </a:rPr>
                  <a:t>单芯片</a:t>
                </a:r>
                <a:r>
                  <a:rPr lang="en-US" altLang="zh-CN" sz="700" dirty="0">
                    <a:solidFill>
                      <a:prstClr val="black"/>
                    </a:solidFill>
                  </a:rPr>
                  <a:t>FDD/TDD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CAT1 only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40nm 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zh-CN" altLang="en-US" sz="700" dirty="0">
                    <a:solidFill>
                      <a:prstClr val="black"/>
                    </a:solidFill>
                  </a:rPr>
                  <a:t>极简配置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zh-CN" altLang="en-US" sz="700" dirty="0">
                    <a:solidFill>
                      <a:prstClr val="black"/>
                    </a:solidFill>
                  </a:rPr>
                  <a:t>数传应用</a:t>
                </a:r>
                <a:r>
                  <a:rPr lang="en-US" altLang="zh-CN" sz="700" dirty="0">
                    <a:solidFill>
                      <a:prstClr val="black"/>
                    </a:solidFill>
                  </a:rPr>
                  <a:t>only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endParaRPr lang="en-US" altLang="zh-CN" sz="700" dirty="0">
                  <a:solidFill>
                    <a:prstClr val="black"/>
                  </a:solidFill>
                </a:endParaRP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endParaRPr lang="en-US" altLang="zh-CN" sz="7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TextBox 372"/>
              <p:cNvSpPr txBox="1">
                <a:spLocks noChangeArrowheads="1"/>
              </p:cNvSpPr>
              <p:nvPr/>
            </p:nvSpPr>
            <p:spPr bwMode="auto">
              <a:xfrm>
                <a:off x="6900312" y="4399648"/>
                <a:ext cx="1033711" cy="30879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913765"/>
                <a:r>
                  <a:rPr lang="en-US" altLang="zh-CN" sz="110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EC618</a:t>
                </a: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2092" y="6496"/>
              <a:ext cx="926" cy="78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/>
                <a:t>EC</a:t>
              </a:r>
            </a:p>
            <a:p>
              <a:pPr algn="ctr"/>
              <a:r>
                <a:rPr lang="en-US" altLang="zh-CN" sz="1200"/>
                <a:t>618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6825615" y="6017895"/>
            <a:ext cx="762000" cy="30670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2700" cmpd="sng">
            <a:noFill/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/>
              <a:t>2022</a:t>
            </a:r>
            <a:r>
              <a:rPr lang="zh-CN" altLang="en-US" sz="1400"/>
              <a:t>年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4337685" y="6011545"/>
            <a:ext cx="762000" cy="30670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2700" cmpd="sng">
            <a:noFill/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/>
              <a:t>2021</a:t>
            </a:r>
            <a:r>
              <a:rPr lang="zh-CN" altLang="en-US" sz="1400"/>
              <a:t>年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483360" y="6011545"/>
            <a:ext cx="1406525" cy="30670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12700" cmpd="sng">
            <a:noFill/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2020</a:t>
            </a:r>
            <a:r>
              <a:rPr lang="zh-CN" altLang="en-US" sz="1400"/>
              <a:t>年及之前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9"/>
          <p:cNvSpPr txBox="1"/>
          <p:nvPr/>
        </p:nvSpPr>
        <p:spPr>
          <a:xfrm>
            <a:off x="440877" y="979279"/>
            <a:ext cx="7694425" cy="456503"/>
          </a:xfrm>
          <a:prstGeom prst="rect">
            <a:avLst/>
          </a:prstGeom>
          <a:noFill/>
        </p:spPr>
        <p:txBody>
          <a:bodyPr wrap="square" lIns="86329" tIns="43164" rIns="86329" bIns="43164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CAT1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产品路线演进图（国内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15.7*17.6mm)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1700730" y="1811589"/>
            <a:ext cx="1712680" cy="40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03" tIns="57552" rIns="115103" bIns="57552" anchor="ctr"/>
          <a:lstStyle/>
          <a:p>
            <a:pPr algn="ctr">
              <a:defRPr/>
            </a:pPr>
            <a:r>
              <a:rPr lang="en-US" altLang="zh-CN" sz="126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ASR 1603</a:t>
            </a:r>
            <a:r>
              <a:rPr lang="zh-CN" altLang="en-US" sz="126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平台   </a:t>
            </a:r>
            <a:endParaRPr lang="en-US" altLang="zh-CN" sz="1260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zh-CN" sz="250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26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15.7mm*17.6mm</a:t>
            </a:r>
          </a:p>
        </p:txBody>
      </p:sp>
      <p:sp>
        <p:nvSpPr>
          <p:cNvPr id="6" name="矩形 5"/>
          <p:cNvSpPr/>
          <p:nvPr/>
        </p:nvSpPr>
        <p:spPr>
          <a:xfrm>
            <a:off x="5444690" y="1811513"/>
            <a:ext cx="1712680" cy="40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03" tIns="57552" rIns="115103" bIns="57552" anchor="ctr"/>
          <a:lstStyle/>
          <a:p>
            <a:pPr algn="ctr">
              <a:defRPr/>
            </a:pPr>
            <a:r>
              <a:rPr lang="en-US" altLang="zh-CN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ASR 1606</a:t>
            </a:r>
            <a:r>
              <a:rPr lang="zh-CN" altLang="en-US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平台 </a:t>
            </a:r>
            <a:endParaRPr lang="en-US" altLang="zh-CN" sz="1260" b="1" dirty="0">
              <a:solidFill>
                <a:schemeClr val="tx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zh-CN" sz="250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26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15.7mm*17.6mm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31630" y="3255528"/>
            <a:ext cx="1727834" cy="1140107"/>
            <a:chOff x="3218" y="3476"/>
            <a:chExt cx="2721" cy="1795"/>
          </a:xfrm>
        </p:grpSpPr>
        <p:grpSp>
          <p:nvGrpSpPr>
            <p:cNvPr id="8" name="组合 7"/>
            <p:cNvGrpSpPr/>
            <p:nvPr/>
          </p:nvGrpSpPr>
          <p:grpSpPr>
            <a:xfrm>
              <a:off x="3218" y="3476"/>
              <a:ext cx="2721" cy="1795"/>
              <a:chOff x="4686" y="2916"/>
              <a:chExt cx="2721" cy="1795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4686" y="3182"/>
                <a:ext cx="2721" cy="1529"/>
                <a:chOff x="2857488" y="678811"/>
                <a:chExt cx="1442873" cy="871844"/>
              </a:xfrm>
            </p:grpSpPr>
            <p:grpSp>
              <p:nvGrpSpPr>
                <p:cNvPr id="12" name="组合 101"/>
                <p:cNvGrpSpPr/>
                <p:nvPr/>
              </p:nvGrpSpPr>
              <p:grpSpPr>
                <a:xfrm>
                  <a:off x="2857488" y="714362"/>
                  <a:ext cx="1285884" cy="500066"/>
                  <a:chOff x="1214414" y="3857634"/>
                  <a:chExt cx="1285884" cy="500066"/>
                </a:xfrm>
              </p:grpSpPr>
              <p:sp>
                <p:nvSpPr>
                  <p:cNvPr id="14" name="矩形 13"/>
                  <p:cNvSpPr/>
                  <p:nvPr/>
                </p:nvSpPr>
                <p:spPr>
                  <a:xfrm>
                    <a:off x="1285852" y="3857634"/>
                    <a:ext cx="1214446" cy="50006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265"/>
                  </a:p>
                </p:txBody>
              </p:sp>
              <p:sp>
                <p:nvSpPr>
                  <p:cNvPr id="15" name="TextBox 172"/>
                  <p:cNvSpPr txBox="1"/>
                  <p:nvPr/>
                </p:nvSpPr>
                <p:spPr>
                  <a:xfrm>
                    <a:off x="1214414" y="4000510"/>
                    <a:ext cx="642942" cy="2035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80" b="1" dirty="0">
                        <a:solidFill>
                          <a:schemeClr val="bg1"/>
                        </a:solidFill>
                      </a:rPr>
                      <a:t>    A7670X</a:t>
                    </a:r>
                  </a:p>
                </p:txBody>
              </p:sp>
            </p:grpSp>
            <p:sp>
              <p:nvSpPr>
                <p:cNvPr id="13" name="TextBox 168"/>
                <p:cNvSpPr txBox="1"/>
                <p:nvPr/>
              </p:nvSpPr>
              <p:spPr>
                <a:xfrm>
                  <a:off x="3438137" y="678811"/>
                  <a:ext cx="862224" cy="871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Font typeface="Arial" panose="020B0604020202020204" pitchFamily="34" charset="0"/>
                    <a:buChar char="•"/>
                  </a:pPr>
                  <a:r>
                    <a:rPr lang="en-US" altLang="zh-CN" sz="815" b="1" dirty="0"/>
                    <a:t> CAT 1 only</a:t>
                  </a:r>
                </a:p>
                <a:p>
                  <a:pPr>
                    <a:buFont typeface="Arial" panose="020B0604020202020204" pitchFamily="34" charset="0"/>
                    <a:buChar char="•"/>
                  </a:pPr>
                  <a:r>
                    <a:rPr lang="en-US" altLang="zh-CN" sz="815" b="1" dirty="0"/>
                    <a:t> For China</a:t>
                  </a:r>
                </a:p>
                <a:p>
                  <a:pPr>
                    <a:buFont typeface="Arial" panose="020B0604020202020204" pitchFamily="34" charset="0"/>
                    <a:buChar char="•"/>
                  </a:pPr>
                  <a:r>
                    <a:rPr lang="en-US" altLang="zh-CN" sz="815" b="1" dirty="0"/>
                    <a:t> </a:t>
                  </a:r>
                  <a:r>
                    <a:rPr lang="en-US" altLang="zh-CN" sz="815" b="1" dirty="0">
                      <a:solidFill>
                        <a:srgbClr val="FF0000"/>
                      </a:solidFill>
                    </a:rPr>
                    <a:t>128Mb</a:t>
                  </a:r>
                  <a:r>
                    <a:rPr lang="en-US" altLang="zh-CN" sz="815" b="1" dirty="0"/>
                    <a:t>(</a:t>
                  </a:r>
                  <a:r>
                    <a:rPr lang="zh-CN" altLang="en-US" sz="815" b="1" dirty="0"/>
                    <a:t>内置</a:t>
                  </a:r>
                  <a:r>
                    <a:rPr lang="en-US" altLang="zh-CN" sz="815" b="1" dirty="0"/>
                    <a:t>)</a:t>
                  </a:r>
                </a:p>
                <a:p>
                  <a:pPr>
                    <a:buFont typeface="Arial" panose="020B0604020202020204" pitchFamily="34" charset="0"/>
                    <a:buChar char="•"/>
                  </a:pPr>
                  <a:r>
                    <a:rPr lang="en-US" altLang="zh-CN" sz="815" b="1" dirty="0"/>
                    <a:t> Analog Voice</a:t>
                  </a:r>
                </a:p>
                <a:p>
                  <a:pPr>
                    <a:buFont typeface="Arial" panose="020B0604020202020204" pitchFamily="34" charset="0"/>
                    <a:buChar char="•"/>
                  </a:pPr>
                  <a:r>
                    <a:rPr lang="en-US" altLang="zh-CN" sz="815" b="1" dirty="0">
                      <a:solidFill>
                        <a:schemeClr val="tx1"/>
                      </a:solidFill>
                    </a:rPr>
                    <a:t> 1603E+DCXO</a:t>
                  </a:r>
                </a:p>
                <a:p>
                  <a:pPr>
                    <a:buFont typeface="Arial" panose="020B0604020202020204" pitchFamily="34" charset="0"/>
                    <a:buChar char="•"/>
                  </a:pPr>
                  <a:r>
                    <a:rPr lang="en-US" altLang="zh-CN" sz="815" b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zh-CN" altLang="en-US" sz="815" b="1" dirty="0">
                      <a:solidFill>
                        <a:srgbClr val="FF0000"/>
                      </a:solidFill>
                    </a:rPr>
                    <a:t>数传</a:t>
                  </a:r>
                  <a:r>
                    <a:rPr lang="en-US" altLang="zh-CN" sz="815" b="1" dirty="0">
                      <a:solidFill>
                        <a:srgbClr val="FF0000"/>
                      </a:solidFill>
                    </a:rPr>
                    <a:t>+</a:t>
                  </a:r>
                  <a:r>
                    <a:rPr lang="zh-CN" altLang="en-US" sz="815" b="1" dirty="0">
                      <a:solidFill>
                        <a:srgbClr val="FF0000"/>
                      </a:solidFill>
                    </a:rPr>
                    <a:t>超小超薄</a:t>
                  </a:r>
                </a:p>
                <a:p>
                  <a:pPr>
                    <a:buFont typeface="Arial" panose="020B0604020202020204" pitchFamily="34" charset="0"/>
                    <a:buChar char="•"/>
                  </a:pPr>
                  <a:r>
                    <a:rPr lang="en-US" altLang="zh-CN" sz="815" b="1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zh-CN" altLang="en-US" sz="815" b="1" dirty="0">
                      <a:solidFill>
                        <a:srgbClr val="FF0000"/>
                      </a:solidFill>
                    </a:rPr>
                    <a:t>二次开发</a:t>
                  </a:r>
                </a:p>
              </p:txBody>
            </p:sp>
          </p:grpSp>
          <p:sp>
            <p:nvSpPr>
              <p:cNvPr id="11" name="TextBox 173"/>
              <p:cNvSpPr txBox="1"/>
              <p:nvPr/>
            </p:nvSpPr>
            <p:spPr>
              <a:xfrm>
                <a:off x="4688" y="2916"/>
                <a:ext cx="2681" cy="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45" b="1" dirty="0">
                    <a:solidFill>
                      <a:srgbClr val="0070C0"/>
                    </a:solidFill>
                  </a:rPr>
                  <a:t> A7680C-LAAL (S2-10APR)</a:t>
                </a:r>
              </a:p>
            </p:txBody>
          </p:sp>
        </p:grpSp>
        <p:pic>
          <p:nvPicPr>
            <p:cNvPr id="9" name="图片 8" descr="D:\规格书\图片\A7680C.pngA7680C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3549" y="3850"/>
              <a:ext cx="751" cy="694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2637790" y="3255645"/>
            <a:ext cx="1838960" cy="1141107"/>
            <a:chOff x="4686" y="4805"/>
            <a:chExt cx="2706" cy="1789"/>
          </a:xfrm>
        </p:grpSpPr>
        <p:grpSp>
          <p:nvGrpSpPr>
            <p:cNvPr id="17" name="组合 16"/>
            <p:cNvGrpSpPr/>
            <p:nvPr/>
          </p:nvGrpSpPr>
          <p:grpSpPr>
            <a:xfrm>
              <a:off x="4686" y="5072"/>
              <a:ext cx="2706" cy="1522"/>
              <a:chOff x="2857488" y="678811"/>
              <a:chExt cx="1434919" cy="867720"/>
            </a:xfrm>
          </p:grpSpPr>
          <p:grpSp>
            <p:nvGrpSpPr>
              <p:cNvPr id="20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22" name="矩形 21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265"/>
                </a:p>
              </p:txBody>
            </p:sp>
            <p:sp>
              <p:nvSpPr>
                <p:cNvPr id="23" name="TextBox 172"/>
                <p:cNvSpPr txBox="1"/>
                <p:nvPr/>
              </p:nvSpPr>
              <p:spPr>
                <a:xfrm>
                  <a:off x="1214414" y="4000510"/>
                  <a:ext cx="642942" cy="202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80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21" name="TextBox 168"/>
              <p:cNvSpPr txBox="1"/>
              <p:nvPr/>
            </p:nvSpPr>
            <p:spPr>
              <a:xfrm>
                <a:off x="3438137" y="678811"/>
                <a:ext cx="854270" cy="867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/>
                  <a:t> </a:t>
                </a:r>
                <a:r>
                  <a:rPr lang="en-US" altLang="zh-CN" sz="815" b="1" dirty="0">
                    <a:solidFill>
                      <a:srgbClr val="FF0000"/>
                    </a:solidFill>
                  </a:rPr>
                  <a:t>64Mb</a:t>
                </a:r>
                <a:r>
                  <a:rPr lang="en-US" altLang="zh-CN" sz="815" b="1" dirty="0"/>
                  <a:t>(</a:t>
                </a:r>
                <a:r>
                  <a:rPr lang="zh-CN" altLang="en-US" sz="815" b="1" dirty="0"/>
                  <a:t>内置</a:t>
                </a:r>
                <a:r>
                  <a:rPr lang="en-US" altLang="zh-CN" sz="815" b="1" dirty="0"/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>
                    <a:solidFill>
                      <a:schemeClr val="tx1"/>
                    </a:solidFill>
                  </a:rPr>
                  <a:t> Analog Voice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>
                    <a:solidFill>
                      <a:schemeClr val="tx1"/>
                    </a:solidFill>
                  </a:rPr>
                  <a:t> 1603S+DCXO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815" b="1" dirty="0">
                    <a:solidFill>
                      <a:srgbClr val="FF0000"/>
                    </a:solidFill>
                  </a:rPr>
                  <a:t>数传</a:t>
                </a:r>
                <a:r>
                  <a:rPr lang="en-US" altLang="zh-CN" sz="815" b="1" dirty="0">
                    <a:solidFill>
                      <a:srgbClr val="FF0000"/>
                    </a:solidFill>
                  </a:rPr>
                  <a:t>+</a:t>
                </a:r>
                <a:r>
                  <a:rPr lang="zh-CN" altLang="en-US" sz="815" b="1" dirty="0">
                    <a:solidFill>
                      <a:srgbClr val="FF0000"/>
                    </a:solidFill>
                  </a:rPr>
                  <a:t>超小超薄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sz="815" b="1" dirty="0">
                    <a:solidFill>
                      <a:srgbClr val="FF0000"/>
                    </a:solidFill>
                  </a:rPr>
                  <a:t>二次开发</a:t>
                </a:r>
              </a:p>
            </p:txBody>
          </p:sp>
        </p:grpSp>
        <p:sp>
          <p:nvSpPr>
            <p:cNvPr id="18" name="TextBox 173"/>
            <p:cNvSpPr txBox="1"/>
            <p:nvPr/>
          </p:nvSpPr>
          <p:spPr>
            <a:xfrm>
              <a:off x="4688" y="4805"/>
              <a:ext cx="2681" cy="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45" b="1" dirty="0">
                  <a:solidFill>
                    <a:srgbClr val="0070C0"/>
                  </a:solidFill>
                </a:rPr>
                <a:t> A7680C-LAAS (S2-10APS)</a:t>
              </a:r>
            </a:p>
          </p:txBody>
        </p:sp>
        <p:pic>
          <p:nvPicPr>
            <p:cNvPr id="19" name="图片 18" descr="D:\规格书\图片\A7680C.pngA7680C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981" y="5232"/>
              <a:ext cx="675" cy="664"/>
            </a:xfrm>
            <a:prstGeom prst="rect">
              <a:avLst/>
            </a:prstGeom>
          </p:spPr>
        </p:pic>
      </p:grpSp>
      <p:cxnSp>
        <p:nvCxnSpPr>
          <p:cNvPr id="24" name="连接符: 肘形 23"/>
          <p:cNvCxnSpPr/>
          <p:nvPr/>
        </p:nvCxnSpPr>
        <p:spPr>
          <a:xfrm flipV="1">
            <a:off x="4285615" y="3735070"/>
            <a:ext cx="1291590" cy="3175"/>
          </a:xfrm>
          <a:prstGeom prst="bentConnector3">
            <a:avLst>
              <a:gd name="adj1" fmla="val 5004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5573913" y="2909017"/>
            <a:ext cx="1670776" cy="845185"/>
            <a:chOff x="2857488" y="678811"/>
            <a:chExt cx="1395225" cy="758942"/>
          </a:xfrm>
        </p:grpSpPr>
        <p:grpSp>
          <p:nvGrpSpPr>
            <p:cNvPr id="26" name="组合 101"/>
            <p:cNvGrpSpPr/>
            <p:nvPr/>
          </p:nvGrpSpPr>
          <p:grpSpPr>
            <a:xfrm>
              <a:off x="2857488" y="714362"/>
              <a:ext cx="1285884" cy="500066"/>
              <a:chOff x="1214414" y="3857634"/>
              <a:chExt cx="1285884" cy="500066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285852" y="3857634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5"/>
              </a:p>
            </p:txBody>
          </p:sp>
          <p:sp>
            <p:nvSpPr>
              <p:cNvPr id="29" name="TextBox 172"/>
              <p:cNvSpPr txBox="1"/>
              <p:nvPr/>
            </p:nvSpPr>
            <p:spPr>
              <a:xfrm>
                <a:off x="1214414" y="4000510"/>
                <a:ext cx="642942" cy="203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" b="1" dirty="0">
                    <a:solidFill>
                      <a:schemeClr val="bg1"/>
                    </a:solidFill>
                  </a:rPr>
                  <a:t>    A7670X</a:t>
                </a:r>
              </a:p>
            </p:txBody>
          </p:sp>
        </p:grpSp>
        <p:sp>
          <p:nvSpPr>
            <p:cNvPr id="27" name="TextBox 168"/>
            <p:cNvSpPr txBox="1"/>
            <p:nvPr/>
          </p:nvSpPr>
          <p:spPr>
            <a:xfrm>
              <a:off x="3437938" y="678811"/>
              <a:ext cx="814775" cy="758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/>
                <a:t> CAT 1 only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/>
                <a:t> 64Mb/32Mb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/>
                <a:t> Analog Voice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>
                  <a:solidFill>
                    <a:srgbClr val="FF0000"/>
                  </a:solidFill>
                </a:rPr>
                <a:t> </a:t>
              </a:r>
              <a:r>
                <a:rPr lang="zh-CN" altLang="en-US" sz="815" b="1" dirty="0">
                  <a:solidFill>
                    <a:srgbClr val="FF0000"/>
                  </a:solidFill>
                </a:rPr>
                <a:t>数传</a:t>
              </a:r>
              <a:r>
                <a:rPr lang="en-US" altLang="zh-CN" sz="815" b="1" dirty="0">
                  <a:solidFill>
                    <a:srgbClr val="FF0000"/>
                  </a:solidFill>
                </a:rPr>
                <a:t>+</a:t>
              </a:r>
              <a:r>
                <a:rPr lang="zh-CN" altLang="en-US" sz="815" b="1" dirty="0">
                  <a:solidFill>
                    <a:srgbClr val="FF0000"/>
                  </a:solidFill>
                </a:rPr>
                <a:t>超小超薄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>
                  <a:solidFill>
                    <a:srgbClr val="FF0000"/>
                  </a:solidFill>
                </a:rPr>
                <a:t> </a:t>
              </a:r>
              <a:r>
                <a:rPr lang="zh-CN" altLang="en-US" sz="815" b="1" dirty="0">
                  <a:solidFill>
                    <a:srgbClr val="FF0000"/>
                  </a:solidFill>
                </a:rPr>
                <a:t>二次开发</a:t>
              </a:r>
            </a:p>
          </p:txBody>
        </p:sp>
      </p:grpSp>
      <p:sp>
        <p:nvSpPr>
          <p:cNvPr id="31" name="TextBox 173"/>
          <p:cNvSpPr txBox="1"/>
          <p:nvPr/>
        </p:nvSpPr>
        <p:spPr>
          <a:xfrm>
            <a:off x="5710833" y="2755811"/>
            <a:ext cx="1462088" cy="23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50" b="1" dirty="0">
                <a:solidFill>
                  <a:srgbClr val="0070C0"/>
                </a:solidFill>
              </a:rPr>
              <a:t> </a:t>
            </a:r>
            <a:r>
              <a:rPr lang="en-US" altLang="zh-CN" sz="950" b="1" dirty="0">
                <a:solidFill>
                  <a:srgbClr val="0070C0"/>
                </a:solidFill>
              </a:rPr>
              <a:t>A7680C R2</a:t>
            </a:r>
          </a:p>
        </p:txBody>
      </p:sp>
      <p:cxnSp>
        <p:nvCxnSpPr>
          <p:cNvPr id="32" name="连接符: 肘形 31"/>
          <p:cNvCxnSpPr/>
          <p:nvPr/>
        </p:nvCxnSpPr>
        <p:spPr>
          <a:xfrm>
            <a:off x="4282440" y="5433060"/>
            <a:ext cx="4131310" cy="31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5617391" y="4201445"/>
            <a:ext cx="1670776" cy="719455"/>
            <a:chOff x="2857488" y="678811"/>
            <a:chExt cx="1395225" cy="646041"/>
          </a:xfrm>
        </p:grpSpPr>
        <p:grpSp>
          <p:nvGrpSpPr>
            <p:cNvPr id="34" name="组合 101"/>
            <p:cNvGrpSpPr/>
            <p:nvPr/>
          </p:nvGrpSpPr>
          <p:grpSpPr>
            <a:xfrm>
              <a:off x="2857488" y="714362"/>
              <a:ext cx="1285884" cy="500066"/>
              <a:chOff x="1214414" y="3857634"/>
              <a:chExt cx="1285884" cy="500066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285852" y="3857634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5"/>
              </a:p>
            </p:txBody>
          </p:sp>
          <p:sp>
            <p:nvSpPr>
              <p:cNvPr id="37" name="TextBox 172"/>
              <p:cNvSpPr txBox="1"/>
              <p:nvPr/>
            </p:nvSpPr>
            <p:spPr>
              <a:xfrm>
                <a:off x="1214414" y="4000510"/>
                <a:ext cx="642942" cy="203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" b="1" dirty="0">
                    <a:solidFill>
                      <a:schemeClr val="bg1"/>
                    </a:solidFill>
                  </a:rPr>
                  <a:t>    A7670X</a:t>
                </a:r>
              </a:p>
            </p:txBody>
          </p:sp>
        </p:grpSp>
        <p:sp>
          <p:nvSpPr>
            <p:cNvPr id="35" name="TextBox 168"/>
            <p:cNvSpPr txBox="1"/>
            <p:nvPr/>
          </p:nvSpPr>
          <p:spPr>
            <a:xfrm>
              <a:off x="3437938" y="678811"/>
              <a:ext cx="814775" cy="646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/>
                <a:t> CAT 1 only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/>
                <a:t> Analog Voice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/>
                <a:t> 64Mb/32Mb</a:t>
              </a:r>
              <a:endParaRPr lang="zh-CN" altLang="en-US" sz="815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15" b="1" dirty="0"/>
                <a:t> </a:t>
              </a:r>
              <a:r>
                <a:rPr lang="zh-CN" altLang="en-US" sz="815" b="1" dirty="0">
                  <a:solidFill>
                    <a:srgbClr val="FF0000"/>
                  </a:solidFill>
                </a:rPr>
                <a:t>数传</a:t>
              </a:r>
              <a:r>
                <a:rPr lang="en-US" altLang="zh-CN" sz="815" b="1" dirty="0">
                  <a:solidFill>
                    <a:srgbClr val="FF0000"/>
                  </a:solidFill>
                </a:rPr>
                <a:t>+</a:t>
              </a:r>
              <a:r>
                <a:rPr lang="zh-CN" altLang="en-US" sz="815" b="1" dirty="0">
                  <a:solidFill>
                    <a:srgbClr val="FF0000"/>
                  </a:solidFill>
                </a:rPr>
                <a:t>定位</a:t>
              </a:r>
            </a:p>
          </p:txBody>
        </p:sp>
      </p:grpSp>
      <p:sp>
        <p:nvSpPr>
          <p:cNvPr id="39" name="TextBox 173"/>
          <p:cNvSpPr txBox="1"/>
          <p:nvPr/>
        </p:nvSpPr>
        <p:spPr>
          <a:xfrm>
            <a:off x="5754310" y="4048239"/>
            <a:ext cx="1462088" cy="23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50" b="1" dirty="0">
                <a:solidFill>
                  <a:srgbClr val="0070C0"/>
                </a:solidFill>
              </a:rPr>
              <a:t> </a:t>
            </a:r>
            <a:r>
              <a:rPr lang="en-US" altLang="zh-CN" sz="950" b="1" dirty="0">
                <a:solidFill>
                  <a:srgbClr val="0070C0"/>
                </a:solidFill>
              </a:rPr>
              <a:t>A7680C R2</a:t>
            </a:r>
          </a:p>
        </p:txBody>
      </p:sp>
      <p:sp>
        <p:nvSpPr>
          <p:cNvPr id="40" name="矩形标注 36"/>
          <p:cNvSpPr/>
          <p:nvPr/>
        </p:nvSpPr>
        <p:spPr>
          <a:xfrm>
            <a:off x="6952604" y="2652404"/>
            <a:ext cx="862714" cy="132667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4" tIns="45676" rIns="91354" bIns="45676" anchor="ctr"/>
          <a:lstStyle/>
          <a:p>
            <a:pPr algn="ctr" defTabSz="913765" eaLnBrk="0" hangingPunct="0">
              <a:defRPr/>
            </a:pPr>
            <a:r>
              <a:rPr lang="en-US" altLang="zh-CN" sz="1130" b="1" dirty="0">
                <a:solidFill>
                  <a:schemeClr val="tx1"/>
                </a:solidFill>
                <a:cs typeface="Calibri" panose="020F0502020204030204" pitchFamily="34" charset="0"/>
              </a:rPr>
              <a:t>MP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8722360" y="4953000"/>
            <a:ext cx="1836420" cy="714592"/>
            <a:chOff x="12636" y="8169"/>
            <a:chExt cx="2892" cy="1125"/>
          </a:xfrm>
        </p:grpSpPr>
        <p:grpSp>
          <p:nvGrpSpPr>
            <p:cNvPr id="42" name="组合 41"/>
            <p:cNvGrpSpPr/>
            <p:nvPr/>
          </p:nvGrpSpPr>
          <p:grpSpPr>
            <a:xfrm>
              <a:off x="12636" y="8355"/>
              <a:ext cx="2892" cy="939"/>
              <a:chOff x="2857488" y="678811"/>
              <a:chExt cx="1533634" cy="535617"/>
            </a:xfrm>
          </p:grpSpPr>
          <p:grpSp>
            <p:nvGrpSpPr>
              <p:cNvPr id="45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265"/>
                </a:p>
              </p:txBody>
            </p:sp>
            <p:sp>
              <p:nvSpPr>
                <p:cNvPr id="48" name="TextBox 172"/>
                <p:cNvSpPr txBox="1"/>
                <p:nvPr/>
              </p:nvSpPr>
              <p:spPr>
                <a:xfrm>
                  <a:off x="1214414" y="4000510"/>
                  <a:ext cx="642942" cy="2035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80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46" name="TextBox 168"/>
              <p:cNvSpPr txBox="1"/>
              <p:nvPr/>
            </p:nvSpPr>
            <p:spPr>
              <a:xfrm>
                <a:off x="3438169" y="678811"/>
                <a:ext cx="952953" cy="533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/>
                  <a:t> 64Mb</a:t>
                </a:r>
                <a:r>
                  <a:rPr lang="zh-CN" altLang="en-US" sz="815" b="1" dirty="0"/>
                  <a:t>（内置）</a:t>
                </a:r>
                <a:endParaRPr lang="en-US" altLang="zh-CN" sz="815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15" b="1" dirty="0"/>
                  <a:t> </a:t>
                </a:r>
                <a:r>
                  <a:rPr lang="zh-CN" altLang="en-US" sz="815" b="1" dirty="0"/>
                  <a:t>数传</a:t>
                </a:r>
                <a:r>
                  <a:rPr lang="en-US" altLang="zh-CN" sz="815" b="1" dirty="0"/>
                  <a:t>+</a:t>
                </a:r>
                <a:r>
                  <a:rPr lang="zh-CN" altLang="en-US" sz="815" b="1" dirty="0"/>
                  <a:t>定位（可选）</a:t>
                </a:r>
              </a:p>
            </p:txBody>
          </p:sp>
        </p:grpSp>
        <p:pic>
          <p:nvPicPr>
            <p:cNvPr id="43" name="图片 42" descr="D:\规格书\图片\A7680C.pngA7680C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906" y="8543"/>
              <a:ext cx="751" cy="694"/>
            </a:xfrm>
            <a:prstGeom prst="rect">
              <a:avLst/>
            </a:prstGeom>
          </p:spPr>
        </p:pic>
        <p:sp>
          <p:nvSpPr>
            <p:cNvPr id="44" name="TextBox 173"/>
            <p:cNvSpPr txBox="1"/>
            <p:nvPr/>
          </p:nvSpPr>
          <p:spPr>
            <a:xfrm>
              <a:off x="12800" y="8169"/>
              <a:ext cx="2303" cy="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50" b="1" dirty="0">
                  <a:solidFill>
                    <a:srgbClr val="0070C0"/>
                  </a:solidFill>
                </a:rPr>
                <a:t> </a:t>
              </a:r>
              <a:r>
                <a:rPr lang="en-US" altLang="zh-CN" sz="950" b="1" dirty="0">
                  <a:solidFill>
                    <a:srgbClr val="0070C0"/>
                  </a:solidFill>
                </a:rPr>
                <a:t>R7680C</a:t>
              </a:r>
              <a:r>
                <a:rPr lang="en-US" altLang="zh-CN" sz="850" b="1" dirty="0">
                  <a:solidFill>
                    <a:srgbClr val="0070C0"/>
                  </a:solidFill>
                </a:rPr>
                <a:t> </a:t>
              </a:r>
            </a:p>
          </p:txBody>
        </p:sp>
      </p:grpSp>
      <p:sp>
        <p:nvSpPr>
          <p:cNvPr id="58" name="矩形 57"/>
          <p:cNvSpPr/>
          <p:nvPr/>
        </p:nvSpPr>
        <p:spPr>
          <a:xfrm>
            <a:off x="8391409" y="4513495"/>
            <a:ext cx="1712680" cy="40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03" tIns="57552" rIns="115103" bIns="57552" anchor="ctr"/>
          <a:lstStyle/>
          <a:p>
            <a:pPr algn="ctr">
              <a:defRPr/>
            </a:pPr>
            <a:r>
              <a:rPr lang="en-US" altLang="zh-CN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RDA 8850</a:t>
            </a:r>
            <a:r>
              <a:rPr lang="zh-CN" altLang="en-US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平台 </a:t>
            </a:r>
            <a:endParaRPr lang="en-US" altLang="zh-CN" sz="1260" b="1" dirty="0">
              <a:solidFill>
                <a:schemeClr val="tx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zh-CN" sz="250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26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15.7mm*17.6mm</a:t>
            </a:r>
          </a:p>
        </p:txBody>
      </p:sp>
      <p:sp>
        <p:nvSpPr>
          <p:cNvPr id="59" name="矩形标注 36"/>
          <p:cNvSpPr/>
          <p:nvPr/>
        </p:nvSpPr>
        <p:spPr>
          <a:xfrm>
            <a:off x="10032354" y="4820294"/>
            <a:ext cx="862714" cy="132667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4" tIns="45676" rIns="91354" bIns="45676" anchor="ctr"/>
          <a:lstStyle/>
          <a:p>
            <a:pPr algn="ctr" defTabSz="913765" eaLnBrk="0" hangingPunct="0">
              <a:defRPr/>
            </a:pPr>
            <a:r>
              <a:rPr lang="en-US" altLang="zh-CN" sz="1130" b="1" dirty="0">
                <a:solidFill>
                  <a:schemeClr val="tx1"/>
                </a:solidFill>
                <a:cs typeface="Calibri" panose="020F0502020204030204" pitchFamily="34" charset="0"/>
              </a:rPr>
              <a:t>2022 Q4</a:t>
            </a:r>
            <a:endParaRPr lang="zh-CN" altLang="en-US" sz="1130" b="1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061585" y="2442210"/>
            <a:ext cx="6147435" cy="372618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标注 36"/>
          <p:cNvSpPr/>
          <p:nvPr/>
        </p:nvSpPr>
        <p:spPr>
          <a:xfrm>
            <a:off x="6913869" y="4021464"/>
            <a:ext cx="862714" cy="132667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4" tIns="45676" rIns="91354" bIns="45676" anchor="ctr"/>
          <a:lstStyle/>
          <a:p>
            <a:pPr algn="ctr" defTabSz="913765" eaLnBrk="0" hangingPunct="0">
              <a:defRPr/>
            </a:pPr>
            <a:r>
              <a:rPr lang="en-US" altLang="zh-CN" sz="1130" b="1" dirty="0">
                <a:solidFill>
                  <a:schemeClr val="tx1"/>
                </a:solidFill>
                <a:cs typeface="Calibri" panose="020F0502020204030204" pitchFamily="34" charset="0"/>
              </a:rPr>
              <a:t>2022 Oct</a:t>
            </a:r>
          </a:p>
        </p:txBody>
      </p:sp>
      <p:pic>
        <p:nvPicPr>
          <p:cNvPr id="103" name="图片 102" descr="A7680C-V5.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70" y="3052445"/>
            <a:ext cx="452755" cy="354965"/>
          </a:xfrm>
          <a:prstGeom prst="rect">
            <a:avLst/>
          </a:prstGeom>
        </p:spPr>
      </p:pic>
      <p:pic>
        <p:nvPicPr>
          <p:cNvPr id="3" name="图片 2" descr="A7680C-V5.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305" y="4313555"/>
            <a:ext cx="452755" cy="3549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9"/>
          <p:cNvSpPr txBox="1"/>
          <p:nvPr/>
        </p:nvSpPr>
        <p:spPr>
          <a:xfrm>
            <a:off x="459534" y="824161"/>
            <a:ext cx="8183554" cy="456503"/>
          </a:xfrm>
          <a:prstGeom prst="rect">
            <a:avLst/>
          </a:prstGeom>
          <a:noFill/>
        </p:spPr>
        <p:txBody>
          <a:bodyPr wrap="square" lIns="86329" tIns="43164" rIns="86329" bIns="43164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CAT1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产品路线演进图 （国内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21.9*22.9mm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 </a:t>
            </a:r>
          </a:p>
        </p:txBody>
      </p:sp>
      <p:sp>
        <p:nvSpPr>
          <p:cNvPr id="5" name="矩形标注 36"/>
          <p:cNvSpPr/>
          <p:nvPr/>
        </p:nvSpPr>
        <p:spPr>
          <a:xfrm>
            <a:off x="9820463" y="1565439"/>
            <a:ext cx="862714" cy="132667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4" tIns="45676" rIns="91354" bIns="45676" anchor="ctr"/>
          <a:lstStyle/>
          <a:p>
            <a:pPr algn="ctr" defTabSz="913765" eaLnBrk="0" hangingPunct="0">
              <a:defRPr/>
            </a:pPr>
            <a:r>
              <a:rPr lang="en-US" altLang="zh-CN" sz="1130" b="1" dirty="0">
                <a:solidFill>
                  <a:schemeClr val="tx1"/>
                </a:solidFill>
                <a:cs typeface="Calibri" panose="020F0502020204030204" pitchFamily="34" charset="0"/>
              </a:rPr>
              <a:t>2022 Q2</a:t>
            </a:r>
            <a:endParaRPr lang="zh-CN" altLang="en-US" sz="1130" b="1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88855" y="1685148"/>
            <a:ext cx="1712680" cy="40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03" tIns="57552" rIns="115103" bIns="57552" anchor="ctr"/>
          <a:lstStyle/>
          <a:p>
            <a:pPr algn="ctr">
              <a:defRPr/>
            </a:pPr>
            <a:r>
              <a:rPr lang="en-US" altLang="zh-CN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ASR 1606</a:t>
            </a:r>
            <a:r>
              <a:rPr lang="zh-CN" altLang="en-US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平台 </a:t>
            </a:r>
            <a:endParaRPr lang="en-US" altLang="zh-CN" sz="1260" b="1" dirty="0">
              <a:solidFill>
                <a:schemeClr val="tx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zh-CN" sz="250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26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21.9mm*22.9mm</a:t>
            </a:r>
          </a:p>
        </p:txBody>
      </p:sp>
      <p:sp>
        <p:nvSpPr>
          <p:cNvPr id="8" name="矩形 7"/>
          <p:cNvSpPr/>
          <p:nvPr/>
        </p:nvSpPr>
        <p:spPr>
          <a:xfrm>
            <a:off x="2858335" y="1685148"/>
            <a:ext cx="1712680" cy="40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03" tIns="57552" rIns="115103" bIns="57552" anchor="ctr"/>
          <a:lstStyle/>
          <a:p>
            <a:pPr algn="ctr">
              <a:defRPr/>
            </a:pPr>
            <a:r>
              <a:rPr lang="en-US" altLang="zh-CN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ASR 1603</a:t>
            </a:r>
            <a:r>
              <a:rPr lang="zh-CN" altLang="en-US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平台 </a:t>
            </a:r>
            <a:endParaRPr lang="en-US" altLang="zh-CN" sz="1260" b="1" dirty="0">
              <a:solidFill>
                <a:schemeClr val="tx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zh-CN" sz="250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26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21.9mm*22.9mm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995045" y="2168525"/>
            <a:ext cx="2352040" cy="3931285"/>
            <a:chOff x="1219" y="3476"/>
            <a:chExt cx="3704" cy="6191"/>
          </a:xfrm>
        </p:grpSpPr>
        <p:grpSp>
          <p:nvGrpSpPr>
            <p:cNvPr id="24" name="组合 23"/>
            <p:cNvGrpSpPr/>
            <p:nvPr/>
          </p:nvGrpSpPr>
          <p:grpSpPr>
            <a:xfrm>
              <a:off x="1252" y="3775"/>
              <a:ext cx="2824" cy="995"/>
              <a:chOff x="2857488" y="678811"/>
              <a:chExt cx="1413819" cy="535617"/>
            </a:xfrm>
          </p:grpSpPr>
          <p:grpSp>
            <p:nvGrpSpPr>
              <p:cNvPr id="25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28" name="TextBox 172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26" name="TextBox 168"/>
              <p:cNvSpPr txBox="1"/>
              <p:nvPr/>
            </p:nvSpPr>
            <p:spPr>
              <a:xfrm>
                <a:off x="3437735" y="678811"/>
                <a:ext cx="833572" cy="529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64Mb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Analog Voice</a:t>
                </a:r>
              </a:p>
            </p:txBody>
          </p:sp>
        </p:grpSp>
        <p:sp>
          <p:nvSpPr>
            <p:cNvPr id="29" name="TextBox 173"/>
            <p:cNvSpPr txBox="1"/>
            <p:nvPr/>
          </p:nvSpPr>
          <p:spPr>
            <a:xfrm>
              <a:off x="1254" y="3476"/>
              <a:ext cx="3669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A7630C-LASS (S2-10A24)</a:t>
              </a: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" y="3894"/>
              <a:ext cx="821" cy="735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1254" y="5423"/>
              <a:ext cx="2787" cy="995"/>
              <a:chOff x="2857488" y="678811"/>
              <a:chExt cx="1395225" cy="535617"/>
            </a:xfrm>
          </p:grpSpPr>
          <p:grpSp>
            <p:nvGrpSpPr>
              <p:cNvPr id="32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35" name="TextBox 172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33" name="TextBox 168"/>
              <p:cNvSpPr txBox="1"/>
              <p:nvPr/>
            </p:nvSpPr>
            <p:spPr>
              <a:xfrm>
                <a:off x="3437938" y="678811"/>
                <a:ext cx="814775" cy="529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</a:t>
                </a:r>
                <a:r>
                  <a:rPr lang="en-US" altLang="zh-CN" sz="865" b="1" dirty="0">
                    <a:solidFill>
                      <a:srgbClr val="FF0000"/>
                    </a:solidFill>
                  </a:rPr>
                  <a:t>64Mb</a:t>
                </a:r>
                <a:endParaRPr lang="en-US" altLang="zh-CN" sz="865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Analog Voice</a:t>
                </a:r>
              </a:p>
            </p:txBody>
          </p:sp>
        </p:grp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" y="5567"/>
              <a:ext cx="821" cy="735"/>
            </a:xfrm>
            <a:prstGeom prst="rect">
              <a:avLst/>
            </a:prstGeom>
          </p:spPr>
        </p:pic>
        <p:sp>
          <p:nvSpPr>
            <p:cNvPr id="37" name="TextBox 173"/>
            <p:cNvSpPr txBox="1"/>
            <p:nvPr/>
          </p:nvSpPr>
          <p:spPr>
            <a:xfrm>
              <a:off x="1447" y="5203"/>
              <a:ext cx="3476" cy="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rgbClr val="0070C0"/>
                  </a:solidFill>
                </a:rPr>
                <a:t> A7630C-LAAS (S2-10AAS)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219" y="6909"/>
              <a:ext cx="2787" cy="995"/>
              <a:chOff x="2857488" y="678811"/>
              <a:chExt cx="1395225" cy="535617"/>
            </a:xfrm>
          </p:grpSpPr>
          <p:grpSp>
            <p:nvGrpSpPr>
              <p:cNvPr id="40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43" name="TextBox 172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41" name="TextBox 168"/>
              <p:cNvSpPr txBox="1"/>
              <p:nvPr/>
            </p:nvSpPr>
            <p:spPr>
              <a:xfrm>
                <a:off x="3437938" y="678811"/>
                <a:ext cx="814775" cy="469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128Mb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Analog Voice</a:t>
                </a:r>
              </a:p>
            </p:txBody>
          </p:sp>
        </p:grpSp>
        <p:sp>
          <p:nvSpPr>
            <p:cNvPr id="44" name="TextBox 173"/>
            <p:cNvSpPr txBox="1"/>
            <p:nvPr/>
          </p:nvSpPr>
          <p:spPr>
            <a:xfrm>
              <a:off x="1359" y="6655"/>
              <a:ext cx="2979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A7630C-LASL (S2-10A6M)</a:t>
              </a: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" y="7067"/>
              <a:ext cx="821" cy="735"/>
            </a:xfrm>
            <a:prstGeom prst="rect">
              <a:avLst/>
            </a:prstGeom>
          </p:spPr>
        </p:pic>
        <p:grpSp>
          <p:nvGrpSpPr>
            <p:cNvPr id="46" name="组合 45"/>
            <p:cNvGrpSpPr/>
            <p:nvPr/>
          </p:nvGrpSpPr>
          <p:grpSpPr>
            <a:xfrm>
              <a:off x="1254" y="8611"/>
              <a:ext cx="2787" cy="1056"/>
              <a:chOff x="2857488" y="678811"/>
              <a:chExt cx="1395225" cy="568425"/>
            </a:xfrm>
          </p:grpSpPr>
          <p:grpSp>
            <p:nvGrpSpPr>
              <p:cNvPr id="47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0" name="TextBox 172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48" name="TextBox 168"/>
              <p:cNvSpPr txBox="1"/>
              <p:nvPr/>
            </p:nvSpPr>
            <p:spPr>
              <a:xfrm>
                <a:off x="3437938" y="678811"/>
                <a:ext cx="814775" cy="568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128Mb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Analog Voice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</a:t>
                </a:r>
                <a:r>
                  <a:rPr lang="en-US" altLang="zh-CN" sz="865" b="1" dirty="0">
                    <a:solidFill>
                      <a:srgbClr val="FF0000"/>
                    </a:solidFill>
                  </a:rPr>
                  <a:t>CAM LCM</a:t>
                </a:r>
              </a:p>
            </p:txBody>
          </p:sp>
        </p:grpSp>
        <p:sp>
          <p:nvSpPr>
            <p:cNvPr id="51" name="TextBox 173"/>
            <p:cNvSpPr txBox="1"/>
            <p:nvPr/>
          </p:nvSpPr>
          <p:spPr>
            <a:xfrm>
              <a:off x="1430" y="8356"/>
              <a:ext cx="2979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A7630C-LAAL (S2-10AAR</a:t>
              </a:r>
              <a:r>
                <a:rPr lang="zh-CN" altLang="en-US" sz="1000" b="1" dirty="0">
                  <a:solidFill>
                    <a:srgbClr val="0070C0"/>
                  </a:solidFill>
                </a:rPr>
                <a:t>）</a:t>
              </a:r>
              <a:endParaRPr lang="en-US" altLang="zh-CN" sz="1000" b="1" dirty="0">
                <a:solidFill>
                  <a:srgbClr val="0070C0"/>
                </a:solidFill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2" y="8786"/>
              <a:ext cx="821" cy="735"/>
            </a:xfrm>
            <a:prstGeom prst="rect">
              <a:avLst/>
            </a:prstGeom>
          </p:spPr>
        </p:pic>
      </p:grpSp>
      <p:cxnSp>
        <p:nvCxnSpPr>
          <p:cNvPr id="68" name="直接箭头连接符 67"/>
          <p:cNvCxnSpPr/>
          <p:nvPr/>
        </p:nvCxnSpPr>
        <p:spPr>
          <a:xfrm>
            <a:off x="2858135" y="2705100"/>
            <a:ext cx="1147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4074160" y="2210435"/>
            <a:ext cx="1701800" cy="815340"/>
            <a:chOff x="7144" y="3618"/>
            <a:chExt cx="2680" cy="1284"/>
          </a:xfrm>
        </p:grpSpPr>
        <p:grpSp>
          <p:nvGrpSpPr>
            <p:cNvPr id="3" name="组合 101"/>
            <p:cNvGrpSpPr/>
            <p:nvPr/>
          </p:nvGrpSpPr>
          <p:grpSpPr>
            <a:xfrm>
              <a:off x="7201" y="3968"/>
              <a:ext cx="1926" cy="697"/>
              <a:chOff x="1214414" y="3857634"/>
              <a:chExt cx="1285884" cy="500066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1285852" y="3857634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TextBox 172"/>
              <p:cNvSpPr txBox="1"/>
              <p:nvPr/>
            </p:nvSpPr>
            <p:spPr>
              <a:xfrm>
                <a:off x="1214414" y="4000510"/>
                <a:ext cx="642942" cy="22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</a:rPr>
                  <a:t>    A7670X</a:t>
                </a:r>
              </a:p>
            </p:txBody>
          </p:sp>
        </p:grpSp>
        <p:sp>
          <p:nvSpPr>
            <p:cNvPr id="79" name="TextBox 168"/>
            <p:cNvSpPr txBox="1"/>
            <p:nvPr/>
          </p:nvSpPr>
          <p:spPr>
            <a:xfrm>
              <a:off x="8071" y="3918"/>
              <a:ext cx="1616" cy="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CAT 1 only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64Mb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Analog Voice</a:t>
              </a:r>
              <a:endParaRPr lang="en-US" altLang="zh-CN" sz="650" b="1" dirty="0"/>
            </a:p>
          </p:txBody>
        </p:sp>
        <p:sp>
          <p:nvSpPr>
            <p:cNvPr id="80" name="TextBox 173"/>
            <p:cNvSpPr txBox="1"/>
            <p:nvPr/>
          </p:nvSpPr>
          <p:spPr>
            <a:xfrm>
              <a:off x="7144" y="3618"/>
              <a:ext cx="2681" cy="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50" b="1" dirty="0">
                  <a:solidFill>
                    <a:srgbClr val="0070C0"/>
                  </a:solidFill>
                </a:rPr>
                <a:t> A7630C-LANS (S2-10C4C)</a:t>
              </a:r>
            </a:p>
          </p:txBody>
        </p:sp>
        <p:pic>
          <p:nvPicPr>
            <p:cNvPr id="82" name="图片 81" descr="A7630C-V8.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2" y="3992"/>
              <a:ext cx="784" cy="757"/>
            </a:xfrm>
            <a:prstGeom prst="rect">
              <a:avLst/>
            </a:prstGeom>
          </p:spPr>
        </p:pic>
      </p:grpSp>
      <p:grpSp>
        <p:nvGrpSpPr>
          <p:cNvPr id="76" name="组合 75"/>
          <p:cNvGrpSpPr/>
          <p:nvPr/>
        </p:nvGrpSpPr>
        <p:grpSpPr>
          <a:xfrm>
            <a:off x="8524240" y="2286635"/>
            <a:ext cx="1979930" cy="928370"/>
            <a:chOff x="13424" y="3601"/>
            <a:chExt cx="3118" cy="1462"/>
          </a:xfrm>
        </p:grpSpPr>
        <p:grpSp>
          <p:nvGrpSpPr>
            <p:cNvPr id="75" name="组合 74"/>
            <p:cNvGrpSpPr/>
            <p:nvPr/>
          </p:nvGrpSpPr>
          <p:grpSpPr>
            <a:xfrm>
              <a:off x="13424" y="3601"/>
              <a:ext cx="3118" cy="1463"/>
              <a:chOff x="13424" y="3766"/>
              <a:chExt cx="3118" cy="1463"/>
            </a:xfrm>
          </p:grpSpPr>
          <p:grpSp>
            <p:nvGrpSpPr>
              <p:cNvPr id="54" name="组合 101"/>
              <p:cNvGrpSpPr/>
              <p:nvPr/>
            </p:nvGrpSpPr>
            <p:grpSpPr>
              <a:xfrm>
                <a:off x="13424" y="4101"/>
                <a:ext cx="2569" cy="929"/>
                <a:chOff x="1214414" y="3857634"/>
                <a:chExt cx="1285884" cy="500066"/>
              </a:xfrm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7" name="TextBox 172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55" name="TextBox 168"/>
              <p:cNvSpPr txBox="1"/>
              <p:nvPr/>
            </p:nvSpPr>
            <p:spPr>
              <a:xfrm>
                <a:off x="14583" y="4035"/>
                <a:ext cx="1628" cy="1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32Mb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Analog Voice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</a:t>
                </a:r>
                <a:r>
                  <a:rPr lang="zh-CN" altLang="en-US" sz="865" b="1" dirty="0">
                    <a:solidFill>
                      <a:srgbClr val="FF0000"/>
                    </a:solidFill>
                  </a:rPr>
                  <a:t>数传</a:t>
                </a:r>
              </a:p>
            </p:txBody>
          </p:sp>
          <p:sp>
            <p:nvSpPr>
              <p:cNvPr id="58" name="TextBox 173"/>
              <p:cNvSpPr txBox="1"/>
              <p:nvPr/>
            </p:nvSpPr>
            <p:spPr>
              <a:xfrm>
                <a:off x="13564" y="3766"/>
                <a:ext cx="297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b="1" dirty="0">
                    <a:solidFill>
                      <a:srgbClr val="0070C0"/>
                    </a:solidFill>
                  </a:rPr>
                  <a:t> A7630C-LANV (S2-10C3R)</a:t>
                </a:r>
              </a:p>
            </p:txBody>
          </p:sp>
        </p:grpSp>
        <p:pic>
          <p:nvPicPr>
            <p:cNvPr id="72" name="图片 71" descr="A7630C-V8.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03" y="4030"/>
              <a:ext cx="784" cy="757"/>
            </a:xfrm>
            <a:prstGeom prst="rect">
              <a:avLst/>
            </a:prstGeom>
          </p:spPr>
        </p:pic>
      </p:grpSp>
      <p:grpSp>
        <p:nvGrpSpPr>
          <p:cNvPr id="77" name="组合 76"/>
          <p:cNvGrpSpPr/>
          <p:nvPr/>
        </p:nvGrpSpPr>
        <p:grpSpPr>
          <a:xfrm>
            <a:off x="8559165" y="3615055"/>
            <a:ext cx="2002790" cy="1053465"/>
            <a:chOff x="13660" y="6047"/>
            <a:chExt cx="3154" cy="1659"/>
          </a:xfrm>
        </p:grpSpPr>
        <p:grpSp>
          <p:nvGrpSpPr>
            <p:cNvPr id="60" name="组合 59"/>
            <p:cNvGrpSpPr/>
            <p:nvPr/>
          </p:nvGrpSpPr>
          <p:grpSpPr>
            <a:xfrm>
              <a:off x="13660" y="6302"/>
              <a:ext cx="2787" cy="1404"/>
              <a:chOff x="2857488" y="678811"/>
              <a:chExt cx="1395225" cy="755747"/>
            </a:xfrm>
          </p:grpSpPr>
          <p:grpSp>
            <p:nvGrpSpPr>
              <p:cNvPr id="61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64" name="TextBox 172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62" name="TextBox 168"/>
              <p:cNvSpPr txBox="1"/>
              <p:nvPr/>
            </p:nvSpPr>
            <p:spPr>
              <a:xfrm>
                <a:off x="3437938" y="678811"/>
                <a:ext cx="814775" cy="75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64Mb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Analog Voice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</a:t>
                </a:r>
                <a:r>
                  <a:rPr lang="zh-CN" altLang="en-US" sz="865" b="1" dirty="0"/>
                  <a:t>数传</a:t>
                </a:r>
                <a:endParaRPr lang="en-US" altLang="zh-CN" sz="865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</a:t>
                </a:r>
                <a:r>
                  <a:rPr lang="en-US" altLang="zh-CN" sz="865" b="1" dirty="0">
                    <a:solidFill>
                      <a:srgbClr val="FF0000"/>
                    </a:solidFill>
                  </a:rPr>
                  <a:t>CAM</a:t>
                </a:r>
                <a:r>
                  <a:rPr lang="zh-CN" altLang="en-US" sz="865" b="1" dirty="0">
                    <a:solidFill>
                      <a:srgbClr val="FF0000"/>
                    </a:solidFill>
                  </a:rPr>
                  <a:t>、</a:t>
                </a:r>
                <a:r>
                  <a:rPr lang="en-US" altLang="zh-CN" sz="865" b="1" dirty="0">
                    <a:solidFill>
                      <a:srgbClr val="FF0000"/>
                    </a:solidFill>
                  </a:rPr>
                  <a:t>LCM</a:t>
                </a:r>
              </a:p>
            </p:txBody>
          </p:sp>
        </p:grpSp>
        <p:sp>
          <p:nvSpPr>
            <p:cNvPr id="65" name="TextBox 173"/>
            <p:cNvSpPr txBox="1"/>
            <p:nvPr/>
          </p:nvSpPr>
          <p:spPr>
            <a:xfrm>
              <a:off x="13836" y="6047"/>
              <a:ext cx="2979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 A7630C-LANS (S2-10C3Q)</a:t>
              </a:r>
              <a:endParaRPr lang="en-US" altLang="zh-CN" sz="1000" b="1" dirty="0">
                <a:solidFill>
                  <a:srgbClr val="0070C0"/>
                </a:solidFill>
              </a:endParaRPr>
            </a:p>
          </p:txBody>
        </p:sp>
        <p:pic>
          <p:nvPicPr>
            <p:cNvPr id="73" name="图片 72" descr="A7630C-V8.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5" y="6517"/>
              <a:ext cx="784" cy="757"/>
            </a:xfrm>
            <a:prstGeom prst="rect">
              <a:avLst/>
            </a:prstGeom>
          </p:spPr>
        </p:pic>
      </p:grpSp>
      <p:cxnSp>
        <p:nvCxnSpPr>
          <p:cNvPr id="71" name="直接箭头连接符 70"/>
          <p:cNvCxnSpPr/>
          <p:nvPr/>
        </p:nvCxnSpPr>
        <p:spPr>
          <a:xfrm>
            <a:off x="5979795" y="2677795"/>
            <a:ext cx="1713865" cy="6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4" name="左大括号 163"/>
          <p:cNvSpPr/>
          <p:nvPr/>
        </p:nvSpPr>
        <p:spPr>
          <a:xfrm rot="10800000" flipH="1">
            <a:off x="7929245" y="2439035"/>
            <a:ext cx="359410" cy="1915160"/>
          </a:xfrm>
          <a:prstGeom prst="leftBrace">
            <a:avLst>
              <a:gd name="adj1" fmla="val 47826"/>
              <a:gd name="adj2" fmla="val 822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593046" y="2965141"/>
            <a:ext cx="9144000" cy="8886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：市场动态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9"/>
          <p:cNvSpPr txBox="1"/>
          <p:nvPr/>
        </p:nvSpPr>
        <p:spPr>
          <a:xfrm>
            <a:off x="437332" y="818617"/>
            <a:ext cx="8183554" cy="456503"/>
          </a:xfrm>
          <a:prstGeom prst="rect">
            <a:avLst/>
          </a:prstGeom>
          <a:noFill/>
        </p:spPr>
        <p:txBody>
          <a:bodyPr wrap="square" lIns="86329" tIns="43164" rIns="86329" bIns="43164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CAT1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产品路线演进图 （国内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24*24mm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 </a:t>
            </a:r>
          </a:p>
        </p:txBody>
      </p:sp>
      <p:cxnSp>
        <p:nvCxnSpPr>
          <p:cNvPr id="120" name="直接箭头连接符 119"/>
          <p:cNvCxnSpPr/>
          <p:nvPr/>
        </p:nvCxnSpPr>
        <p:spPr>
          <a:xfrm flipV="1">
            <a:off x="3458845" y="2513330"/>
            <a:ext cx="2894965" cy="7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165" name="组合 164"/>
          <p:cNvGrpSpPr/>
          <p:nvPr/>
        </p:nvGrpSpPr>
        <p:grpSpPr>
          <a:xfrm>
            <a:off x="7472680" y="1983740"/>
            <a:ext cx="1747952" cy="1200698"/>
            <a:chOff x="11768" y="3124"/>
            <a:chExt cx="2753" cy="1891"/>
          </a:xfrm>
        </p:grpSpPr>
        <p:grpSp>
          <p:nvGrpSpPr>
            <p:cNvPr id="107" name="组合 106"/>
            <p:cNvGrpSpPr/>
            <p:nvPr/>
          </p:nvGrpSpPr>
          <p:grpSpPr>
            <a:xfrm>
              <a:off x="11855" y="3333"/>
              <a:ext cx="2666" cy="1682"/>
              <a:chOff x="-541621" y="857238"/>
              <a:chExt cx="4046910" cy="904703"/>
            </a:xfrm>
          </p:grpSpPr>
          <p:grpSp>
            <p:nvGrpSpPr>
              <p:cNvPr id="108" name="组合 101"/>
              <p:cNvGrpSpPr/>
              <p:nvPr/>
            </p:nvGrpSpPr>
            <p:grpSpPr>
              <a:xfrm>
                <a:off x="-541621" y="857238"/>
                <a:ext cx="4042051" cy="879423"/>
                <a:chOff x="-2184695" y="4000510"/>
                <a:chExt cx="4042051" cy="879423"/>
              </a:xfrm>
            </p:grpSpPr>
            <p:sp>
              <p:nvSpPr>
                <p:cNvPr id="110" name="矩形 109"/>
                <p:cNvSpPr/>
                <p:nvPr/>
              </p:nvSpPr>
              <p:spPr>
                <a:xfrm>
                  <a:off x="-2184695" y="4162089"/>
                  <a:ext cx="3478328" cy="493999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265"/>
                </a:p>
              </p:txBody>
            </p:sp>
            <p:sp>
              <p:nvSpPr>
                <p:cNvPr id="111" name="TextBox 172"/>
                <p:cNvSpPr txBox="1"/>
                <p:nvPr/>
              </p:nvSpPr>
              <p:spPr>
                <a:xfrm>
                  <a:off x="1214412" y="4000510"/>
                  <a:ext cx="642944" cy="879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80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109" name="TextBox 168"/>
              <p:cNvSpPr txBox="1"/>
              <p:nvPr/>
            </p:nvSpPr>
            <p:spPr>
              <a:xfrm>
                <a:off x="742582" y="997085"/>
                <a:ext cx="2762707" cy="764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Analog Voice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64Mb or 32Mb</a:t>
                </a:r>
                <a:endParaRPr lang="zh-CN" altLang="en-US" sz="880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</a:t>
                </a:r>
                <a:r>
                  <a:rPr lang="zh-CN" altLang="en-US" sz="880" b="1" dirty="0">
                    <a:solidFill>
                      <a:srgbClr val="FF0000"/>
                    </a:solidFill>
                  </a:rPr>
                  <a:t>数传</a:t>
                </a:r>
                <a:r>
                  <a:rPr lang="en-US" altLang="zh-CN" sz="880" b="1" dirty="0">
                    <a:solidFill>
                      <a:srgbClr val="FF0000"/>
                    </a:solidFill>
                  </a:rPr>
                  <a:t>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>
                    <a:solidFill>
                      <a:srgbClr val="FF0000"/>
                    </a:solidFill>
                  </a:rPr>
                  <a:t> SD</a:t>
                </a:r>
                <a:r>
                  <a:rPr lang="zh-CN" altLang="en-US" sz="880" b="1" dirty="0">
                    <a:solidFill>
                      <a:srgbClr val="FF0000"/>
                    </a:solidFill>
                  </a:rPr>
                  <a:t>卡支持</a:t>
                </a:r>
              </a:p>
            </p:txBody>
          </p:sp>
        </p:grpSp>
        <p:pic>
          <p:nvPicPr>
            <p:cNvPr id="117" name="图片 1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4" y="3728"/>
              <a:ext cx="815" cy="781"/>
            </a:xfrm>
            <a:prstGeom prst="rect">
              <a:avLst/>
            </a:prstGeom>
          </p:spPr>
        </p:pic>
        <p:sp>
          <p:nvSpPr>
            <p:cNvPr id="121" name="TextBox 77"/>
            <p:cNvSpPr txBox="1"/>
            <p:nvPr/>
          </p:nvSpPr>
          <p:spPr>
            <a:xfrm>
              <a:off x="11768" y="3124"/>
              <a:ext cx="2663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45" b="1" dirty="0">
                  <a:solidFill>
                    <a:srgbClr val="0070C0"/>
                  </a:solidFill>
                </a:rPr>
                <a:t> A7670C-LANV/LANS </a:t>
              </a:r>
            </a:p>
            <a:p>
              <a:r>
                <a:rPr lang="en-US" altLang="zh-CN" sz="945" b="1" dirty="0">
                  <a:solidFill>
                    <a:srgbClr val="0070C0"/>
                  </a:solidFill>
                </a:rPr>
                <a:t> (S2-10C3N/S2-10C3M)</a:t>
              </a:r>
              <a:r>
                <a:rPr lang="zh-CN" altLang="en-US" sz="945" b="1" dirty="0">
                  <a:solidFill>
                    <a:srgbClr val="0070C0"/>
                  </a:solidFill>
                </a:rPr>
                <a:t> </a:t>
              </a:r>
              <a:r>
                <a:rPr lang="en-US" altLang="zh-CN" sz="945" b="1" dirty="0">
                  <a:solidFill>
                    <a:srgbClr val="0070C0"/>
                  </a:solidFill>
                </a:rPr>
                <a:t> </a:t>
              </a:r>
              <a:endParaRPr lang="zh-CN" altLang="en-US" sz="945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7585710" y="4785995"/>
            <a:ext cx="1771015" cy="1054735"/>
            <a:chOff x="11932" y="7856"/>
            <a:chExt cx="2789" cy="1661"/>
          </a:xfrm>
        </p:grpSpPr>
        <p:grpSp>
          <p:nvGrpSpPr>
            <p:cNvPr id="112" name="组合 111"/>
            <p:cNvGrpSpPr/>
            <p:nvPr/>
          </p:nvGrpSpPr>
          <p:grpSpPr>
            <a:xfrm>
              <a:off x="12133" y="7883"/>
              <a:ext cx="2589" cy="1635"/>
              <a:chOff x="-541621" y="857238"/>
              <a:chExt cx="4372425" cy="996647"/>
            </a:xfrm>
          </p:grpSpPr>
          <p:grpSp>
            <p:nvGrpSpPr>
              <p:cNvPr id="113" name="组合 101"/>
              <p:cNvGrpSpPr/>
              <p:nvPr/>
            </p:nvGrpSpPr>
            <p:grpSpPr>
              <a:xfrm>
                <a:off x="-541621" y="857238"/>
                <a:ext cx="4042051" cy="996647"/>
                <a:chOff x="-2184695" y="4000510"/>
                <a:chExt cx="4042051" cy="996647"/>
              </a:xfrm>
            </p:grpSpPr>
            <p:sp>
              <p:nvSpPr>
                <p:cNvPr id="115" name="矩形 114"/>
                <p:cNvSpPr/>
                <p:nvPr/>
              </p:nvSpPr>
              <p:spPr>
                <a:xfrm>
                  <a:off x="-2184695" y="4162089"/>
                  <a:ext cx="3518874" cy="493999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265"/>
                </a:p>
              </p:txBody>
            </p:sp>
            <p:sp>
              <p:nvSpPr>
                <p:cNvPr id="116" name="TextBox 172"/>
                <p:cNvSpPr txBox="1"/>
                <p:nvPr/>
              </p:nvSpPr>
              <p:spPr>
                <a:xfrm>
                  <a:off x="1214415" y="4000510"/>
                  <a:ext cx="642941" cy="996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80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114" name="TextBox 168"/>
              <p:cNvSpPr txBox="1"/>
              <p:nvPr/>
            </p:nvSpPr>
            <p:spPr>
              <a:xfrm>
                <a:off x="826345" y="1010240"/>
                <a:ext cx="3004459" cy="736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20" b="1" dirty="0"/>
                  <a:t> </a:t>
                </a:r>
                <a:r>
                  <a:rPr lang="en-US" altLang="zh-CN" sz="880" b="1" dirty="0"/>
                  <a:t>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Analog Voice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64Mb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</a:t>
                </a:r>
                <a:r>
                  <a:rPr lang="en-US" altLang="zh-CN" sz="880" b="1" dirty="0">
                    <a:solidFill>
                      <a:srgbClr val="FF0000"/>
                    </a:solidFill>
                  </a:rPr>
                  <a:t>数传+定位+蓝牙</a:t>
                </a:r>
              </a:p>
            </p:txBody>
          </p:sp>
        </p:grpSp>
        <p:pic>
          <p:nvPicPr>
            <p:cNvPr id="118" name="图片 1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1" y="8261"/>
              <a:ext cx="861" cy="840"/>
            </a:xfrm>
            <a:prstGeom prst="rect">
              <a:avLst/>
            </a:prstGeom>
          </p:spPr>
        </p:pic>
        <p:sp>
          <p:nvSpPr>
            <p:cNvPr id="122" name="TextBox 77"/>
            <p:cNvSpPr txBox="1"/>
            <p:nvPr/>
          </p:nvSpPr>
          <p:spPr>
            <a:xfrm>
              <a:off x="11932" y="7856"/>
              <a:ext cx="2663" cy="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45" b="1" dirty="0">
                  <a:solidFill>
                    <a:srgbClr val="0070C0"/>
                  </a:solidFill>
                </a:rPr>
                <a:t> A7670C-FANS( S2-10C3S</a:t>
              </a:r>
              <a:r>
                <a:rPr lang="zh-CN" altLang="en-US" sz="945" b="1" dirty="0">
                  <a:solidFill>
                    <a:srgbClr val="0070C0"/>
                  </a:solidFill>
                </a:rPr>
                <a:t>） </a:t>
              </a:r>
              <a:r>
                <a:rPr lang="en-US" altLang="zh-CN" sz="945" b="1" dirty="0">
                  <a:solidFill>
                    <a:srgbClr val="0070C0"/>
                  </a:solidFill>
                </a:rPr>
                <a:t> </a:t>
              </a:r>
              <a:endParaRPr lang="zh-CN" altLang="en-US" sz="945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23" name="矩形 122"/>
          <p:cNvSpPr/>
          <p:nvPr/>
        </p:nvSpPr>
        <p:spPr>
          <a:xfrm>
            <a:off x="7398950" y="1418130"/>
            <a:ext cx="1712680" cy="40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03" tIns="57552" rIns="115103" bIns="57552" anchor="ctr"/>
          <a:lstStyle/>
          <a:p>
            <a:pPr algn="ctr">
              <a:defRPr/>
            </a:pPr>
            <a:r>
              <a:rPr lang="en-US" altLang="zh-CN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ASR 1606</a:t>
            </a:r>
            <a:r>
              <a:rPr lang="zh-CN" altLang="en-US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平台 </a:t>
            </a:r>
            <a:endParaRPr lang="en-US" altLang="zh-CN" sz="1260" b="1" dirty="0">
              <a:solidFill>
                <a:schemeClr val="tx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zh-CN" sz="250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26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24mm*24mm</a:t>
            </a:r>
          </a:p>
        </p:txBody>
      </p:sp>
      <p:sp>
        <p:nvSpPr>
          <p:cNvPr id="125" name="矩形 124"/>
          <p:cNvSpPr/>
          <p:nvPr/>
        </p:nvSpPr>
        <p:spPr>
          <a:xfrm>
            <a:off x="1567110" y="1417495"/>
            <a:ext cx="1712680" cy="40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103" tIns="57552" rIns="115103" bIns="57552" anchor="ctr"/>
          <a:lstStyle/>
          <a:p>
            <a:pPr algn="ctr">
              <a:defRPr/>
            </a:pPr>
            <a:r>
              <a:rPr lang="en-US" altLang="zh-CN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ASR 1603</a:t>
            </a:r>
            <a:r>
              <a:rPr lang="zh-CN" altLang="en-US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平台 </a:t>
            </a:r>
            <a:endParaRPr lang="en-US" altLang="zh-CN" sz="1260" b="1" dirty="0">
              <a:solidFill>
                <a:schemeClr val="tx1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en-US" altLang="zh-CN" sz="250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26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24mm*24mm</a:t>
            </a:r>
          </a:p>
        </p:txBody>
      </p:sp>
      <p:grpSp>
        <p:nvGrpSpPr>
          <p:cNvPr id="166" name="组合 165"/>
          <p:cNvGrpSpPr/>
          <p:nvPr/>
        </p:nvGrpSpPr>
        <p:grpSpPr>
          <a:xfrm>
            <a:off x="7527925" y="3317240"/>
            <a:ext cx="1748155" cy="1208405"/>
            <a:chOff x="11863" y="5411"/>
            <a:chExt cx="2753" cy="1903"/>
          </a:xfrm>
        </p:grpSpPr>
        <p:grpSp>
          <p:nvGrpSpPr>
            <p:cNvPr id="126" name="组合 125"/>
            <p:cNvGrpSpPr/>
            <p:nvPr/>
          </p:nvGrpSpPr>
          <p:grpSpPr>
            <a:xfrm>
              <a:off x="11954" y="5628"/>
              <a:ext cx="2663" cy="1687"/>
              <a:chOff x="-541621" y="857238"/>
              <a:chExt cx="4042051" cy="907437"/>
            </a:xfrm>
          </p:grpSpPr>
          <p:grpSp>
            <p:nvGrpSpPr>
              <p:cNvPr id="127" name="组合 101"/>
              <p:cNvGrpSpPr/>
              <p:nvPr/>
            </p:nvGrpSpPr>
            <p:grpSpPr>
              <a:xfrm>
                <a:off x="-541621" y="857238"/>
                <a:ext cx="4042051" cy="879423"/>
                <a:chOff x="-2184695" y="4000510"/>
                <a:chExt cx="4042051" cy="879423"/>
              </a:xfrm>
            </p:grpSpPr>
            <p:sp>
              <p:nvSpPr>
                <p:cNvPr id="129" name="矩形 128"/>
                <p:cNvSpPr/>
                <p:nvPr/>
              </p:nvSpPr>
              <p:spPr>
                <a:xfrm>
                  <a:off x="-2184695" y="4162089"/>
                  <a:ext cx="3478328" cy="493999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265"/>
                </a:p>
              </p:txBody>
            </p:sp>
            <p:sp>
              <p:nvSpPr>
                <p:cNvPr id="130" name="TextBox 172"/>
                <p:cNvSpPr txBox="1"/>
                <p:nvPr/>
              </p:nvSpPr>
              <p:spPr>
                <a:xfrm>
                  <a:off x="1214412" y="4000510"/>
                  <a:ext cx="642944" cy="879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880" b="1" dirty="0">
                      <a:solidFill>
                        <a:schemeClr val="bg1"/>
                      </a:solidFill>
                    </a:rPr>
                    <a:t>    A7670X</a:t>
                  </a:r>
                </a:p>
              </p:txBody>
            </p:sp>
          </p:grpSp>
          <p:sp>
            <p:nvSpPr>
              <p:cNvPr id="128" name="TextBox 168"/>
              <p:cNvSpPr txBox="1"/>
              <p:nvPr/>
            </p:nvSpPr>
            <p:spPr>
              <a:xfrm>
                <a:off x="738583" y="999819"/>
                <a:ext cx="2560218" cy="764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Analog Voice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</a:t>
                </a:r>
                <a:r>
                  <a:rPr lang="en-US" altLang="zh-CN" sz="880" b="1" dirty="0">
                    <a:sym typeface="+mn-ea"/>
                  </a:rPr>
                  <a:t>64Mb or 32Mb</a:t>
                </a:r>
                <a:endParaRPr lang="zh-CN" altLang="en-US" sz="880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/>
                  <a:t> </a:t>
                </a:r>
                <a:r>
                  <a:rPr lang="zh-CN" altLang="en-US" sz="880" b="1" dirty="0">
                    <a:solidFill>
                      <a:srgbClr val="FF0000"/>
                    </a:solidFill>
                  </a:rPr>
                  <a:t>数传</a:t>
                </a:r>
                <a:r>
                  <a:rPr lang="en-US" altLang="zh-CN" sz="880" b="1" dirty="0">
                    <a:solidFill>
                      <a:srgbClr val="FF0000"/>
                    </a:solidFill>
                  </a:rPr>
                  <a:t>+</a:t>
                </a:r>
                <a:r>
                  <a:rPr lang="zh-CN" altLang="en-US" sz="880" b="1" dirty="0">
                    <a:solidFill>
                      <a:srgbClr val="FF0000"/>
                    </a:solidFill>
                  </a:rPr>
                  <a:t>定位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80" b="1" dirty="0">
                    <a:solidFill>
                      <a:srgbClr val="FF0000"/>
                    </a:solidFill>
                  </a:rPr>
                  <a:t> SD</a:t>
                </a:r>
                <a:r>
                  <a:rPr lang="zh-CN" altLang="en-US" sz="880" b="1" dirty="0">
                    <a:solidFill>
                      <a:srgbClr val="FF0000"/>
                    </a:solidFill>
                  </a:rPr>
                  <a:t>卡支持</a:t>
                </a:r>
              </a:p>
            </p:txBody>
          </p:sp>
        </p:grpSp>
        <p:pic>
          <p:nvPicPr>
            <p:cNvPr id="131" name="图片 1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8" y="6015"/>
              <a:ext cx="815" cy="781"/>
            </a:xfrm>
            <a:prstGeom prst="rect">
              <a:avLst/>
            </a:prstGeom>
          </p:spPr>
        </p:pic>
        <p:sp>
          <p:nvSpPr>
            <p:cNvPr id="132" name="TextBox 77"/>
            <p:cNvSpPr txBox="1"/>
            <p:nvPr/>
          </p:nvSpPr>
          <p:spPr>
            <a:xfrm>
              <a:off x="11863" y="5411"/>
              <a:ext cx="2663" cy="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45" b="1" dirty="0">
                  <a:solidFill>
                    <a:srgbClr val="0070C0"/>
                  </a:solidFill>
                </a:rPr>
                <a:t> A7670C-MANV/MANS </a:t>
              </a:r>
              <a:r>
                <a:rPr lang="zh-CN" altLang="en-US" sz="945" b="1" dirty="0">
                  <a:solidFill>
                    <a:srgbClr val="0070C0"/>
                  </a:solidFill>
                </a:rPr>
                <a:t>（</a:t>
              </a:r>
              <a:r>
                <a:rPr lang="en-US" altLang="zh-CN" sz="945" b="1" dirty="0">
                  <a:solidFill>
                    <a:srgbClr val="0070C0"/>
                  </a:solidFill>
                </a:rPr>
                <a:t>S2-10CH5/S2-10C3P)</a:t>
              </a:r>
              <a:r>
                <a:rPr lang="zh-CN" altLang="en-US" sz="945" b="1" dirty="0">
                  <a:solidFill>
                    <a:srgbClr val="0070C0"/>
                  </a:solidFill>
                </a:rPr>
                <a:t> </a:t>
              </a:r>
              <a:r>
                <a:rPr lang="en-US" altLang="zh-CN" sz="945" b="1" dirty="0">
                  <a:solidFill>
                    <a:srgbClr val="0070C0"/>
                  </a:solidFill>
                </a:rPr>
                <a:t> </a:t>
              </a:r>
              <a:endParaRPr lang="zh-CN" altLang="en-US" sz="945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26" name="组合 225"/>
          <p:cNvGrpSpPr/>
          <p:nvPr/>
        </p:nvGrpSpPr>
        <p:grpSpPr>
          <a:xfrm>
            <a:off x="1827679" y="2074463"/>
            <a:ext cx="1500029" cy="888365"/>
            <a:chOff x="-973429" y="857238"/>
            <a:chExt cx="4473859" cy="802006"/>
          </a:xfrm>
        </p:grpSpPr>
        <p:grpSp>
          <p:nvGrpSpPr>
            <p:cNvPr id="227" name="组合 101"/>
            <p:cNvGrpSpPr/>
            <p:nvPr/>
          </p:nvGrpSpPr>
          <p:grpSpPr>
            <a:xfrm>
              <a:off x="-973429" y="857238"/>
              <a:ext cx="4473859" cy="802006"/>
              <a:chOff x="-2616503" y="4000510"/>
              <a:chExt cx="4473859" cy="802006"/>
            </a:xfrm>
          </p:grpSpPr>
          <p:sp>
            <p:nvSpPr>
              <p:cNvPr id="229" name="矩形 228"/>
              <p:cNvSpPr/>
              <p:nvPr/>
            </p:nvSpPr>
            <p:spPr>
              <a:xfrm>
                <a:off x="-2616503" y="4117457"/>
                <a:ext cx="3994229" cy="685059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TextBox 172"/>
              <p:cNvSpPr txBox="1"/>
              <p:nvPr/>
            </p:nvSpPr>
            <p:spPr>
              <a:xfrm>
                <a:off x="1214415" y="4000510"/>
                <a:ext cx="642941" cy="76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</a:rPr>
                  <a:t>    A7670X</a:t>
                </a:r>
              </a:p>
            </p:txBody>
          </p:sp>
        </p:grpSp>
        <p:sp>
          <p:nvSpPr>
            <p:cNvPr id="228" name="TextBox 168"/>
            <p:cNvSpPr txBox="1"/>
            <p:nvPr/>
          </p:nvSpPr>
          <p:spPr>
            <a:xfrm>
              <a:off x="734866" y="958133"/>
              <a:ext cx="2626836" cy="638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</a:t>
              </a:r>
              <a:r>
                <a:rPr lang="en-US" altLang="zh-CN" sz="800" b="1" dirty="0">
                  <a:solidFill>
                    <a:srgbClr val="FF0000"/>
                  </a:solidFill>
                </a:rPr>
                <a:t>CAT 1 only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128Mb/64Mb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GNSS</a:t>
              </a:r>
              <a:r>
                <a:rPr lang="zh-CN" altLang="en-US" sz="800" b="1" dirty="0"/>
                <a:t>（可选）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 BT</a:t>
              </a:r>
              <a:r>
                <a:rPr lang="zh-CN" altLang="en-US" sz="800" b="1" dirty="0"/>
                <a:t>（可选）</a:t>
              </a:r>
            </a:p>
          </p:txBody>
        </p:sp>
      </p:grpSp>
      <p:sp>
        <p:nvSpPr>
          <p:cNvPr id="232" name="TextBox 77"/>
          <p:cNvSpPr txBox="1"/>
          <p:nvPr/>
        </p:nvSpPr>
        <p:spPr>
          <a:xfrm>
            <a:off x="1827212" y="1983463"/>
            <a:ext cx="1193059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75" b="1" dirty="0">
                <a:solidFill>
                  <a:srgbClr val="0070C0"/>
                </a:solidFill>
              </a:rPr>
              <a:t> </a:t>
            </a:r>
            <a:r>
              <a:rPr lang="en-US" altLang="zh-CN" sz="1000" b="1" dirty="0">
                <a:solidFill>
                  <a:srgbClr val="0070C0"/>
                </a:solidFill>
              </a:rPr>
              <a:t>A7670C-R2</a:t>
            </a:r>
            <a:r>
              <a:rPr lang="zh-CN" altLang="en-US" sz="1000" b="1" dirty="0">
                <a:solidFill>
                  <a:srgbClr val="0070C0"/>
                </a:solidFill>
              </a:rPr>
              <a:t>系列</a:t>
            </a:r>
            <a:r>
              <a:rPr lang="en-US" altLang="zh-CN" sz="1000" b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285" name="图片 2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25" y="2269201"/>
            <a:ext cx="511687" cy="52783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909921" y="3068227"/>
            <a:ext cx="1302385" cy="846386"/>
            <a:chOff x="-702415" y="857238"/>
            <a:chExt cx="4456601" cy="764108"/>
          </a:xfrm>
        </p:grpSpPr>
        <p:grpSp>
          <p:nvGrpSpPr>
            <p:cNvPr id="3" name="组合 101"/>
            <p:cNvGrpSpPr/>
            <p:nvPr/>
          </p:nvGrpSpPr>
          <p:grpSpPr>
            <a:xfrm>
              <a:off x="-702415" y="857238"/>
              <a:ext cx="4202845" cy="764108"/>
              <a:chOff x="-2345489" y="4000510"/>
              <a:chExt cx="4202845" cy="764108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-2345489" y="4128922"/>
                <a:ext cx="4039406" cy="562379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TextBox 172"/>
              <p:cNvSpPr txBox="1"/>
              <p:nvPr/>
            </p:nvSpPr>
            <p:spPr>
              <a:xfrm>
                <a:off x="1214413" y="4000510"/>
                <a:ext cx="642943" cy="76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</a:rPr>
                  <a:t>    A7670X</a:t>
                </a:r>
              </a:p>
            </p:txBody>
          </p:sp>
        </p:grpSp>
        <p:sp>
          <p:nvSpPr>
            <p:cNvPr id="140" name="TextBox 168"/>
            <p:cNvSpPr txBox="1"/>
            <p:nvPr/>
          </p:nvSpPr>
          <p:spPr>
            <a:xfrm>
              <a:off x="975057" y="1053297"/>
              <a:ext cx="2779129" cy="41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</a:t>
              </a:r>
              <a:r>
                <a:rPr lang="en-US" altLang="zh-CN" sz="800" b="1" dirty="0">
                  <a:solidFill>
                    <a:srgbClr val="FF0000"/>
                  </a:solidFill>
                </a:rPr>
                <a:t>CAT 1 + 2G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128Mb</a:t>
              </a:r>
            </a:p>
          </p:txBody>
        </p:sp>
      </p:grpSp>
      <p:sp>
        <p:nvSpPr>
          <p:cNvPr id="141" name="TextBox 77"/>
          <p:cNvSpPr txBox="1"/>
          <p:nvPr/>
        </p:nvSpPr>
        <p:spPr>
          <a:xfrm>
            <a:off x="1827530" y="3040380"/>
            <a:ext cx="18338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A7670C-LASE (S2-10AGT) </a:t>
            </a:r>
            <a:r>
              <a:rPr lang="zh-CN" altLang="en-US" sz="1000" b="1" dirty="0">
                <a:solidFill>
                  <a:srgbClr val="0070C0"/>
                </a:solidFill>
              </a:rPr>
              <a:t> </a:t>
            </a:r>
            <a:r>
              <a:rPr lang="en-US" altLang="zh-CN" sz="675" b="1" dirty="0">
                <a:solidFill>
                  <a:srgbClr val="0070C0"/>
                </a:solidFill>
              </a:rPr>
              <a:t> </a:t>
            </a:r>
            <a:endParaRPr lang="zh-CN" altLang="en-US" sz="675" b="1" dirty="0">
              <a:solidFill>
                <a:srgbClr val="0070C0"/>
              </a:solidFill>
            </a:endParaRPr>
          </a:p>
        </p:txBody>
      </p:sp>
      <p:pic>
        <p:nvPicPr>
          <p:cNvPr id="142" name="图片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20" y="3238859"/>
            <a:ext cx="511687" cy="527830"/>
          </a:xfrm>
          <a:prstGeom prst="rect">
            <a:avLst/>
          </a:prstGeom>
        </p:spPr>
      </p:pic>
      <p:grpSp>
        <p:nvGrpSpPr>
          <p:cNvPr id="143" name="组合 142"/>
          <p:cNvGrpSpPr/>
          <p:nvPr/>
        </p:nvGrpSpPr>
        <p:grpSpPr>
          <a:xfrm>
            <a:off x="3030458" y="3977042"/>
            <a:ext cx="1692275" cy="972820"/>
            <a:chOff x="-566915" y="857238"/>
            <a:chExt cx="4206331" cy="878251"/>
          </a:xfrm>
        </p:grpSpPr>
        <p:grpSp>
          <p:nvGrpSpPr>
            <p:cNvPr id="144" name="组合 101"/>
            <p:cNvGrpSpPr/>
            <p:nvPr/>
          </p:nvGrpSpPr>
          <p:grpSpPr>
            <a:xfrm>
              <a:off x="-566915" y="857238"/>
              <a:ext cx="4067345" cy="878251"/>
              <a:chOff x="-2209989" y="4000510"/>
              <a:chExt cx="4067345" cy="878251"/>
            </a:xfrm>
          </p:grpSpPr>
          <p:sp>
            <p:nvSpPr>
              <p:cNvPr id="145" name="矩形 144"/>
              <p:cNvSpPr/>
              <p:nvPr/>
            </p:nvSpPr>
            <p:spPr>
              <a:xfrm>
                <a:off x="-2209989" y="4162172"/>
                <a:ext cx="3777017" cy="716589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TextBox 172"/>
              <p:cNvSpPr txBox="1"/>
              <p:nvPr/>
            </p:nvSpPr>
            <p:spPr>
              <a:xfrm>
                <a:off x="1214414" y="4000510"/>
                <a:ext cx="642942" cy="764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</a:rPr>
                  <a:t>    A7670X</a:t>
                </a:r>
              </a:p>
            </p:txBody>
          </p:sp>
        </p:grpSp>
        <p:sp>
          <p:nvSpPr>
            <p:cNvPr id="147" name="TextBox 168"/>
            <p:cNvSpPr txBox="1"/>
            <p:nvPr/>
          </p:nvSpPr>
          <p:spPr>
            <a:xfrm>
              <a:off x="498478" y="1018327"/>
              <a:ext cx="3140938" cy="665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1000" b="1" dirty="0"/>
                <a:t> </a:t>
              </a:r>
              <a:r>
                <a:rPr lang="en-US" altLang="zh-CN" sz="800" b="1" dirty="0">
                  <a:solidFill>
                    <a:srgbClr val="FF0000"/>
                  </a:solidFill>
                </a:rPr>
                <a:t>CAT 1 + 2G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For EMEA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1603E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800" b="1" dirty="0"/>
                <a:t> 纯数传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800" b="1" dirty="0"/>
                <a:t> </a:t>
              </a:r>
              <a:r>
                <a:rPr lang="en-US" altLang="zh-CN" sz="800" b="1" dirty="0">
                  <a:solidFill>
                    <a:srgbClr val="FF0000"/>
                  </a:solidFill>
                </a:rPr>
                <a:t>BT/GNSS</a:t>
              </a:r>
              <a:r>
                <a:rPr lang="zh-CN" altLang="en-US" sz="800" b="1" dirty="0">
                  <a:solidFill>
                    <a:srgbClr val="FF0000"/>
                  </a:solidFill>
                </a:rPr>
                <a:t>（四合一）</a:t>
              </a:r>
              <a:endParaRPr lang="en-US" altLang="zh-CN" sz="800" b="1" dirty="0"/>
            </a:p>
          </p:txBody>
        </p:sp>
      </p:grpSp>
      <p:sp>
        <p:nvSpPr>
          <p:cNvPr id="148" name="TextBox 77"/>
          <p:cNvSpPr txBox="1"/>
          <p:nvPr/>
        </p:nvSpPr>
        <p:spPr>
          <a:xfrm>
            <a:off x="2958255" y="3963117"/>
            <a:ext cx="1348069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A7670E </a:t>
            </a:r>
            <a:r>
              <a:rPr lang="zh-CN" altLang="en-US" sz="1000" b="1" dirty="0">
                <a:solidFill>
                  <a:srgbClr val="0070C0"/>
                </a:solidFill>
              </a:rPr>
              <a:t>系列</a:t>
            </a:r>
          </a:p>
        </p:txBody>
      </p:sp>
      <p:pic>
        <p:nvPicPr>
          <p:cNvPr id="149" name="图片 1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75" y="4250690"/>
            <a:ext cx="474345" cy="483870"/>
          </a:xfrm>
          <a:prstGeom prst="rect">
            <a:avLst/>
          </a:prstGeom>
        </p:spPr>
      </p:pic>
      <p:grpSp>
        <p:nvGrpSpPr>
          <p:cNvPr id="150" name="组合 149"/>
          <p:cNvGrpSpPr/>
          <p:nvPr/>
        </p:nvGrpSpPr>
        <p:grpSpPr>
          <a:xfrm>
            <a:off x="1014095" y="4003675"/>
            <a:ext cx="1894840" cy="1002102"/>
            <a:chOff x="-342244" y="857238"/>
            <a:chExt cx="3842674" cy="967705"/>
          </a:xfrm>
        </p:grpSpPr>
        <p:grpSp>
          <p:nvGrpSpPr>
            <p:cNvPr id="151" name="组合 101"/>
            <p:cNvGrpSpPr/>
            <p:nvPr/>
          </p:nvGrpSpPr>
          <p:grpSpPr>
            <a:xfrm>
              <a:off x="-342244" y="857238"/>
              <a:ext cx="3842674" cy="830096"/>
              <a:chOff x="-1985318" y="4000510"/>
              <a:chExt cx="3842674" cy="830096"/>
            </a:xfrm>
          </p:grpSpPr>
          <p:sp>
            <p:nvSpPr>
              <p:cNvPr id="152" name="矩形 151"/>
              <p:cNvSpPr/>
              <p:nvPr/>
            </p:nvSpPr>
            <p:spPr>
              <a:xfrm>
                <a:off x="-1985318" y="4162172"/>
                <a:ext cx="3013235" cy="668434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TextBox 172"/>
              <p:cNvSpPr txBox="1"/>
              <p:nvPr/>
            </p:nvSpPr>
            <p:spPr>
              <a:xfrm>
                <a:off x="1214415" y="4000510"/>
                <a:ext cx="642941" cy="50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</a:rPr>
                  <a:t>    A7670X</a:t>
                </a:r>
              </a:p>
            </p:txBody>
          </p:sp>
        </p:grpSp>
        <p:sp>
          <p:nvSpPr>
            <p:cNvPr id="154" name="TextBox 168"/>
            <p:cNvSpPr txBox="1"/>
            <p:nvPr/>
          </p:nvSpPr>
          <p:spPr>
            <a:xfrm>
              <a:off x="546274" y="1023486"/>
              <a:ext cx="2265077" cy="801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</a:t>
              </a:r>
              <a:r>
                <a:rPr lang="en-US" altLang="zh-CN" sz="800" b="1" dirty="0">
                  <a:solidFill>
                    <a:srgbClr val="FF0000"/>
                  </a:solidFill>
                </a:rPr>
                <a:t>CAT 1 + 2G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For </a:t>
              </a:r>
              <a:r>
                <a:rPr lang="zh-CN" altLang="en-US" sz="800" b="1" dirty="0"/>
                <a:t>南美</a:t>
              </a:r>
              <a:r>
                <a:rPr lang="en-US" altLang="zh-CN" sz="800" b="1" dirty="0"/>
                <a:t>/</a:t>
              </a:r>
              <a:r>
                <a:rPr lang="zh-CN" altLang="en-US" sz="800" b="1" dirty="0"/>
                <a:t>澳洲</a:t>
              </a:r>
              <a:r>
                <a:rPr lang="en-US" altLang="zh-CN" sz="800" b="1" dirty="0"/>
                <a:t>/</a:t>
              </a:r>
              <a:r>
                <a:rPr lang="zh-CN" altLang="en-US" sz="800" b="1" dirty="0"/>
                <a:t>台湾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1603E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800" b="1" dirty="0"/>
                <a:t> 纯数传 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800" b="1" dirty="0"/>
                <a:t> </a:t>
              </a:r>
              <a:r>
                <a:rPr lang="en-US" altLang="zh-CN" sz="800" b="1" dirty="0">
                  <a:solidFill>
                    <a:srgbClr val="FF0000"/>
                  </a:solidFill>
                </a:rPr>
                <a:t>BT/GNSS</a:t>
              </a:r>
              <a:r>
                <a:rPr lang="zh-CN" altLang="en-US" sz="800" b="1" dirty="0">
                  <a:solidFill>
                    <a:srgbClr val="FF0000"/>
                  </a:solidFill>
                </a:rPr>
                <a:t>（四合一）</a:t>
              </a:r>
              <a:endParaRPr lang="en-US" altLang="zh-CN" sz="800" b="1" dirty="0">
                <a:solidFill>
                  <a:srgbClr val="FF0000"/>
                </a:solidFill>
              </a:endParaRPr>
            </a:p>
            <a:p>
              <a:endParaRPr lang="en-US" altLang="zh-CN" sz="800" b="1" dirty="0"/>
            </a:p>
          </p:txBody>
        </p:sp>
      </p:grpSp>
      <p:sp>
        <p:nvSpPr>
          <p:cNvPr id="155" name="TextBox 77"/>
          <p:cNvSpPr txBox="1"/>
          <p:nvPr/>
        </p:nvSpPr>
        <p:spPr>
          <a:xfrm>
            <a:off x="968758" y="4004601"/>
            <a:ext cx="1436614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rgbClr val="0070C0"/>
                </a:solidFill>
              </a:rPr>
              <a:t> </a:t>
            </a:r>
            <a:r>
              <a:rPr lang="en-US" altLang="zh-CN" sz="1000" b="1" dirty="0">
                <a:solidFill>
                  <a:srgbClr val="0070C0"/>
                </a:solidFill>
              </a:rPr>
              <a:t>A7670SA </a:t>
            </a:r>
            <a:r>
              <a:rPr lang="zh-CN" altLang="en-US" sz="1000" b="1" dirty="0">
                <a:solidFill>
                  <a:srgbClr val="0070C0"/>
                </a:solidFill>
              </a:rPr>
              <a:t>系列</a:t>
            </a:r>
          </a:p>
        </p:txBody>
      </p:sp>
      <p:pic>
        <p:nvPicPr>
          <p:cNvPr id="156" name="图片 1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5" y="4272915"/>
            <a:ext cx="504825" cy="513080"/>
          </a:xfrm>
          <a:prstGeom prst="rect">
            <a:avLst/>
          </a:prstGeom>
        </p:spPr>
      </p:pic>
      <p:grpSp>
        <p:nvGrpSpPr>
          <p:cNvPr id="157" name="组合 156"/>
          <p:cNvGrpSpPr/>
          <p:nvPr/>
        </p:nvGrpSpPr>
        <p:grpSpPr>
          <a:xfrm>
            <a:off x="2029460" y="5150485"/>
            <a:ext cx="1429385" cy="845185"/>
            <a:chOff x="-598483" y="857238"/>
            <a:chExt cx="4098913" cy="762962"/>
          </a:xfrm>
        </p:grpSpPr>
        <p:grpSp>
          <p:nvGrpSpPr>
            <p:cNvPr id="158" name="组合 101"/>
            <p:cNvGrpSpPr/>
            <p:nvPr/>
          </p:nvGrpSpPr>
          <p:grpSpPr>
            <a:xfrm>
              <a:off x="-598483" y="857238"/>
              <a:ext cx="4098913" cy="762962"/>
              <a:chOff x="-2241557" y="4000510"/>
              <a:chExt cx="4098913" cy="762962"/>
            </a:xfrm>
          </p:grpSpPr>
          <p:sp>
            <p:nvSpPr>
              <p:cNvPr id="159" name="矩形 158"/>
              <p:cNvSpPr/>
              <p:nvPr/>
            </p:nvSpPr>
            <p:spPr>
              <a:xfrm>
                <a:off x="-2241557" y="4244150"/>
                <a:ext cx="3082538" cy="510211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TextBox 172"/>
              <p:cNvSpPr txBox="1"/>
              <p:nvPr/>
            </p:nvSpPr>
            <p:spPr>
              <a:xfrm>
                <a:off x="1214414" y="4000510"/>
                <a:ext cx="642942" cy="762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b="1" dirty="0">
                    <a:solidFill>
                      <a:schemeClr val="bg1"/>
                    </a:solidFill>
                  </a:rPr>
                  <a:t>    A7670X</a:t>
                </a:r>
              </a:p>
            </p:txBody>
          </p:sp>
        </p:grpSp>
        <p:sp>
          <p:nvSpPr>
            <p:cNvPr id="161" name="TextBox 168"/>
            <p:cNvSpPr txBox="1"/>
            <p:nvPr/>
          </p:nvSpPr>
          <p:spPr>
            <a:xfrm>
              <a:off x="562057" y="1100603"/>
              <a:ext cx="2520898" cy="415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</a:t>
              </a:r>
              <a:r>
                <a:rPr lang="en-US" altLang="zh-CN" sz="800" b="1" dirty="0">
                  <a:solidFill>
                    <a:srgbClr val="FF0000"/>
                  </a:solidFill>
                </a:rPr>
                <a:t>CAT 1 + 2G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dirty="0"/>
                <a:t> </a:t>
              </a:r>
              <a:r>
                <a:rPr lang="zh-CN" altLang="en-US" sz="800" b="1" dirty="0">
                  <a:solidFill>
                    <a:srgbClr val="FF0000"/>
                  </a:solidFill>
                </a:rPr>
                <a:t>全球版</a:t>
              </a:r>
              <a:endParaRPr lang="en-US" altLang="zh-CN" sz="800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800" b="1" dirty="0"/>
                <a:t> 纯数传</a:t>
              </a:r>
              <a:endParaRPr lang="en-US" altLang="zh-CN" sz="800" b="1" dirty="0"/>
            </a:p>
          </p:txBody>
        </p:sp>
      </p:grpSp>
      <p:sp>
        <p:nvSpPr>
          <p:cNvPr id="162" name="TextBox 77"/>
          <p:cNvSpPr txBox="1"/>
          <p:nvPr/>
        </p:nvSpPr>
        <p:spPr>
          <a:xfrm>
            <a:off x="1903520" y="5200732"/>
            <a:ext cx="1348069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</a:t>
            </a:r>
            <a:r>
              <a:rPr lang="en-US" altLang="zh-CN" sz="1000" b="1" dirty="0">
                <a:solidFill>
                  <a:srgbClr val="FF0000"/>
                </a:solidFill>
              </a:rPr>
              <a:t>A7670G</a:t>
            </a:r>
            <a:r>
              <a:rPr lang="zh-CN" altLang="en-US" sz="1000" b="1" dirty="0">
                <a:solidFill>
                  <a:srgbClr val="FF0000"/>
                </a:solidFill>
              </a:rPr>
              <a:t>系列</a:t>
            </a:r>
            <a:r>
              <a:rPr lang="en-US" altLang="zh-CN" sz="800" b="1" dirty="0">
                <a:solidFill>
                  <a:srgbClr val="0070C0"/>
                </a:solidFill>
              </a:rPr>
              <a:t> </a:t>
            </a:r>
            <a:endParaRPr lang="zh-CN" altLang="en-US" sz="800" b="1" dirty="0">
              <a:solidFill>
                <a:srgbClr val="0070C0"/>
              </a:solidFill>
            </a:endParaRPr>
          </a:p>
        </p:txBody>
      </p:sp>
      <p:pic>
        <p:nvPicPr>
          <p:cNvPr id="163" name="图片 1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45" y="5431155"/>
            <a:ext cx="455295" cy="464185"/>
          </a:xfrm>
          <a:prstGeom prst="rect">
            <a:avLst/>
          </a:prstGeom>
        </p:spPr>
      </p:pic>
      <p:sp>
        <p:nvSpPr>
          <p:cNvPr id="164" name="左大括号 163"/>
          <p:cNvSpPr/>
          <p:nvPr/>
        </p:nvSpPr>
        <p:spPr>
          <a:xfrm rot="10800000" flipH="1">
            <a:off x="6527165" y="2316760"/>
            <a:ext cx="359410" cy="2642235"/>
          </a:xfrm>
          <a:prstGeom prst="leftBrace">
            <a:avLst>
              <a:gd name="adj1" fmla="val 47826"/>
              <a:gd name="adj2" fmla="val 916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标注 36"/>
          <p:cNvSpPr/>
          <p:nvPr/>
        </p:nvSpPr>
        <p:spPr>
          <a:xfrm>
            <a:off x="8830934" y="1284614"/>
            <a:ext cx="862714" cy="132667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4" tIns="45676" rIns="91354" bIns="45676" anchor="ctr"/>
          <a:lstStyle/>
          <a:p>
            <a:pPr algn="ctr" defTabSz="913765" eaLnBrk="0" hangingPunct="0">
              <a:defRPr/>
            </a:pPr>
            <a:r>
              <a:rPr lang="en-US" altLang="zh-CN" sz="1130" b="1" dirty="0">
                <a:solidFill>
                  <a:schemeClr val="tx1"/>
                </a:solidFill>
                <a:cs typeface="Calibri" panose="020F0502020204030204" pitchFamily="34" charset="0"/>
              </a:rPr>
              <a:t>MP</a:t>
            </a:r>
          </a:p>
        </p:txBody>
      </p:sp>
      <p:sp>
        <p:nvSpPr>
          <p:cNvPr id="169" name="矩形标注 36"/>
          <p:cNvSpPr/>
          <p:nvPr/>
        </p:nvSpPr>
        <p:spPr>
          <a:xfrm>
            <a:off x="2908924" y="5068579"/>
            <a:ext cx="862714" cy="132667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54" tIns="45676" rIns="91354" bIns="45676" anchor="ctr"/>
          <a:lstStyle/>
          <a:p>
            <a:pPr algn="ctr" defTabSz="913765" eaLnBrk="0" hangingPunct="0">
              <a:defRPr/>
            </a:pPr>
            <a:r>
              <a:rPr lang="en-US" altLang="zh-CN" sz="1130" b="1" dirty="0">
                <a:solidFill>
                  <a:schemeClr val="tx1"/>
                </a:solidFill>
                <a:cs typeface="Calibri" panose="020F0502020204030204" pitchFamily="34" charset="0"/>
              </a:rPr>
              <a:t>2022 Q3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9"/>
          <p:cNvSpPr txBox="1"/>
          <p:nvPr/>
        </p:nvSpPr>
        <p:spPr>
          <a:xfrm>
            <a:off x="150023" y="791038"/>
            <a:ext cx="8183554" cy="456503"/>
          </a:xfrm>
          <a:prstGeom prst="rect">
            <a:avLst/>
          </a:prstGeom>
          <a:noFill/>
        </p:spPr>
        <p:txBody>
          <a:bodyPr wrap="square" lIns="86329" tIns="43164" rIns="86329" bIns="43164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CAT1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产品路线演进图 （国内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30*30mm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 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4372610" y="5342455"/>
            <a:ext cx="18853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5961380" y="2491305"/>
            <a:ext cx="5924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5966460" y="3433010"/>
            <a:ext cx="587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946140" y="4429960"/>
            <a:ext cx="6076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671310" y="2119195"/>
            <a:ext cx="1651000" cy="594360"/>
            <a:chOff x="2857488" y="686594"/>
            <a:chExt cx="1362833" cy="527834"/>
          </a:xfrm>
        </p:grpSpPr>
        <p:grpSp>
          <p:nvGrpSpPr>
            <p:cNvPr id="10" name="组合 101"/>
            <p:cNvGrpSpPr/>
            <p:nvPr/>
          </p:nvGrpSpPr>
          <p:grpSpPr>
            <a:xfrm>
              <a:off x="2857488" y="714362"/>
              <a:ext cx="1285884" cy="500066"/>
              <a:chOff x="1214414" y="3857634"/>
              <a:chExt cx="1285884" cy="500066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1285852" y="3857634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TextBox 103"/>
              <p:cNvSpPr txBox="1"/>
              <p:nvPr/>
            </p:nvSpPr>
            <p:spPr>
              <a:xfrm>
                <a:off x="1214414" y="4000510"/>
                <a:ext cx="642943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35" b="1" dirty="0">
                    <a:solidFill>
                      <a:schemeClr val="bg1"/>
                    </a:solidFill>
                  </a:rPr>
                  <a:t>    A7600X</a:t>
                </a:r>
              </a:p>
            </p:txBody>
          </p:sp>
        </p:grpSp>
        <p:sp>
          <p:nvSpPr>
            <p:cNvPr id="11" name="TextBox 99"/>
            <p:cNvSpPr txBox="1"/>
            <p:nvPr/>
          </p:nvSpPr>
          <p:spPr>
            <a:xfrm>
              <a:off x="3439452" y="686594"/>
              <a:ext cx="780869" cy="46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CAT 1 only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128Mb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Analog Voice</a:t>
              </a:r>
            </a:p>
          </p:txBody>
        </p:sp>
      </p:grpSp>
      <p:pic>
        <p:nvPicPr>
          <p:cNvPr id="14" name="图片 13" descr="A7600C1-LNSE_205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7360" y="2145230"/>
            <a:ext cx="653415" cy="568325"/>
          </a:xfrm>
          <a:prstGeom prst="rect">
            <a:avLst/>
          </a:prstGeom>
        </p:spPr>
      </p:pic>
      <p:sp>
        <p:nvSpPr>
          <p:cNvPr id="15" name="TextBox 111"/>
          <p:cNvSpPr txBox="1"/>
          <p:nvPr/>
        </p:nvSpPr>
        <p:spPr>
          <a:xfrm>
            <a:off x="6726555" y="2914850"/>
            <a:ext cx="1757680" cy="19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70C0"/>
                </a:solidFill>
              </a:rPr>
              <a:t>A7600C1-LASS (S2-10AP8)</a:t>
            </a:r>
            <a:endParaRPr lang="zh-CN" altLang="en-US" sz="900" b="1" dirty="0">
              <a:solidFill>
                <a:srgbClr val="0070C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767830" y="3087570"/>
            <a:ext cx="1683385" cy="614045"/>
            <a:chOff x="2857488" y="564789"/>
            <a:chExt cx="1354681" cy="590635"/>
          </a:xfrm>
        </p:grpSpPr>
        <p:grpSp>
          <p:nvGrpSpPr>
            <p:cNvPr id="17" name="组合 101"/>
            <p:cNvGrpSpPr/>
            <p:nvPr/>
          </p:nvGrpSpPr>
          <p:grpSpPr>
            <a:xfrm>
              <a:off x="2857488" y="564789"/>
              <a:ext cx="1284762" cy="590635"/>
              <a:chOff x="1214414" y="3708061"/>
              <a:chExt cx="1284762" cy="59063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284730" y="3708061"/>
                <a:ext cx="1214446" cy="590635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0" name="TextBox 119"/>
              <p:cNvSpPr txBox="1"/>
              <p:nvPr/>
            </p:nvSpPr>
            <p:spPr>
              <a:xfrm>
                <a:off x="1214414" y="4000510"/>
                <a:ext cx="642942" cy="191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35" b="1" dirty="0">
                    <a:solidFill>
                      <a:schemeClr val="bg1"/>
                    </a:solidFill>
                  </a:rPr>
                  <a:t>    A7600X</a:t>
                </a:r>
              </a:p>
            </p:txBody>
          </p:sp>
        </p:grpSp>
        <p:sp>
          <p:nvSpPr>
            <p:cNvPr id="18" name="TextBox 117"/>
            <p:cNvSpPr txBox="1"/>
            <p:nvPr/>
          </p:nvSpPr>
          <p:spPr>
            <a:xfrm>
              <a:off x="3408139" y="583717"/>
              <a:ext cx="804030" cy="508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CAT 1 only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64Mb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Analog Voice</a:t>
              </a:r>
            </a:p>
          </p:txBody>
        </p:sp>
      </p:grpSp>
      <p:pic>
        <p:nvPicPr>
          <p:cNvPr id="21" name="图片 20" descr="A7600C1-LNSE_205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1650" y="3132655"/>
            <a:ext cx="651510" cy="567055"/>
          </a:xfrm>
          <a:prstGeom prst="rect">
            <a:avLst/>
          </a:prstGeom>
        </p:spPr>
      </p:pic>
      <p:sp>
        <p:nvSpPr>
          <p:cNvPr id="22" name="TextBox 111"/>
          <p:cNvSpPr txBox="1"/>
          <p:nvPr/>
        </p:nvSpPr>
        <p:spPr>
          <a:xfrm>
            <a:off x="6736080" y="3891480"/>
            <a:ext cx="1670050" cy="19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70C0"/>
                </a:solidFill>
              </a:rPr>
              <a:t>A7600C1-LASC (S2-10AP2)</a:t>
            </a:r>
            <a:endParaRPr lang="zh-CN" altLang="en-US" sz="900" b="1" dirty="0">
              <a:solidFill>
                <a:srgbClr val="0070C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798310" y="4050865"/>
            <a:ext cx="1682115" cy="614045"/>
            <a:chOff x="2857488" y="564789"/>
            <a:chExt cx="1353845" cy="590635"/>
          </a:xfrm>
        </p:grpSpPr>
        <p:grpSp>
          <p:nvGrpSpPr>
            <p:cNvPr id="24" name="组合 101"/>
            <p:cNvGrpSpPr/>
            <p:nvPr/>
          </p:nvGrpSpPr>
          <p:grpSpPr>
            <a:xfrm>
              <a:off x="2857488" y="564789"/>
              <a:ext cx="1284762" cy="590635"/>
              <a:chOff x="1214414" y="3708061"/>
              <a:chExt cx="1284762" cy="590635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284730" y="3708061"/>
                <a:ext cx="1214446" cy="590635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7" name="TextBox 119"/>
              <p:cNvSpPr txBox="1"/>
              <p:nvPr/>
            </p:nvSpPr>
            <p:spPr>
              <a:xfrm>
                <a:off x="1214414" y="4000510"/>
                <a:ext cx="642942" cy="191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35" b="1" dirty="0">
                    <a:solidFill>
                      <a:schemeClr val="bg1"/>
                    </a:solidFill>
                  </a:rPr>
                  <a:t>    A7600X</a:t>
                </a:r>
              </a:p>
            </p:txBody>
          </p:sp>
        </p:grpSp>
        <p:sp>
          <p:nvSpPr>
            <p:cNvPr id="25" name="TextBox 117"/>
            <p:cNvSpPr txBox="1"/>
            <p:nvPr/>
          </p:nvSpPr>
          <p:spPr>
            <a:xfrm>
              <a:off x="3407303" y="583626"/>
              <a:ext cx="804030" cy="508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CAT 1 + 2G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64Mb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Analog Voice</a:t>
              </a:r>
            </a:p>
          </p:txBody>
        </p:sp>
      </p:grpSp>
      <p:pic>
        <p:nvPicPr>
          <p:cNvPr id="28" name="图片 27" descr="A7600C1-LNSE_205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84035" y="4107380"/>
            <a:ext cx="651510" cy="567055"/>
          </a:xfrm>
          <a:prstGeom prst="rect">
            <a:avLst/>
          </a:prstGeom>
        </p:spPr>
      </p:pic>
      <p:sp>
        <p:nvSpPr>
          <p:cNvPr id="29" name="TextBox 77"/>
          <p:cNvSpPr txBox="1"/>
          <p:nvPr/>
        </p:nvSpPr>
        <p:spPr>
          <a:xfrm>
            <a:off x="8251825" y="1948380"/>
            <a:ext cx="1793875" cy="19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70C0"/>
                </a:solidFill>
              </a:rPr>
              <a:t> A7600C1-LASE (S2-10ARJ)</a:t>
            </a:r>
            <a:endParaRPr lang="zh-CN" altLang="en-US" sz="900" b="1" dirty="0">
              <a:solidFill>
                <a:srgbClr val="0070C0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228965" y="2145865"/>
            <a:ext cx="1706245" cy="586105"/>
            <a:chOff x="2857488" y="693834"/>
            <a:chExt cx="1408718" cy="520594"/>
          </a:xfrm>
        </p:grpSpPr>
        <p:grpSp>
          <p:nvGrpSpPr>
            <p:cNvPr id="31" name="组合 101"/>
            <p:cNvGrpSpPr/>
            <p:nvPr/>
          </p:nvGrpSpPr>
          <p:grpSpPr>
            <a:xfrm>
              <a:off x="2857488" y="714362"/>
              <a:ext cx="1337380" cy="500066"/>
              <a:chOff x="1214414" y="3857634"/>
              <a:chExt cx="1337380" cy="500066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1285852" y="3857634"/>
                <a:ext cx="1265942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TextBox 103"/>
              <p:cNvSpPr txBox="1"/>
              <p:nvPr/>
            </p:nvSpPr>
            <p:spPr>
              <a:xfrm>
                <a:off x="1214414" y="4000510"/>
                <a:ext cx="642943" cy="176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35" b="1" dirty="0">
                    <a:solidFill>
                      <a:schemeClr val="bg1"/>
                    </a:solidFill>
                  </a:rPr>
                  <a:t>    A7600X</a:t>
                </a:r>
              </a:p>
            </p:txBody>
          </p:sp>
        </p:grpSp>
        <p:sp>
          <p:nvSpPr>
            <p:cNvPr id="32" name="TextBox 99"/>
            <p:cNvSpPr txBox="1"/>
            <p:nvPr/>
          </p:nvSpPr>
          <p:spPr>
            <a:xfrm>
              <a:off x="3485337" y="693834"/>
              <a:ext cx="780869" cy="46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CAT 1 + 2G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128Mb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Analog Voice</a:t>
              </a:r>
            </a:p>
          </p:txBody>
        </p:sp>
      </p:grpSp>
      <p:pic>
        <p:nvPicPr>
          <p:cNvPr id="35" name="图片 34" descr="A7600C1-LNSE_205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74380" y="2164280"/>
            <a:ext cx="653415" cy="568325"/>
          </a:xfrm>
          <a:prstGeom prst="rect">
            <a:avLst/>
          </a:prstGeom>
        </p:spPr>
      </p:pic>
      <p:sp>
        <p:nvSpPr>
          <p:cNvPr id="36" name="TextBox 155"/>
          <p:cNvSpPr txBox="1"/>
          <p:nvPr/>
        </p:nvSpPr>
        <p:spPr>
          <a:xfrm>
            <a:off x="6765290" y="4944310"/>
            <a:ext cx="1750060" cy="23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70C0"/>
                </a:solidFill>
              </a:rPr>
              <a:t> A7600C1-MASE (S2-10ARL) 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6866255" y="5134175"/>
            <a:ext cx="1638935" cy="758825"/>
            <a:chOff x="2857488" y="735975"/>
            <a:chExt cx="1285884" cy="673901"/>
          </a:xfrm>
        </p:grpSpPr>
        <p:grpSp>
          <p:nvGrpSpPr>
            <p:cNvPr id="38" name="组合 101"/>
            <p:cNvGrpSpPr/>
            <p:nvPr/>
          </p:nvGrpSpPr>
          <p:grpSpPr>
            <a:xfrm>
              <a:off x="2857488" y="735975"/>
              <a:ext cx="1285884" cy="537484"/>
              <a:chOff x="1214414" y="3879247"/>
              <a:chExt cx="1285884" cy="537484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1285852" y="3879247"/>
                <a:ext cx="1214446" cy="537484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1" name="TextBox 162"/>
              <p:cNvSpPr txBox="1"/>
              <p:nvPr/>
            </p:nvSpPr>
            <p:spPr>
              <a:xfrm>
                <a:off x="1214414" y="4000510"/>
                <a:ext cx="642943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35" b="1" dirty="0">
                    <a:solidFill>
                      <a:schemeClr val="bg1"/>
                    </a:solidFill>
                  </a:rPr>
                  <a:t>    A7600X</a:t>
                </a:r>
              </a:p>
            </p:txBody>
          </p:sp>
        </p:grpSp>
        <p:sp>
          <p:nvSpPr>
            <p:cNvPr id="39" name="TextBox 160"/>
            <p:cNvSpPr txBox="1"/>
            <p:nvPr/>
          </p:nvSpPr>
          <p:spPr>
            <a:xfrm>
              <a:off x="3375215" y="740173"/>
              <a:ext cx="749475" cy="669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CAT 1 + 2G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128Mb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GNSS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Analog Voice</a:t>
              </a:r>
            </a:p>
            <a:p>
              <a:endParaRPr lang="en-US" altLang="zh-CN" sz="865" b="1" dirty="0"/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65" y="5221170"/>
            <a:ext cx="640715" cy="563880"/>
          </a:xfrm>
          <a:prstGeom prst="rect">
            <a:avLst/>
          </a:prstGeom>
        </p:spPr>
      </p:pic>
      <p:sp>
        <p:nvSpPr>
          <p:cNvPr id="43" name="TextBox 77"/>
          <p:cNvSpPr txBox="1"/>
          <p:nvPr/>
        </p:nvSpPr>
        <p:spPr>
          <a:xfrm>
            <a:off x="6689725" y="1929130"/>
            <a:ext cx="171577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70C0"/>
                </a:solidFill>
              </a:rPr>
              <a:t> A7600C1-LASL (S2-10AP7)</a:t>
            </a:r>
            <a:endParaRPr lang="zh-CN" altLang="en-US" sz="900" b="1" dirty="0">
              <a:solidFill>
                <a:srgbClr val="0070C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036810" y="1948380"/>
            <a:ext cx="1946275" cy="421386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标注 36"/>
          <p:cNvSpPr/>
          <p:nvPr/>
        </p:nvSpPr>
        <p:spPr>
          <a:xfrm>
            <a:off x="9021574" y="1340434"/>
            <a:ext cx="913780" cy="140520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63" tIns="48381" rIns="96763" bIns="48381" anchor="ctr"/>
          <a:lstStyle/>
          <a:p>
            <a:pPr algn="ctr" defTabSz="913765" eaLnBrk="0" hangingPunct="0">
              <a:defRPr/>
            </a:pPr>
            <a:r>
              <a:rPr lang="zh-CN" altLang="en-US" sz="1200" b="1" dirty="0">
                <a:solidFill>
                  <a:schemeClr val="tx1"/>
                </a:solidFill>
                <a:cs typeface="Calibri" panose="020F0502020204030204" pitchFamily="34" charset="0"/>
              </a:rPr>
              <a:t>主推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158750" y="1481020"/>
            <a:ext cx="11746865" cy="4451985"/>
            <a:chOff x="250" y="2554"/>
            <a:chExt cx="18499" cy="7011"/>
          </a:xfrm>
        </p:grpSpPr>
        <p:sp>
          <p:nvSpPr>
            <p:cNvPr id="47" name="TextBox 77"/>
            <p:cNvSpPr txBox="1"/>
            <p:nvPr/>
          </p:nvSpPr>
          <p:spPr>
            <a:xfrm>
              <a:off x="250" y="3325"/>
              <a:ext cx="2965" cy="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A7600C1-LNSE (S2-109BG)</a:t>
              </a:r>
              <a:endParaRPr lang="zh-CN" altLang="en-US" sz="1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270" y="3624"/>
              <a:ext cx="2581" cy="936"/>
              <a:chOff x="2857488" y="686594"/>
              <a:chExt cx="1353016" cy="527834"/>
            </a:xfrm>
          </p:grpSpPr>
          <p:grpSp>
            <p:nvGrpSpPr>
              <p:cNvPr id="114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116" name="矩形 115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17" name="TextBox 103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A7600X</a:t>
                  </a:r>
                </a:p>
              </p:txBody>
            </p:sp>
          </p:grpSp>
          <p:sp>
            <p:nvSpPr>
              <p:cNvPr id="115" name="TextBox 99"/>
              <p:cNvSpPr txBox="1"/>
              <p:nvPr/>
            </p:nvSpPr>
            <p:spPr>
              <a:xfrm>
                <a:off x="3439453" y="686594"/>
                <a:ext cx="771051" cy="369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+ 2G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128Mb</a:t>
                </a:r>
              </a:p>
            </p:txBody>
          </p:sp>
        </p:grpSp>
        <p:pic>
          <p:nvPicPr>
            <p:cNvPr id="49" name="图片 48" descr="A7600C1-LNSE_20509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" y="3666"/>
              <a:ext cx="1006" cy="875"/>
            </a:xfrm>
            <a:prstGeom prst="rect">
              <a:avLst/>
            </a:prstGeom>
          </p:spPr>
        </p:pic>
        <p:sp>
          <p:nvSpPr>
            <p:cNvPr id="50" name="TextBox 111"/>
            <p:cNvSpPr txBox="1"/>
            <p:nvPr/>
          </p:nvSpPr>
          <p:spPr>
            <a:xfrm>
              <a:off x="286" y="4930"/>
              <a:ext cx="2908" cy="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A7600C1-LNAS (S2-109GJ)</a:t>
              </a:r>
              <a:endParaRPr lang="zh-CN" altLang="en-US" sz="1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374" y="5243"/>
              <a:ext cx="2649" cy="901"/>
              <a:chOff x="2857488" y="604942"/>
              <a:chExt cx="1353845" cy="550482"/>
            </a:xfrm>
          </p:grpSpPr>
          <p:grpSp>
            <p:nvGrpSpPr>
              <p:cNvPr id="110" name="组合 101"/>
              <p:cNvGrpSpPr/>
              <p:nvPr/>
            </p:nvGrpSpPr>
            <p:grpSpPr>
              <a:xfrm>
                <a:off x="2857488" y="655358"/>
                <a:ext cx="1284762" cy="500066"/>
                <a:chOff x="1214414" y="3798630"/>
                <a:chExt cx="1284762" cy="500066"/>
              </a:xfrm>
            </p:grpSpPr>
            <p:sp>
              <p:nvSpPr>
                <p:cNvPr id="112" name="矩形 111"/>
                <p:cNvSpPr/>
                <p:nvPr/>
              </p:nvSpPr>
              <p:spPr>
                <a:xfrm>
                  <a:off x="1284730" y="3798630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13" name="TextBox 119"/>
                <p:cNvSpPr txBox="1"/>
                <p:nvPr/>
              </p:nvSpPr>
              <p:spPr>
                <a:xfrm>
                  <a:off x="1214414" y="4000510"/>
                  <a:ext cx="642942" cy="191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A7600X</a:t>
                  </a:r>
                </a:p>
              </p:txBody>
            </p:sp>
          </p:grpSp>
          <p:sp>
            <p:nvSpPr>
              <p:cNvPr id="111" name="TextBox 117"/>
              <p:cNvSpPr txBox="1"/>
              <p:nvPr/>
            </p:nvSpPr>
            <p:spPr>
              <a:xfrm>
                <a:off x="3407303" y="604942"/>
                <a:ext cx="804030" cy="400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64Mb</a:t>
                </a:r>
              </a:p>
            </p:txBody>
          </p:sp>
        </p:grpSp>
        <p:pic>
          <p:nvPicPr>
            <p:cNvPr id="52" name="图片 51" descr="A7600C1-LNSE_20509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" y="5248"/>
              <a:ext cx="996" cy="867"/>
            </a:xfrm>
            <a:prstGeom prst="rect">
              <a:avLst/>
            </a:prstGeom>
          </p:spPr>
        </p:pic>
        <p:sp>
          <p:nvSpPr>
            <p:cNvPr id="53" name="TextBox 155"/>
            <p:cNvSpPr txBox="1"/>
            <p:nvPr/>
          </p:nvSpPr>
          <p:spPr>
            <a:xfrm>
              <a:off x="270" y="8009"/>
              <a:ext cx="3207" cy="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A7600C1-MNSE (S2-109LQ)</a:t>
              </a: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406" y="8257"/>
              <a:ext cx="2738" cy="1188"/>
              <a:chOff x="2857488" y="612063"/>
              <a:chExt cx="1364408" cy="669703"/>
            </a:xfrm>
          </p:grpSpPr>
          <p:grpSp>
            <p:nvGrpSpPr>
              <p:cNvPr id="106" name="组合 101"/>
              <p:cNvGrpSpPr/>
              <p:nvPr/>
            </p:nvGrpSpPr>
            <p:grpSpPr>
              <a:xfrm>
                <a:off x="2857488" y="657021"/>
                <a:ext cx="1285884" cy="500066"/>
                <a:chOff x="1214414" y="3800293"/>
                <a:chExt cx="1285884" cy="500066"/>
              </a:xfrm>
            </p:grpSpPr>
            <p:sp>
              <p:nvSpPr>
                <p:cNvPr id="108" name="矩形 107"/>
                <p:cNvSpPr/>
                <p:nvPr/>
              </p:nvSpPr>
              <p:spPr>
                <a:xfrm>
                  <a:off x="1285852" y="3800293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09" name="TextBox 162"/>
                <p:cNvSpPr txBox="1"/>
                <p:nvPr/>
              </p:nvSpPr>
              <p:spPr>
                <a:xfrm>
                  <a:off x="1214414" y="4000510"/>
                  <a:ext cx="642943" cy="176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A7600X</a:t>
                  </a:r>
                </a:p>
              </p:txBody>
            </p:sp>
          </p:grpSp>
          <p:sp>
            <p:nvSpPr>
              <p:cNvPr id="107" name="TextBox 160"/>
              <p:cNvSpPr txBox="1"/>
              <p:nvPr/>
            </p:nvSpPr>
            <p:spPr>
              <a:xfrm>
                <a:off x="3352015" y="612063"/>
                <a:ext cx="869881" cy="669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+ 2G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128Mb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GNSS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Analog Voice</a:t>
                </a:r>
              </a:p>
              <a:p>
                <a:endParaRPr lang="en-US" altLang="zh-CN" sz="865" b="1" dirty="0"/>
              </a:p>
            </p:txBody>
          </p:sp>
        </p:grp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" y="8337"/>
              <a:ext cx="978" cy="860"/>
            </a:xfrm>
            <a:prstGeom prst="rect">
              <a:avLst/>
            </a:prstGeom>
          </p:spPr>
        </p:pic>
        <p:sp>
          <p:nvSpPr>
            <p:cNvPr id="56" name="TextBox 111"/>
            <p:cNvSpPr txBox="1"/>
            <p:nvPr/>
          </p:nvSpPr>
          <p:spPr>
            <a:xfrm>
              <a:off x="6703" y="4825"/>
              <a:ext cx="2908" cy="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A7600C1-LNAS (S2-109X9)</a:t>
              </a:r>
              <a:endParaRPr lang="zh-CN" altLang="en-US" sz="1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791" y="5054"/>
              <a:ext cx="2687" cy="985"/>
              <a:chOff x="2857488" y="553459"/>
              <a:chExt cx="1373374" cy="601965"/>
            </a:xfrm>
          </p:grpSpPr>
          <p:grpSp>
            <p:nvGrpSpPr>
              <p:cNvPr id="102" name="组合 101"/>
              <p:cNvGrpSpPr/>
              <p:nvPr/>
            </p:nvGrpSpPr>
            <p:grpSpPr>
              <a:xfrm>
                <a:off x="2857488" y="580317"/>
                <a:ext cx="1284762" cy="575107"/>
                <a:chOff x="1214414" y="3723589"/>
                <a:chExt cx="1284762" cy="575107"/>
              </a:xfrm>
            </p:grpSpPr>
            <p:sp>
              <p:nvSpPr>
                <p:cNvPr id="104" name="矩形 103"/>
                <p:cNvSpPr/>
                <p:nvPr/>
              </p:nvSpPr>
              <p:spPr>
                <a:xfrm>
                  <a:off x="1284730" y="3723589"/>
                  <a:ext cx="1214446" cy="575107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TextBox 119"/>
                <p:cNvSpPr txBox="1"/>
                <p:nvPr/>
              </p:nvSpPr>
              <p:spPr>
                <a:xfrm>
                  <a:off x="1214414" y="4000510"/>
                  <a:ext cx="642942" cy="1917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/>
                    <a:t>    A7600X</a:t>
                  </a:r>
                </a:p>
              </p:txBody>
            </p:sp>
          </p:grpSp>
          <p:sp>
            <p:nvSpPr>
              <p:cNvPr id="103" name="TextBox 117"/>
              <p:cNvSpPr txBox="1"/>
              <p:nvPr/>
            </p:nvSpPr>
            <p:spPr>
              <a:xfrm>
                <a:off x="3426832" y="553459"/>
                <a:ext cx="804030" cy="508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only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64Mb(</a:t>
                </a:r>
                <a:r>
                  <a:rPr lang="zh-CN" altLang="en-US" sz="865" b="1" dirty="0"/>
                  <a:t>内置）</a:t>
                </a:r>
                <a:endParaRPr lang="en-US" altLang="zh-CN" sz="865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1601S+DCXO</a:t>
                </a:r>
              </a:p>
            </p:txBody>
          </p:sp>
        </p:grpSp>
        <p:pic>
          <p:nvPicPr>
            <p:cNvPr id="58" name="图片 57" descr="A7600C1-LNSE_20509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3" y="5143"/>
              <a:ext cx="996" cy="867"/>
            </a:xfrm>
            <a:prstGeom prst="rect">
              <a:avLst/>
            </a:prstGeom>
          </p:spPr>
        </p:pic>
        <p:sp>
          <p:nvSpPr>
            <p:cNvPr id="59" name="TextBox 77"/>
            <p:cNvSpPr txBox="1"/>
            <p:nvPr/>
          </p:nvSpPr>
          <p:spPr>
            <a:xfrm>
              <a:off x="3419" y="3333"/>
              <a:ext cx="2989" cy="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A7600C1-LNSE (S2-109XW)</a:t>
              </a:r>
              <a:endParaRPr lang="zh-CN" altLang="en-US" sz="1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3477" y="3624"/>
              <a:ext cx="2645" cy="936"/>
              <a:chOff x="2857488" y="686594"/>
              <a:chExt cx="1386744" cy="527834"/>
            </a:xfrm>
          </p:grpSpPr>
          <p:grpSp>
            <p:nvGrpSpPr>
              <p:cNvPr id="98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TextBox 103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/>
                    <a:t>    A7600X</a:t>
                  </a:r>
                </a:p>
              </p:txBody>
            </p:sp>
          </p:grpSp>
          <p:sp>
            <p:nvSpPr>
              <p:cNvPr id="99" name="TextBox 99"/>
              <p:cNvSpPr txBox="1"/>
              <p:nvPr/>
            </p:nvSpPr>
            <p:spPr>
              <a:xfrm>
                <a:off x="3439452" y="686594"/>
                <a:ext cx="804780" cy="469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+ 2G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128Mb(</a:t>
                </a:r>
                <a:r>
                  <a:rPr lang="zh-CN" altLang="en-US" sz="865" b="1" dirty="0"/>
                  <a:t>内置）</a:t>
                </a:r>
                <a:endParaRPr lang="en-US" altLang="zh-CN" sz="865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1601E</a:t>
                </a:r>
              </a:p>
            </p:txBody>
          </p:sp>
        </p:grpSp>
        <p:pic>
          <p:nvPicPr>
            <p:cNvPr id="61" name="图片 60" descr="A7600C1-LNSE_20509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6" y="3665"/>
              <a:ext cx="1006" cy="875"/>
            </a:xfrm>
            <a:prstGeom prst="rect">
              <a:avLst/>
            </a:prstGeom>
          </p:spPr>
        </p:pic>
        <p:sp>
          <p:nvSpPr>
            <p:cNvPr id="62" name="TextBox 77"/>
            <p:cNvSpPr txBox="1"/>
            <p:nvPr/>
          </p:nvSpPr>
          <p:spPr>
            <a:xfrm>
              <a:off x="6669" y="3275"/>
              <a:ext cx="3108" cy="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A7600C1-LNSE (S2-109X6)</a:t>
              </a:r>
              <a:endParaRPr lang="zh-CN" altLang="en-US" sz="1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6726" y="3567"/>
              <a:ext cx="2670" cy="936"/>
              <a:chOff x="2857488" y="686594"/>
              <a:chExt cx="1399928" cy="527834"/>
            </a:xfrm>
          </p:grpSpPr>
          <p:grpSp>
            <p:nvGrpSpPr>
              <p:cNvPr id="94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96" name="矩形 95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TextBox 103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/>
                    <a:t>    A7600X</a:t>
                  </a:r>
                </a:p>
              </p:txBody>
            </p:sp>
          </p:grpSp>
          <p:sp>
            <p:nvSpPr>
              <p:cNvPr id="95" name="TextBox 99"/>
              <p:cNvSpPr txBox="1"/>
              <p:nvPr/>
            </p:nvSpPr>
            <p:spPr>
              <a:xfrm>
                <a:off x="3439452" y="686594"/>
                <a:ext cx="817964" cy="469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+ 2G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128Mb(</a:t>
                </a:r>
                <a:r>
                  <a:rPr lang="zh-CN" altLang="en-US" sz="865" b="1" dirty="0"/>
                  <a:t>内置）</a:t>
                </a:r>
                <a:endParaRPr lang="en-US" altLang="zh-CN" sz="865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1601E+DCXO</a:t>
                </a:r>
              </a:p>
            </p:txBody>
          </p:sp>
        </p:grpSp>
        <p:pic>
          <p:nvPicPr>
            <p:cNvPr id="64" name="图片 63" descr="A7600C1-LNSE_20509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6" y="3608"/>
              <a:ext cx="1006" cy="875"/>
            </a:xfrm>
            <a:prstGeom prst="rect">
              <a:avLst/>
            </a:prstGeom>
          </p:spPr>
        </p:pic>
        <p:sp>
          <p:nvSpPr>
            <p:cNvPr id="65" name="TextBox 77"/>
            <p:cNvSpPr txBox="1"/>
            <p:nvPr/>
          </p:nvSpPr>
          <p:spPr>
            <a:xfrm>
              <a:off x="283" y="6437"/>
              <a:ext cx="2839" cy="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A7600C1-LNSC (S2-109BR)</a:t>
              </a:r>
              <a:endParaRPr lang="zh-CN" altLang="en-US" sz="1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341" y="6729"/>
              <a:ext cx="2781" cy="936"/>
              <a:chOff x="2857488" y="686594"/>
              <a:chExt cx="1457934" cy="527834"/>
            </a:xfrm>
          </p:grpSpPr>
          <p:grpSp>
            <p:nvGrpSpPr>
              <p:cNvPr id="90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92" name="矩形 91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93" name="TextBox 103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A7600X</a:t>
                  </a:r>
                </a:p>
              </p:txBody>
            </p:sp>
          </p:grpSp>
          <p:sp>
            <p:nvSpPr>
              <p:cNvPr id="91" name="TextBox 99"/>
              <p:cNvSpPr txBox="1"/>
              <p:nvPr/>
            </p:nvSpPr>
            <p:spPr>
              <a:xfrm>
                <a:off x="3439453" y="686594"/>
                <a:ext cx="875969" cy="369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+ 2G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64Mb</a:t>
                </a:r>
              </a:p>
            </p:txBody>
          </p:sp>
        </p:grpSp>
        <p:pic>
          <p:nvPicPr>
            <p:cNvPr id="67" name="图片 66" descr="A7600C1-LNSE_20509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" y="6748"/>
              <a:ext cx="1006" cy="875"/>
            </a:xfrm>
            <a:prstGeom prst="rect">
              <a:avLst/>
            </a:prstGeom>
          </p:spPr>
        </p:pic>
        <p:cxnSp>
          <p:nvCxnSpPr>
            <p:cNvPr id="68" name="直接箭头连接符 67"/>
            <p:cNvCxnSpPr/>
            <p:nvPr/>
          </p:nvCxnSpPr>
          <p:spPr>
            <a:xfrm>
              <a:off x="2890" y="4049"/>
              <a:ext cx="5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9" name="TextBox 77"/>
            <p:cNvSpPr txBox="1"/>
            <p:nvPr/>
          </p:nvSpPr>
          <p:spPr>
            <a:xfrm>
              <a:off x="6692" y="6360"/>
              <a:ext cx="2839" cy="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A7600C1-LNSC (S2-109X7)</a:t>
              </a:r>
              <a:endParaRPr lang="zh-CN" altLang="en-US" sz="1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6750" y="6683"/>
              <a:ext cx="2894" cy="904"/>
              <a:chOff x="2857488" y="704651"/>
              <a:chExt cx="1517014" cy="509777"/>
            </a:xfrm>
          </p:grpSpPr>
          <p:grpSp>
            <p:nvGrpSpPr>
              <p:cNvPr id="86" name="组合 101"/>
              <p:cNvGrpSpPr/>
              <p:nvPr/>
            </p:nvGrpSpPr>
            <p:grpSpPr>
              <a:xfrm>
                <a:off x="2857488" y="714362"/>
                <a:ext cx="1285884" cy="500066"/>
                <a:chOff x="1214414" y="3857634"/>
                <a:chExt cx="1285884" cy="500066"/>
              </a:xfrm>
            </p:grpSpPr>
            <p:sp>
              <p:nvSpPr>
                <p:cNvPr id="88" name="矩形 87"/>
                <p:cNvSpPr/>
                <p:nvPr/>
              </p:nvSpPr>
              <p:spPr>
                <a:xfrm>
                  <a:off x="1285852" y="3857634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TextBox 103"/>
                <p:cNvSpPr txBox="1"/>
                <p:nvPr/>
              </p:nvSpPr>
              <p:spPr>
                <a:xfrm>
                  <a:off x="1214414" y="4000510"/>
                  <a:ext cx="642942" cy="1769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/>
                    <a:t>    A7600X</a:t>
                  </a:r>
                </a:p>
              </p:txBody>
            </p:sp>
          </p:grpSp>
          <p:sp>
            <p:nvSpPr>
              <p:cNvPr id="87" name="TextBox 99"/>
              <p:cNvSpPr txBox="1"/>
              <p:nvPr/>
            </p:nvSpPr>
            <p:spPr>
              <a:xfrm>
                <a:off x="3487438" y="704651"/>
                <a:ext cx="887064" cy="469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+ 2G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64Mb(</a:t>
                </a:r>
                <a:r>
                  <a:rPr lang="zh-CN" altLang="en-US" sz="865" b="1" dirty="0"/>
                  <a:t>内置）</a:t>
                </a:r>
                <a:endParaRPr lang="en-US" altLang="zh-CN" sz="865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1601S+DCXO</a:t>
                </a:r>
              </a:p>
            </p:txBody>
          </p:sp>
        </p:grpSp>
        <p:sp>
          <p:nvSpPr>
            <p:cNvPr id="71" name="TextBox 155"/>
            <p:cNvSpPr txBox="1"/>
            <p:nvPr/>
          </p:nvSpPr>
          <p:spPr>
            <a:xfrm>
              <a:off x="3519" y="8009"/>
              <a:ext cx="3207" cy="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A7600C1-MNSE (S2-109LQ)</a:t>
              </a: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3597" y="8200"/>
              <a:ext cx="2961" cy="1365"/>
              <a:chOff x="2857488" y="577281"/>
              <a:chExt cx="1285884" cy="769777"/>
            </a:xfrm>
          </p:grpSpPr>
          <p:grpSp>
            <p:nvGrpSpPr>
              <p:cNvPr id="82" name="组合 101"/>
              <p:cNvGrpSpPr/>
              <p:nvPr/>
            </p:nvGrpSpPr>
            <p:grpSpPr>
              <a:xfrm>
                <a:off x="2857488" y="657021"/>
                <a:ext cx="1285884" cy="500066"/>
                <a:chOff x="1214414" y="3800293"/>
                <a:chExt cx="1285884" cy="500066"/>
              </a:xfrm>
            </p:grpSpPr>
            <p:sp>
              <p:nvSpPr>
                <p:cNvPr id="84" name="矩形 83"/>
                <p:cNvSpPr/>
                <p:nvPr/>
              </p:nvSpPr>
              <p:spPr>
                <a:xfrm>
                  <a:off x="1285852" y="3800293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TextBox 162"/>
                <p:cNvSpPr txBox="1"/>
                <p:nvPr/>
              </p:nvSpPr>
              <p:spPr>
                <a:xfrm>
                  <a:off x="1214414" y="4000510"/>
                  <a:ext cx="642942" cy="176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/>
                    <a:t>    A7600X</a:t>
                  </a:r>
                </a:p>
              </p:txBody>
            </p:sp>
          </p:grpSp>
          <p:sp>
            <p:nvSpPr>
              <p:cNvPr id="83" name="TextBox 160"/>
              <p:cNvSpPr txBox="1"/>
              <p:nvPr/>
            </p:nvSpPr>
            <p:spPr>
              <a:xfrm>
                <a:off x="3339208" y="577281"/>
                <a:ext cx="705405" cy="76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CAT 1 + 2G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For China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128Mb </a:t>
                </a:r>
                <a:r>
                  <a:rPr lang="zh-CN" altLang="en-US" sz="865" b="1" dirty="0"/>
                  <a:t>（内置）</a:t>
                </a:r>
                <a:endParaRPr lang="en-US" altLang="zh-CN" sz="865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GNSS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Analog Voice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865" b="1" dirty="0"/>
                  <a:t> 1601E</a:t>
                </a:r>
              </a:p>
              <a:p>
                <a:endParaRPr lang="en-US" altLang="zh-CN" sz="865" b="1" dirty="0"/>
              </a:p>
            </p:txBody>
          </p:sp>
        </p:grp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9" y="8339"/>
              <a:ext cx="978" cy="860"/>
            </a:xfrm>
            <a:prstGeom prst="rect">
              <a:avLst/>
            </a:prstGeom>
          </p:spPr>
        </p:pic>
        <p:pic>
          <p:nvPicPr>
            <p:cNvPr id="74" name="图片 73" descr="A7600C1-LNSE_20509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55" y="6734"/>
              <a:ext cx="996" cy="867"/>
            </a:xfrm>
            <a:prstGeom prst="rect">
              <a:avLst/>
            </a:prstGeom>
          </p:spPr>
        </p:pic>
        <p:cxnSp>
          <p:nvCxnSpPr>
            <p:cNvPr id="75" name="直接箭头连接符 74"/>
            <p:cNvCxnSpPr/>
            <p:nvPr/>
          </p:nvCxnSpPr>
          <p:spPr>
            <a:xfrm>
              <a:off x="3222" y="5628"/>
              <a:ext cx="33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/>
            <p:nvPr/>
          </p:nvCxnSpPr>
          <p:spPr>
            <a:xfrm>
              <a:off x="3113" y="8767"/>
              <a:ext cx="3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>
            <a:xfrm>
              <a:off x="6075" y="4049"/>
              <a:ext cx="628" cy="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>
              <a:off x="3194" y="7189"/>
              <a:ext cx="33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2890" y="2554"/>
              <a:ext cx="2697" cy="6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103" tIns="57552" rIns="115103" bIns="57552" anchor="ctr"/>
            <a:lstStyle/>
            <a:p>
              <a:pPr algn="ctr">
                <a:defRPr/>
              </a:pPr>
              <a:r>
                <a:rPr lang="en-US" altLang="zh-CN" sz="1260" b="1" dirty="0">
                  <a:solidFill>
                    <a:schemeClr val="tx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ASR 1601</a:t>
              </a:r>
              <a:r>
                <a:rPr lang="zh-CN" altLang="en-US" sz="1260" b="1" dirty="0">
                  <a:solidFill>
                    <a:schemeClr val="tx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平台 </a:t>
              </a:r>
              <a:endParaRPr lang="en-US" altLang="zh-CN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zh-CN" sz="25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en-US" altLang="zh-CN" sz="1260" b="1" dirty="0">
                  <a:solidFill>
                    <a:srgbClr val="1C1C1C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30mm*30mm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11964" y="2554"/>
              <a:ext cx="2697" cy="6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103" tIns="57552" rIns="115103" bIns="57552" anchor="ctr"/>
            <a:lstStyle/>
            <a:p>
              <a:pPr algn="ctr">
                <a:defRPr/>
              </a:pPr>
              <a:r>
                <a:rPr lang="en-US" altLang="zh-CN" sz="1260" b="1" dirty="0">
                  <a:solidFill>
                    <a:schemeClr val="tx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ASR 1603</a:t>
              </a:r>
              <a:r>
                <a:rPr lang="zh-CN" altLang="en-US" sz="1260" b="1" dirty="0">
                  <a:solidFill>
                    <a:schemeClr val="tx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平台 </a:t>
              </a:r>
              <a:endParaRPr lang="en-US" altLang="zh-CN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zh-CN" sz="25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en-US" altLang="zh-CN" sz="1260" b="1" dirty="0">
                  <a:solidFill>
                    <a:srgbClr val="1C1C1C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30mm*30mm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16052" y="2554"/>
              <a:ext cx="2697" cy="6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103" tIns="57552" rIns="115103" bIns="57552" anchor="ctr"/>
            <a:lstStyle/>
            <a:p>
              <a:pPr algn="ctr">
                <a:defRPr/>
              </a:pPr>
              <a:r>
                <a:rPr lang="en-US" altLang="zh-CN" sz="1260" b="1" dirty="0">
                  <a:solidFill>
                    <a:schemeClr val="tx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ASR 1606</a:t>
              </a:r>
              <a:r>
                <a:rPr lang="zh-CN" altLang="en-US" sz="1260" b="1" dirty="0">
                  <a:solidFill>
                    <a:schemeClr val="tx1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平台 </a:t>
              </a:r>
              <a:endParaRPr lang="en-US" altLang="zh-CN" sz="1260" b="1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en-US" altLang="zh-CN" sz="250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en-US" altLang="zh-CN" sz="1260" b="1" dirty="0">
                  <a:solidFill>
                    <a:srgbClr val="1C1C1C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30mm*30mm</a:t>
              </a:r>
            </a:p>
          </p:txBody>
        </p:sp>
      </p:grpSp>
      <p:sp>
        <p:nvSpPr>
          <p:cNvPr id="118" name="矩形标注 36"/>
          <p:cNvSpPr/>
          <p:nvPr/>
        </p:nvSpPr>
        <p:spPr>
          <a:xfrm>
            <a:off x="11278364" y="1200099"/>
            <a:ext cx="913780" cy="140520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63" tIns="48381" rIns="96763" bIns="48381" anchor="ctr"/>
          <a:lstStyle/>
          <a:p>
            <a:pPr algn="ctr" defTabSz="913765" eaLnBrk="0" hangingPunct="0">
              <a:defRPr/>
            </a:pPr>
            <a:r>
              <a:rPr lang="en-US" altLang="zh-CN" sz="1200" b="1" dirty="0">
                <a:solidFill>
                  <a:schemeClr val="tx1"/>
                </a:solidFill>
                <a:cs typeface="Calibri" panose="020F0502020204030204" pitchFamily="34" charset="0"/>
              </a:rPr>
              <a:t>2022 Q4</a:t>
            </a:r>
          </a:p>
        </p:txBody>
      </p:sp>
      <p:cxnSp>
        <p:nvCxnSpPr>
          <p:cNvPr id="119" name="直接箭头连接符 118"/>
          <p:cNvCxnSpPr/>
          <p:nvPr/>
        </p:nvCxnSpPr>
        <p:spPr>
          <a:xfrm>
            <a:off x="9635490" y="4001970"/>
            <a:ext cx="587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0" name="TextBox 155"/>
          <p:cNvSpPr txBox="1"/>
          <p:nvPr/>
        </p:nvSpPr>
        <p:spPr>
          <a:xfrm>
            <a:off x="10222865" y="2848810"/>
            <a:ext cx="17500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70C0"/>
                </a:solidFill>
              </a:rPr>
              <a:t> A7600C1 R3</a:t>
            </a:r>
          </a:p>
        </p:txBody>
      </p:sp>
      <p:grpSp>
        <p:nvGrpSpPr>
          <p:cNvPr id="121" name="组合 120"/>
          <p:cNvGrpSpPr/>
          <p:nvPr/>
        </p:nvGrpSpPr>
        <p:grpSpPr>
          <a:xfrm>
            <a:off x="10267950" y="3042767"/>
            <a:ext cx="1638935" cy="896398"/>
            <a:chOff x="2857488" y="733406"/>
            <a:chExt cx="1285884" cy="796078"/>
          </a:xfrm>
        </p:grpSpPr>
        <p:grpSp>
          <p:nvGrpSpPr>
            <p:cNvPr id="122" name="组合 101"/>
            <p:cNvGrpSpPr/>
            <p:nvPr/>
          </p:nvGrpSpPr>
          <p:grpSpPr>
            <a:xfrm>
              <a:off x="2857488" y="735975"/>
              <a:ext cx="1285884" cy="537484"/>
              <a:chOff x="1214414" y="3879247"/>
              <a:chExt cx="1285884" cy="537484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1285852" y="3879247"/>
                <a:ext cx="1214446" cy="537484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5" name="TextBox 162"/>
              <p:cNvSpPr txBox="1"/>
              <p:nvPr/>
            </p:nvSpPr>
            <p:spPr>
              <a:xfrm>
                <a:off x="1214414" y="4000510"/>
                <a:ext cx="642943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35" b="1" dirty="0">
                    <a:solidFill>
                      <a:schemeClr val="bg1"/>
                    </a:solidFill>
                  </a:rPr>
                  <a:t>    A7600X</a:t>
                </a:r>
              </a:p>
            </p:txBody>
          </p:sp>
        </p:grpSp>
        <p:sp>
          <p:nvSpPr>
            <p:cNvPr id="123" name="TextBox 160"/>
            <p:cNvSpPr txBox="1"/>
            <p:nvPr/>
          </p:nvSpPr>
          <p:spPr>
            <a:xfrm>
              <a:off x="3393151" y="733406"/>
              <a:ext cx="749475" cy="796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CAT 1 only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</a:t>
              </a:r>
              <a:r>
                <a:rPr lang="en-US" altLang="zh-CN" sz="900" b="1" dirty="0"/>
                <a:t>64Mb</a:t>
              </a:r>
              <a:r>
                <a:rPr lang="en-US" altLang="zh-CN" sz="900" b="1" dirty="0">
                  <a:sym typeface="+mn-ea"/>
                </a:rPr>
                <a:t>/32Mb </a:t>
              </a:r>
              <a:endParaRPr lang="en-US" altLang="zh-CN" sz="865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Analog Voice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</a:t>
              </a:r>
              <a:r>
                <a:rPr lang="zh-CN" altLang="en-US" sz="865" b="1" dirty="0">
                  <a:solidFill>
                    <a:srgbClr val="FF0000"/>
                  </a:solidFill>
                </a:rPr>
                <a:t>数传</a:t>
              </a:r>
              <a:endParaRPr lang="en-US" altLang="zh-CN" sz="865" b="1" dirty="0"/>
            </a:p>
            <a:p>
              <a:endParaRPr lang="en-US" altLang="zh-CN" sz="865" b="1" dirty="0"/>
            </a:p>
          </p:txBody>
        </p:sp>
      </p:grpSp>
      <p:pic>
        <p:nvPicPr>
          <p:cNvPr id="126" name="图片 1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485" y="3086935"/>
            <a:ext cx="640715" cy="621030"/>
          </a:xfrm>
          <a:prstGeom prst="rect">
            <a:avLst/>
          </a:prstGeom>
        </p:spPr>
      </p:pic>
      <p:sp>
        <p:nvSpPr>
          <p:cNvPr id="127" name="TextBox 155"/>
          <p:cNvSpPr txBox="1"/>
          <p:nvPr/>
        </p:nvSpPr>
        <p:spPr>
          <a:xfrm>
            <a:off x="10222865" y="4163260"/>
            <a:ext cx="175006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>
                <a:solidFill>
                  <a:srgbClr val="0070C0"/>
                </a:solidFill>
              </a:rPr>
              <a:t> A7600C1 R3</a:t>
            </a:r>
          </a:p>
        </p:txBody>
      </p:sp>
      <p:grpSp>
        <p:nvGrpSpPr>
          <p:cNvPr id="128" name="组合 127"/>
          <p:cNvGrpSpPr/>
          <p:nvPr/>
        </p:nvGrpSpPr>
        <p:grpSpPr>
          <a:xfrm>
            <a:off x="10266680" y="4357852"/>
            <a:ext cx="1638935" cy="891540"/>
            <a:chOff x="2857488" y="733406"/>
            <a:chExt cx="1285884" cy="791763"/>
          </a:xfrm>
        </p:grpSpPr>
        <p:grpSp>
          <p:nvGrpSpPr>
            <p:cNvPr id="129" name="组合 101"/>
            <p:cNvGrpSpPr/>
            <p:nvPr/>
          </p:nvGrpSpPr>
          <p:grpSpPr>
            <a:xfrm>
              <a:off x="2857488" y="735975"/>
              <a:ext cx="1285884" cy="537484"/>
              <a:chOff x="1214414" y="3879247"/>
              <a:chExt cx="1285884" cy="537484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1285852" y="3879247"/>
                <a:ext cx="1214446" cy="537484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2" name="TextBox 162"/>
              <p:cNvSpPr txBox="1"/>
              <p:nvPr/>
            </p:nvSpPr>
            <p:spPr>
              <a:xfrm>
                <a:off x="1214414" y="4000510"/>
                <a:ext cx="642943" cy="17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35" b="1" dirty="0">
                    <a:solidFill>
                      <a:schemeClr val="bg1"/>
                    </a:solidFill>
                  </a:rPr>
                  <a:t>    A7600X</a:t>
                </a:r>
              </a:p>
            </p:txBody>
          </p:sp>
        </p:grpSp>
        <p:sp>
          <p:nvSpPr>
            <p:cNvPr id="130" name="TextBox 160"/>
            <p:cNvSpPr txBox="1"/>
            <p:nvPr/>
          </p:nvSpPr>
          <p:spPr>
            <a:xfrm>
              <a:off x="3393151" y="733406"/>
              <a:ext cx="749475" cy="79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CAT 1 only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For China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64Mb</a:t>
              </a:r>
              <a:r>
                <a:rPr lang="en-US" altLang="zh-CN" sz="860" b="1" dirty="0">
                  <a:sym typeface="+mn-ea"/>
                </a:rPr>
                <a:t>/32Mb</a:t>
              </a:r>
              <a:endParaRPr lang="en-US" altLang="zh-CN" sz="865" b="1" dirty="0"/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Analog Voice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65" b="1" dirty="0"/>
                <a:t> </a:t>
              </a:r>
              <a:r>
                <a:rPr lang="zh-CN" altLang="en-US" sz="865" b="1" dirty="0">
                  <a:solidFill>
                    <a:srgbClr val="FF0000"/>
                  </a:solidFill>
                </a:rPr>
                <a:t>数传</a:t>
              </a:r>
              <a:r>
                <a:rPr lang="en-US" altLang="zh-CN" sz="865" b="1" dirty="0">
                  <a:solidFill>
                    <a:srgbClr val="FF0000"/>
                  </a:solidFill>
                </a:rPr>
                <a:t>+</a:t>
              </a:r>
              <a:r>
                <a:rPr lang="zh-CN" altLang="en-US" sz="865" b="1" dirty="0">
                  <a:solidFill>
                    <a:srgbClr val="FF0000"/>
                  </a:solidFill>
                </a:rPr>
                <a:t>定位</a:t>
              </a:r>
              <a:endParaRPr lang="en-US" altLang="zh-CN" sz="865" b="1" dirty="0"/>
            </a:p>
            <a:p>
              <a:endParaRPr lang="en-US" altLang="zh-CN" sz="865" b="1" dirty="0"/>
            </a:p>
          </p:txBody>
        </p:sp>
      </p:grpSp>
      <p:pic>
        <p:nvPicPr>
          <p:cNvPr id="133" name="图片 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215" y="4402020"/>
            <a:ext cx="640715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312485" y="832169"/>
            <a:ext cx="11001375" cy="4624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CAT1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产品主力型号（国内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1603---1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02590" y="1718945"/>
          <a:ext cx="11344275" cy="4037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20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40">
                <a:tc rowSpan="10">
                  <a:txBody>
                    <a:bodyPr/>
                    <a:lstStyle/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</a:t>
                      </a:r>
                      <a:endParaRPr lang="zh-CN" altLang="en-US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A7670C-LASS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S2-10A6T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A7670C-FASS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S2-10A2T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A7670C-BASS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S2-10A6P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A7670C-MASS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S2-10A6R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3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A7670C-LASL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VoLTE/FOTA/TTS,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支持屏，摄像头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0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A7670C-FASL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S2-10A2S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VoLTE/FOTA/TTS, 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支持屏，摄像头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A7670C-BASL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S2-10A6N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VoLTE/FOTA/TTS, 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支持屏，摄像头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A7670C-MASL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S2-10A6Q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VoLTE/FOTA/TTS, 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支持屏，摄像头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7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A7670C-LASE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S2-10AGT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7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A7670C-LASC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S2-10AGV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340">
                <a:tc rowSpan="2">
                  <a:txBody>
                    <a:bodyPr/>
                    <a:lstStyle/>
                    <a:p>
                      <a:pPr algn="l"/>
                      <a:endParaRPr lang="zh-CN" altLang="en-US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A7630C-LAAS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S2-10AAS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21.9*22.9,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3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A7630C-LAAL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S2-10AAR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21.9*22.9,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VoLTE/FOTA/TTS,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支持屏，摄像头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 flipV="1">
            <a:off x="1611630" y="2103755"/>
            <a:ext cx="0" cy="3575685"/>
          </a:xfrm>
          <a:prstGeom prst="line">
            <a:avLst/>
          </a:prstGeom>
          <a:ln w="1079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43394" y="5309843"/>
            <a:ext cx="752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A7630C</a:t>
            </a:r>
            <a:endParaRPr lang="zh-CN" altLang="en-US" sz="105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9937" y="859649"/>
            <a:ext cx="11001375" cy="4429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CAT1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产品主力型号（国内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1603 ---2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39937" y="1712981"/>
          <a:ext cx="11312125" cy="3127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44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4037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 rowSpan="5">
                  <a:txBody>
                    <a:bodyPr/>
                    <a:lstStyle/>
                    <a:p>
                      <a:pPr algn="ctr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A7600C1</a:t>
                      </a:r>
                      <a:endParaRPr lang="zh-CN" altLang="en-US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A7600C1-LASS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S2-10AP8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A7600C1-LASL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S2-10AP7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A7600C1-LASC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S2-10AP2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A7600C1-LASE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S2-10ARJ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A7600C1-MASE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S2-10ARL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 rowSpan="2">
                  <a:txBody>
                    <a:bodyPr/>
                    <a:lstStyle/>
                    <a:p>
                      <a:pPr algn="ctr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A7605C1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A7605C1-LASC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S2-10A6X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32*29,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A7605C1-MASE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S2-10A6Z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32*29, Cat1 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A7680C</a:t>
                      </a:r>
                    </a:p>
                  </a:txBody>
                  <a:tcPr marL="121920" marR="121920" marT="60960" marB="6096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A7680C-LAAS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S2-10APS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15.7*17.6 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A7680C-LAAL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S2-10APR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15.7*17.6 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FOTA/VoLTE/TTS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 flipV="1">
            <a:off x="1798320" y="2126363"/>
            <a:ext cx="0" cy="3155950"/>
          </a:xfrm>
          <a:prstGeom prst="line">
            <a:avLst/>
          </a:prstGeom>
          <a:ln w="1079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335061" y="745067"/>
            <a:ext cx="11001375" cy="49671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CAT1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产品主力型号（海外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1603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39420" y="1376539"/>
          <a:ext cx="11563350" cy="4757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08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037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完成认证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 rowSpan="4">
                  <a:txBody>
                    <a:bodyPr/>
                    <a:lstStyle/>
                    <a:p>
                      <a:pPr algn="ctr"/>
                      <a:endParaRPr lang="en-US" altLang="zh-CN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endParaRPr lang="en-US" altLang="zh-CN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A7670E 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A7670E 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ASR1601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S2-109GE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，数字语音，支持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</a:t>
                      </a:r>
                    </a:p>
                  </a:txBody>
                  <a:tcPr marL="121920" marR="121920" marT="60960" marB="60960"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A7670E 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ASR1601E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S2-109XZ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，数字语音，支持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A7670E-LASE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S2-109ZT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A7670E-FASE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S2-10AAW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 rowSpan="3">
                  <a:txBody>
                    <a:bodyPr/>
                    <a:lstStyle/>
                    <a:p>
                      <a:pPr algn="l"/>
                      <a:endParaRPr lang="en-US" altLang="zh-CN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A7600E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A7600E-LNSE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ASR1601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S2-109BH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，数字语音，支持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A7600E-LASE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S2-10ARM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A7600E-MASE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S2-10AAP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A7670SA</a:t>
                      </a:r>
                    </a:p>
                  </a:txBody>
                  <a:tcPr marL="121920" marR="121920" marT="60960" marB="6096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A7670SA-LASE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S2-109ZY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FCC/RCM/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Anatel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48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A7670SA-FASE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S2-109ZW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FCC/RCM/</a:t>
                      </a:r>
                      <a:endParaRPr lang="en-US" altLang="zh-CN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Anatel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 rowSpan="2">
                  <a:txBody>
                    <a:bodyPr/>
                    <a:lstStyle/>
                    <a:p>
                      <a:pPr algn="ctr"/>
                      <a:endParaRPr lang="en-US" altLang="zh-CN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A7672S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A7672S-LASE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S2-10AG4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A7672S-FASE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S2-10AG3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A7682E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A7682E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S2-10A23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19.6*19.6, CAT1+2G, 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128Mb, 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VoLTE/FOTA/TTS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19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A7670G</a:t>
                      </a:r>
                    </a:p>
                  </a:txBody>
                  <a:tcPr marL="121920" marR="121920" marT="60960" marB="60960" anchor="ctr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A7670G-LABE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S2-10AZW</a:t>
                      </a:r>
                    </a:p>
                  </a:txBody>
                  <a:tcPr marL="121920" marR="121920" marT="60960" marB="60960"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24, Cat1+2G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128Mb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BLE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VoLTE/FOTA/TTS,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支持全球频段，无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Wifiscan</a:t>
                      </a:r>
                    </a:p>
                  </a:txBody>
                  <a:tcPr marL="121920" marR="121920" marT="60960" marB="6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L>
                      <a:noFill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 flipV="1">
            <a:off x="10896600" y="1651494"/>
            <a:ext cx="0" cy="4378325"/>
          </a:xfrm>
          <a:prstGeom prst="line">
            <a:avLst/>
          </a:prstGeom>
          <a:ln w="1079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1520190" y="1651494"/>
            <a:ext cx="0" cy="4378325"/>
          </a:xfrm>
          <a:prstGeom prst="line">
            <a:avLst/>
          </a:prstGeom>
          <a:ln w="1079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312485" y="832169"/>
            <a:ext cx="11001375" cy="46247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75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CAT1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产品主力型号（国内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1606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3871474"/>
              </p:ext>
            </p:extLst>
          </p:nvPr>
        </p:nvGraphicFramePr>
        <p:xfrm>
          <a:off x="402590" y="1718945"/>
          <a:ext cx="11459210" cy="3731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6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6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40">
                <a:tc rowSpan="9">
                  <a:txBody>
                    <a:bodyPr/>
                    <a:lstStyle/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en-US" altLang="zh-CN" sz="105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</a:t>
                      </a:r>
                      <a:endParaRPr lang="zh-CN" altLang="en-US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A7680C-LANV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ASR1606C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S2-10C3M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15.7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17.6,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7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A7680C-LANS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ASR1606S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S2-10C3N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15.7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17.6,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A7680C-MANV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ASR1606C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S2-10CH5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15.7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17.6,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A7680C-MANS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ASR1606S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S2-10C3P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15.7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17.6,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 or 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3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A7670C-LANV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ASR1606C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S2-10CH8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0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A7670C-LANS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ASR1606S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S2-10C3L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 or FOTA, 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9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A7670C-MANV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ASR1606C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S2-10CH2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A7670C-MANS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ASR1606S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S2-10C3K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VoLTE or FOTA, 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SD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卡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7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A7670C-FANS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ASR1606S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，有蓝牙，模拟语音，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FOTA or VoLTE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，支持屏，摄像头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340">
                <a:tc rowSpan="2">
                  <a:txBody>
                    <a:bodyPr/>
                    <a:lstStyle/>
                    <a:p>
                      <a:pPr algn="l"/>
                      <a:endParaRPr lang="zh-CN" altLang="en-US" sz="105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A7630C-LANV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ASR1606C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S2-10C3Q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21.9*22.9,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FOTA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3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A7630C-LANS</a:t>
                      </a:r>
                      <a:endParaRPr lang="zh-CN" altLang="en-US" sz="105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ASR1606S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S2-10C3R</a:t>
                      </a:r>
                      <a:endParaRPr lang="zh-CN" altLang="en-US" sz="105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21.9*22.9, Cat1 only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，内置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64Mb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，模拟语音，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</a:t>
                      </a:r>
                      <a:r>
                        <a:rPr lang="en-US" altLang="zh-CN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FOTA or VoLTE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zh-CN" altLang="en-US" sz="105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支持屏，摄像头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6" name="直接连接符 5"/>
          <p:cNvCxnSpPr/>
          <p:nvPr/>
        </p:nvCxnSpPr>
        <p:spPr>
          <a:xfrm flipV="1">
            <a:off x="1611630" y="2103755"/>
            <a:ext cx="0" cy="3575685"/>
          </a:xfrm>
          <a:prstGeom prst="line">
            <a:avLst/>
          </a:prstGeom>
          <a:ln w="1079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15454" y="5070448"/>
            <a:ext cx="7524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A7630C</a:t>
            </a:r>
            <a:endParaRPr lang="zh-CN" altLang="en-US" sz="105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15454" y="2607283"/>
            <a:ext cx="752474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A7680C</a:t>
            </a:r>
            <a:endParaRPr lang="zh-CN" altLang="en-US" sz="1050" b="1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30648" y="881592"/>
            <a:ext cx="11001375" cy="485423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CAT1 PCIE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71250" y="1609462"/>
          <a:ext cx="11249500" cy="1578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5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9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Ordering Code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硬件</a:t>
                      </a:r>
                      <a:r>
                        <a:rPr lang="en-US" altLang="zh-CN" sz="12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PN</a:t>
                      </a:r>
                      <a:endParaRPr lang="zh-CN" altLang="en-US" sz="12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b="1" kern="120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A7670C-LASS-PCIEA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A7670C-LASS-PCIEA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S2-10AGS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 only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，仅数传，带模拟语音，无定位，不带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，国内版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A7670C-LASE-PCIEA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A7670C-LASE-PCIEA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S2-10A2X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Cat1+2G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，仅数传，带模拟语音，无定位，不带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，国内版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A7670E-LASE-PCIEA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A7670E-PCIEA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S2-10AGN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Cat1+2G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，仅数传，带模拟语音，无定位，带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，欧洲版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A7670SA-LASE-PCIEA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A7670SA-PCIEA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ASR1603E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S2-10AGQ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Cat1+2G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，仅数传，带模拟语音，无定位，带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，南美洲版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10565" y="3500120"/>
            <a:ext cx="8281670" cy="845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/>
              <a:t>以</a:t>
            </a:r>
            <a:r>
              <a:rPr lang="en-US" altLang="zh-CN" sz="1400"/>
              <a:t>1603</a:t>
            </a:r>
            <a:r>
              <a:rPr lang="zh-CN" altLang="en-US" sz="1400"/>
              <a:t>平台为主</a:t>
            </a: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400"/>
              <a:t>以数传版本为主</a:t>
            </a:r>
          </a:p>
          <a:p>
            <a:pPr marL="285750" indent="-285750">
              <a:buFont typeface="Wingdings" panose="05000000000000000000" charset="0"/>
              <a:buChar char="Ø"/>
            </a:pPr>
            <a:endParaRPr lang="zh-CN" altLang="en-US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409895" y="845615"/>
            <a:ext cx="11001375" cy="48295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高通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CAT1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产品主力型号（北美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0780700"/>
              </p:ext>
            </p:extLst>
          </p:nvPr>
        </p:nvGraphicFramePr>
        <p:xfrm>
          <a:off x="409895" y="1581150"/>
          <a:ext cx="11412286" cy="339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64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7230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SIM7600A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SIM7600A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S2-107BQ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2+1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，美国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AT&amp;T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SIM7600A-LNQE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MDM9207-1</a:t>
                      </a:r>
                      <a:endParaRPr lang="en-US" altLang="zh-CN" sz="120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S2-107YY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30*30，1+1，美国AT&amp;T ，无分集，无GNSS，支持VoLTE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SIM7600NA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SIM7600NA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S2-10916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30*30，2+1，美国全网通，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SIM7600NA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SIM7600NA-TLKE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MDM9207-1</a:t>
                      </a:r>
                      <a:endParaRPr lang="en-US" altLang="zh-CN" sz="120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S2-10A3G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30*30，1+1，NA基础上去掉B14/41/66/71，带分集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SIM7600G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SIM7600G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S2-1097C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30*30，2+1，Global版本，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S2-106QQ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24*27，2+1，美国AT&amp;T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，带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255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SIM7500A+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S2-10AQ5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24*27，2+1，美国AT&amp;T</a:t>
                      </a:r>
                      <a:r>
                        <a:rPr lang="en-US" altLang="zh-CN" sz="12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，带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分集，支持VoLTE，新PA方案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2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SIM7500A-LNSE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24*27，1+1，美国AT&amp;T</a:t>
                      </a:r>
                      <a:r>
                        <a:rPr lang="en-US" altLang="zh-CN" sz="1200" b="0" baseline="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，</a:t>
                      </a:r>
                      <a:r>
                        <a:rPr lang="zh-CN" altLang="en-US" sz="1200" b="0" baseline="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r>
                        <a:rPr lang="en-US" altLang="zh-CN" sz="1200" b="0" dirty="0" err="1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</a:t>
                      </a:r>
                      <a:r>
                        <a:rPr lang="en-US" altLang="zh-CN" sz="1200" b="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b="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r>
                        <a:rPr lang="en-US" altLang="zh-CN" sz="1200" b="0" dirty="0" err="1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GNSS，新PA方案</a:t>
                      </a:r>
                      <a:endParaRPr lang="en-US" altLang="zh-CN" sz="1200" b="0" dirty="0">
                        <a:solidFill>
                          <a:srgbClr val="7030A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50993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SIM7500AD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SIM7500AD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S2-10935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24*27，2+1，美国T-mobile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，带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分集，不支持语音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SIM7500V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SIM7500V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S2-107BN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24*27，2+1，美国Verizon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38861" y="846665"/>
            <a:ext cx="11001375" cy="440268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高通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CAT1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产品主力型号（欧洲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澳洲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南美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6455824"/>
              </p:ext>
            </p:extLst>
          </p:nvPr>
        </p:nvGraphicFramePr>
        <p:xfrm>
          <a:off x="363039" y="1424092"/>
          <a:ext cx="112495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8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2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8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SIM7600E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S2-107EP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2+1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SIM7600E-TNSA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S2-10A98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30*30，2+1，带分集，支持VoLTE；可替代S2-107EP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SIM7600E-L1C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SIM7600E-L1C R2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S2-10A9C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30*30，1+1，无分集，支持VoLTE；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S2-10716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24*27，2+1，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SIM7500E-TNSA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S2-10A0W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24*27，2+1，带分集，支持VoLTE；可替代S2-10716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SIM7500E-L1C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SIM7500E-L1C R2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S2-10A9G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24*27，1+1，无分集，支持VoLTE；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SIM7600SA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SIM7600SA/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SIM7600SA-B66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S2-107BG/</a:t>
                      </a: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S2-108C2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2+1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94181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SIM7600SA-TNSA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MDM9207-1</a:t>
                      </a:r>
                      <a:endParaRPr lang="en-US" altLang="zh-CN" sz="1200" kern="12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S2-10A0R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30*30，2+1，带分集，支持VoLTE；可替代S2-107BG/S2-108C2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027914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SIM7600SA-MNSE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S2-1094V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30*30，1+1，</a:t>
                      </a:r>
                      <a:r>
                        <a:rPr lang="en-US" altLang="zh-CN" sz="1200" baseline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</a:t>
                      </a:r>
                      <a:endParaRPr lang="en-US" altLang="zh-CN" sz="12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83758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S2-10753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24*27，2+1，</a:t>
                      </a:r>
                      <a:r>
                        <a:rPr lang="en-US" altLang="zh-CN" sz="1200" baseline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245975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SIM7500SA-TNSA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S2-10A0D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24*27，2+1，带分集，支持VoLTE；可替代S2-10753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1186051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SIM7500SA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SIM7500SA-LNSE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S2-10B4C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24*27，1+1，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无</a:t>
                      </a:r>
                      <a:r>
                        <a:rPr lang="en-US" altLang="zh-CN" sz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分集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无</a:t>
                      </a:r>
                      <a:r>
                        <a:rPr lang="en-US" altLang="zh-CN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支持VoLTE</a:t>
                      </a:r>
                      <a:endParaRPr lang="en-US" altLang="zh-CN" sz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56154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SIM7500JC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SIM7500JC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S2-106Q9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24*27，2+1，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115555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SIM7500JE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SIM7500JE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S2-106QA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24*27，2+1，soft </a:t>
                      </a:r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bank</a:t>
                      </a:r>
                      <a:r>
                        <a:rPr lang="en-US" altLang="zh-CN" sz="1200" baseline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</a:t>
                      </a:r>
                      <a:r>
                        <a:rPr lang="en-US" altLang="zh-CN" sz="12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分集，支持VoLTE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0775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SIM7600CE_SPEC_2003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8147" y="2051941"/>
            <a:ext cx="594571" cy="594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06444"/>
              </p:ext>
            </p:extLst>
          </p:nvPr>
        </p:nvGraphicFramePr>
        <p:xfrm>
          <a:off x="534492" y="1552946"/>
          <a:ext cx="10848975" cy="4711700"/>
        </p:xfrm>
        <a:graphic>
          <a:graphicData uri="http://schemas.openxmlformats.org/drawingml/2006/table">
            <a:tbl>
              <a:tblPr/>
              <a:tblGrid>
                <a:gridCol w="782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3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25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243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46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LTE Cat.4</a:t>
                      </a:r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SIM7600CE</a:t>
                      </a:r>
                    </a:p>
                    <a:p>
                      <a:pPr algn="ctr" fontAlgn="ctr"/>
                      <a:r>
                        <a:rPr lang="en-US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SIM7600X-H</a:t>
                      </a:r>
                      <a:r>
                        <a:rPr lang="en-US" sz="935" b="1" i="0" u="none" strike="noStrike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 Series</a:t>
                      </a:r>
                      <a:endParaRPr lang="en-US" sz="935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SIM7605CE/SIM7605E-H</a:t>
                      </a:r>
                      <a:endParaRPr lang="zh-CN" altLang="en-US" sz="935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A7600C</a:t>
                      </a:r>
                    </a:p>
                    <a:p>
                      <a:pPr algn="ctr" fontAlgn="ctr"/>
                      <a:r>
                        <a:rPr lang="en-US" altLang="zh-CN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A7600X-H Series</a:t>
                      </a:r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 </a:t>
                      </a:r>
                      <a:endParaRPr lang="en-US" sz="935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A7600C R2/A7608X-H </a:t>
                      </a:r>
                      <a:r>
                        <a:rPr lang="en-US" sz="935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  <a:sym typeface="+mn-ea"/>
                        </a:rPr>
                        <a:t>Series</a:t>
                      </a:r>
                      <a:endParaRPr lang="zh-CN" altLang="en-US" sz="935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A7605C/A760</a:t>
                      </a:r>
                      <a:r>
                        <a:rPr lang="en-US" altLang="zh-CN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5X</a:t>
                      </a:r>
                      <a:r>
                        <a:rPr lang="en-US" sz="935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-H Series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77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产品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925"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35" b="1" i="0" u="none" strike="noStrike" kern="1200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尺寸大小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30*30mm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935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  <a:sym typeface="+mn-ea"/>
                        </a:rPr>
                        <a:t>29*32mm</a:t>
                      </a:r>
                      <a:endParaRPr lang="en-US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30*30mm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30*30mm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29*32mm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65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销售区域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中国</a:t>
                      </a:r>
                      <a:r>
                        <a:rPr lang="en-US" altLang="zh-CN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印度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SIM7600CE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SIM7605CE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A7600C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A7600C R2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A7605C</a:t>
                      </a:r>
                      <a:endParaRPr 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9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欧洲</a:t>
                      </a:r>
                      <a:r>
                        <a:rPr lang="en-US" altLang="zh-CN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中东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SIM7600E-H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SIM7605E-H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A7600E-H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  <a:sym typeface="+mn-ea"/>
                        </a:rPr>
                        <a:t>A7608E-H</a:t>
                      </a:r>
                      <a:endParaRPr 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A7605E-H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15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北美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SIM7600A-H(AT&amp;T)</a:t>
                      </a:r>
                    </a:p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SIM7600V-H(V</a:t>
                      </a:r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erizon</a:t>
                      </a:r>
                      <a:r>
                        <a:rPr lang="zh-CN" alt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）</a:t>
                      </a:r>
                      <a:endParaRPr lang="en-US" altLang="zh-CN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SIM7600NA-H</a:t>
                      </a:r>
                      <a:r>
                        <a:rPr lang="en-US" sz="935" b="0" i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(N</a:t>
                      </a:r>
                      <a:r>
                        <a:rPr lang="en-US" altLang="zh-CN" sz="935" b="0" i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orth America</a:t>
                      </a:r>
                      <a:r>
                        <a:rPr lang="zh-CN" altLang="en-US" sz="935" b="0" i="0" u="none" strike="noStrike" baseline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）</a:t>
                      </a:r>
                      <a:endParaRPr 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6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日本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SIM7600JC-H</a:t>
                      </a:r>
                    </a:p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SIM7600JC-HG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5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南美</a:t>
                      </a:r>
                      <a:r>
                        <a:rPr lang="en-US" altLang="zh-CN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澳洲</a:t>
                      </a:r>
                      <a:r>
                        <a:rPr lang="en-US" altLang="zh-CN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台湾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SIM7600SA-H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  <a:sym typeface="+mn-ea"/>
                        </a:rPr>
                        <a:t>A7608SA-H</a:t>
                      </a:r>
                      <a:endParaRPr 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A7605SA-H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5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1" i="0" u="none" strike="noStrike" dirty="0">
                          <a:solidFill>
                            <a:schemeClr val="bg1"/>
                          </a:solidFill>
                          <a:latin typeface="等线" panose="02010600030101010101" charset="-122"/>
                          <a:ea typeface="等线" panose="02010600030101010101" charset="-122"/>
                          <a:cs typeface="Arial" panose="020B0604020202020204" pitchFamily="34" charset="0"/>
                        </a:rPr>
                        <a:t>全球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　</a:t>
                      </a:r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SIM7600G-H</a:t>
                      </a: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  <a:r>
                        <a:rPr lang="zh-CN" altLang="en-US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　</a:t>
                      </a: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35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等线" panose="02010600030101010101" charset="-122"/>
                          <a:cs typeface="Arial" panose="020B0604020202020204" pitchFamily="34" charset="0"/>
                        </a:rPr>
                        <a:t>/</a:t>
                      </a:r>
                      <a:endParaRPr lang="zh-CN" altLang="en-US" sz="935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等线" panose="02010600030101010101" charset="-122"/>
                        <a:cs typeface="Arial" panose="020B0604020202020204" pitchFamily="34" charset="0"/>
                      </a:endParaRPr>
                    </a:p>
                  </a:txBody>
                  <a:tcPr marL="8981" marR="8981" marT="8981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图片 4" descr="SIM7600X-H_SPEC_20031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5448" y="2339869"/>
            <a:ext cx="596959" cy="5945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6480348" y="2095968"/>
            <a:ext cx="888164" cy="802301"/>
            <a:chOff x="-1050885" y="1919077"/>
            <a:chExt cx="668704" cy="618995"/>
          </a:xfrm>
        </p:grpSpPr>
        <p:pic>
          <p:nvPicPr>
            <p:cNvPr id="8" name="图片 7" descr="A7600C-L1_SPEC_200316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28600" y="1919077"/>
              <a:ext cx="446419" cy="4499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图片 6" descr="A7600E-H-HNVW_SPEC_200316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50885" y="2107751"/>
              <a:ext cx="430321" cy="43032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9" name="图片 8" descr="A7600C_LCC+LGA_SPEC_201225"/>
          <p:cNvPicPr>
            <a:picLocks noChangeAspect="1"/>
          </p:cNvPicPr>
          <p:nvPr/>
        </p:nvPicPr>
        <p:blipFill rotWithShape="1">
          <a:blip r:embed="rId6"/>
          <a:srcRect l="15256" t="22160" r="54640" b="35541"/>
          <a:stretch>
            <a:fillRect/>
          </a:stretch>
        </p:blipFill>
        <p:spPr>
          <a:xfrm>
            <a:off x="8592133" y="2148216"/>
            <a:ext cx="603556" cy="599669"/>
          </a:xfrm>
          <a:prstGeom prst="rect">
            <a:avLst/>
          </a:prstGeom>
        </p:spPr>
      </p:pic>
      <p:sp>
        <p:nvSpPr>
          <p:cNvPr id="13" name="文本框 19"/>
          <p:cNvSpPr txBox="1"/>
          <p:nvPr/>
        </p:nvSpPr>
        <p:spPr>
          <a:xfrm>
            <a:off x="524486" y="898811"/>
            <a:ext cx="5996463" cy="4603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LTE CAT4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产品概述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8673" y="2156460"/>
            <a:ext cx="648547" cy="591820"/>
          </a:xfrm>
          <a:prstGeom prst="rect">
            <a:avLst/>
          </a:prstGeom>
        </p:spPr>
      </p:pic>
      <p:pic>
        <p:nvPicPr>
          <p:cNvPr id="36" name="图片 35" descr="SIM7605CE_SPEC_200316.png"/>
          <p:cNvPicPr>
            <a:picLocks noChangeAspect="1"/>
          </p:cNvPicPr>
          <p:nvPr/>
        </p:nvPicPr>
        <p:blipFill rotWithShape="1">
          <a:blip r:embed="rId8" cstate="print"/>
          <a:srcRect l="13755" t="19474" r="52072" b="34634"/>
          <a:stretch>
            <a:fillRect/>
          </a:stretch>
        </p:blipFill>
        <p:spPr>
          <a:xfrm>
            <a:off x="4751493" y="2096347"/>
            <a:ext cx="684107" cy="651933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427582" y="827406"/>
            <a:ext cx="10279117" cy="4730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全球蜂窝模组市场依然保持迅猛增长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E140CD-A443-44D3-99B3-CCBCFDC6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50" y="1948255"/>
            <a:ext cx="4875829" cy="4157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BF5636-1FE4-4C4E-AA92-26EBEC28A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2062481"/>
            <a:ext cx="5405120" cy="40846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780847-4743-4ADB-AB9D-FA7A227E24B1}"/>
              </a:ext>
            </a:extLst>
          </p:cNvPr>
          <p:cNvSpPr txBox="1"/>
          <p:nvPr/>
        </p:nvSpPr>
        <p:spPr>
          <a:xfrm>
            <a:off x="934720" y="1438960"/>
            <a:ext cx="4257040" cy="335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2013-2021</a:t>
            </a:r>
            <a:r>
              <a:rPr lang="zh-CN" altLang="en-US" sz="1600" dirty="0"/>
              <a:t>全球蜂窝通信模组出货量（亿片）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59DB23-EEF0-443D-98B5-81970CC6A435}"/>
              </a:ext>
            </a:extLst>
          </p:cNvPr>
          <p:cNvSpPr txBox="1"/>
          <p:nvPr/>
        </p:nvSpPr>
        <p:spPr>
          <a:xfrm>
            <a:off x="5860379" y="146276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/>
              <a:t>全球蜂窝通信模组市场出货量预测（亿片）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A4636B-1F59-4C7B-B07E-EFC555F89AC7}"/>
              </a:ext>
            </a:extLst>
          </p:cNvPr>
          <p:cNvSpPr txBox="1"/>
          <p:nvPr/>
        </p:nvSpPr>
        <p:spPr>
          <a:xfrm>
            <a:off x="9926320" y="6310378"/>
            <a:ext cx="21234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i="1" dirty="0">
                <a:latin typeface="+mn-ea"/>
              </a:rPr>
              <a:t>来源：</a:t>
            </a:r>
            <a:r>
              <a:rPr lang="en-US" altLang="zh-CN" sz="1100" i="1" dirty="0">
                <a:latin typeface="+mn-ea"/>
              </a:rPr>
              <a:t>TSR</a:t>
            </a:r>
            <a:endParaRPr lang="zh-CN" altLang="en-US" sz="1100" i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4001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284835" y="962554"/>
            <a:ext cx="10668915" cy="532342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高通CAT4产品主力型号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(国内7模)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0106716"/>
              </p:ext>
            </p:extLst>
          </p:nvPr>
        </p:nvGraphicFramePr>
        <p:xfrm>
          <a:off x="432007" y="1621791"/>
          <a:ext cx="11196320" cy="3133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6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4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27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0210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SIM7600CE-T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SIM7600CE-T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S2-10787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2+2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，带分集，支持</a:t>
                      </a:r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SIM7600CE-TVSP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SIM7600CE-TVSP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S2-108ZN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2+2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，带分集，支持</a:t>
                      </a:r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LNA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SIM7600CE-TVSE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SIM7600CE-TVSE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S2-108Z6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，带分集，支持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LNA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1849126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SIM7600CE-L1S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SIM7600CE-L1S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S2-108W4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，无分集，无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，不支持语音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SIM7600CE-JT1S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SIM7600CE-JT1S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S2-108W5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，无分集，无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，支持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SIM7600CE-JTSD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SIM7600CE-JTSD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S2-1091A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，带分集，无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，支持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SIM7600CE-M1S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SIM7600CE-M1S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S2-108CE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，无分集，支持</a:t>
                      </a:r>
                      <a:r>
                        <a:rPr lang="en-US" altLang="zh-CN" sz="1200" b="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/>
                      <a:endParaRPr lang="en-US" altLang="zh-CN" sz="1200" b="1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zh-CN" sz="120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sz="120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sz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sz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357922" y="785502"/>
            <a:ext cx="10910153" cy="567048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高通CAT4产品主力型号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北美/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G版本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zh-CN" altLang="en-US" sz="2400" dirty="0">
              <a:solidFill>
                <a:srgbClr val="C00000"/>
              </a:solidFill>
              <a:cs typeface="+mn-cs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77503623"/>
              </p:ext>
            </p:extLst>
          </p:nvPr>
        </p:nvGraphicFramePr>
        <p:xfrm>
          <a:off x="494025" y="1552852"/>
          <a:ext cx="11204575" cy="373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7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58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SIM7600A-H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SIM7600A-H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S2-107BR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，美国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AT&amp;T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SIM7600A-H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SIM7600A-H-LNQD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S2-10970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，美国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AT&amp;T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分集，无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，支持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SIM7500A-H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SIM7500A-H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S2-10B49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24*27,  2+1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，美国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AT&amp;T</a:t>
                      </a:r>
                      <a:r>
                        <a:rPr lang="en-US" altLang="zh-CN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，带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467913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SIM7600V-H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SIM7600V-H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S2-107K6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，美国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Verizon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SIM7600NA-H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SIM7600NA-H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S2-10917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，美国全网通，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SIM7600NA-H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SIM7600NA-H-TNKP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S2-109PM</a:t>
                      </a:r>
                    </a:p>
                  </a:txBody>
                  <a:tcPr marL="12700" marR="12700" marT="127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30*30，2+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，美国全网通，带分集，支持VoLTE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SIM7600NA-H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SIM7600NA-H-TNKE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S2-109PN</a:t>
                      </a:r>
                    </a:p>
                  </a:txBody>
                  <a:tcPr marL="12700" marR="12700" marT="127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30*30，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+1，美国全网通，带分集，支持VoLTE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SIM7600NA-H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SIM7600NA-H-TLKE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S2-10C5J</a:t>
                      </a:r>
                    </a:p>
                  </a:txBody>
                  <a:tcPr marL="12700" marR="12700" marT="1270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30*30，1+1，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频段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去掉B14/41/66/71，带分集，支持VoLTE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272460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SIM7600G-H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SIM7600G-H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S2-1097D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2+2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Global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版本，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SIM7600G-H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SIM7600G-H-TNKE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S2-10B4M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Global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版本，</a:t>
                      </a:r>
                      <a:r>
                        <a:rPr lang="zh-CN" altLang="en-US" sz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850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345305" y="874986"/>
            <a:ext cx="10279117" cy="45432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高通CAT4产品主力型号（欧洲/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南美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澳洲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/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日本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版本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65913927"/>
              </p:ext>
            </p:extLst>
          </p:nvPr>
        </p:nvGraphicFramePr>
        <p:xfrm>
          <a:off x="445135" y="1329315"/>
          <a:ext cx="11301730" cy="459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2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447"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9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SIM7600E-H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SIM7600E-H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S2-107EQ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2+2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b="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b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60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SIM7600E-H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SIM7600E-H-TNQP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S2-10A3Z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2+2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，带分集，支持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VoLTE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；可替代S2-107EQ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15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SIM7600E-H1C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SIM7600E-H1C R2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MDM9207-0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S2-10A9B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1+1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，无分集，支持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VoLTE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；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SIM7600E-H1CD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SIM7600E-H1CD R2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MDM9207-0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S2-10A99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1+1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，带分集，支持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VoLTE;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SIM7600SA-H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SIM7600SA-H/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SIM7600SA-H-B66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S2-107BH/</a:t>
                      </a:r>
                    </a:p>
                    <a:p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S2-108C3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2+2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b="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b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967886"/>
                  </a:ext>
                </a:extLst>
              </a:tr>
              <a:tr h="3732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SIM7600SA-H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SIM7600SA-H-TNSP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MDM9207-0</a:t>
                      </a:r>
                      <a:endParaRPr lang="en-US" altLang="zh-CN" sz="12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S2-10A0V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2+2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，带分集，支持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VoLTE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，可替代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S2-107BH/S2-108C3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131542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SIM7600SA-H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SIM7600SA-H-TNSE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MDM9207-0</a:t>
                      </a:r>
                      <a:endParaRPr lang="en-US" altLang="zh-CN" sz="12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S2-10B4N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1+1</a:t>
                      </a:r>
                      <a:r>
                        <a:rPr lang="zh-CN" altLang="en-US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，带分集，支持</a:t>
                      </a: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VoLTE</a:t>
                      </a:r>
                      <a:endParaRPr lang="en-US" altLang="zh-CN" sz="1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071133"/>
                  </a:ext>
                </a:extLst>
              </a:tr>
              <a:tr h="33590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SIM7600SA-H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SIM7600SA-H-MNSE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MDM9607</a:t>
                      </a:r>
                      <a:endParaRPr lang="en-US" altLang="zh-CN" sz="12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S2-1094T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1+1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b="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413912"/>
                  </a:ext>
                </a:extLst>
              </a:tr>
              <a:tr h="33590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SIM7600JC-H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SIM7600JC-H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MDM9607</a:t>
                      </a:r>
                      <a:endParaRPr lang="zh-CN" altLang="en-US" sz="12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S2-107K7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2+2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b="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</a:t>
                      </a:r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分集，支持</a:t>
                      </a:r>
                      <a:r>
                        <a:rPr lang="en-US" altLang="zh-CN" sz="1200" b="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VoLTE</a:t>
                      </a:r>
                      <a:endParaRPr lang="zh-CN" altLang="en-US" sz="12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206103"/>
                  </a:ext>
                </a:extLst>
              </a:tr>
              <a:tr h="31724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SIM7600JC-H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SIM7600JC-H-TNSP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MDM9207-0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S2-10A9Q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30*30，2+2，带分集，支持VoLTE；可替代S2-107K7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867056"/>
                  </a:ext>
                </a:extLst>
              </a:tr>
              <a:tr h="33590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SIM7600JC-H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SIM7600JC-H-TNSE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MDM9207-0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S2-10C5P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30*30，1+1，带分集，支持VoLTE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382948"/>
                  </a:ext>
                </a:extLst>
              </a:tr>
              <a:tr h="28766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SIM7600JC-HG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SIM7600JC-HG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MDM9607</a:t>
                      </a:r>
                      <a:endParaRPr lang="en-US" altLang="zh-CN" sz="120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S2-10B48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30*30，2+2，带分集，支持VoLTE，支持SGMII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31008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五边形 43">
            <a:extLst>
              <a:ext uri="{FF2B5EF4-FFF2-40B4-BE49-F238E27FC236}">
                <a16:creationId xmlns:a16="http://schemas.microsoft.com/office/drawing/2014/main" id="{A329E08E-C849-8124-4E01-892C76E2E336}"/>
              </a:ext>
            </a:extLst>
          </p:cNvPr>
          <p:cNvSpPr/>
          <p:nvPr/>
        </p:nvSpPr>
        <p:spPr>
          <a:xfrm>
            <a:off x="3385851" y="2226786"/>
            <a:ext cx="2121227" cy="430671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 dirty="0">
              <a:solidFill>
                <a:schemeClr val="bg1"/>
              </a:solidFill>
            </a:endParaRPr>
          </a:p>
        </p:txBody>
      </p:sp>
      <p:pic>
        <p:nvPicPr>
          <p:cNvPr id="172" name="图片 171">
            <a:extLst>
              <a:ext uri="{FF2B5EF4-FFF2-40B4-BE49-F238E27FC236}">
                <a16:creationId xmlns:a16="http://schemas.microsoft.com/office/drawing/2014/main" id="{E5DEE846-4F81-F601-050E-25A96EF2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89" y="4475749"/>
            <a:ext cx="648547" cy="5918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8C542-F627-400E-910C-CAE6510CA073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4" name="文本框 19"/>
          <p:cNvSpPr txBox="1"/>
          <p:nvPr/>
        </p:nvSpPr>
        <p:spPr>
          <a:xfrm>
            <a:off x="232691" y="843637"/>
            <a:ext cx="747842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Roadmap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A3A6DD6-293D-ACC4-24C8-22973AA4C6F2}"/>
              </a:ext>
            </a:extLst>
          </p:cNvPr>
          <p:cNvGrpSpPr/>
          <p:nvPr/>
        </p:nvGrpSpPr>
        <p:grpSpPr>
          <a:xfrm>
            <a:off x="232691" y="1852406"/>
            <a:ext cx="10819440" cy="4628453"/>
            <a:chOff x="37099" y="990367"/>
            <a:chExt cx="8485021" cy="3467008"/>
          </a:xfrm>
        </p:grpSpPr>
        <p:sp>
          <p:nvSpPr>
            <p:cNvPr id="50" name="TextBox 226">
              <a:extLst>
                <a:ext uri="{FF2B5EF4-FFF2-40B4-BE49-F238E27FC236}">
                  <a16:creationId xmlns:a16="http://schemas.microsoft.com/office/drawing/2014/main" id="{D9E5B36E-6B59-BC50-5912-1035C45DD846}"/>
                </a:ext>
              </a:extLst>
            </p:cNvPr>
            <p:cNvSpPr txBox="1"/>
            <p:nvPr/>
          </p:nvSpPr>
          <p:spPr>
            <a:xfrm>
              <a:off x="475987" y="1115130"/>
              <a:ext cx="593162" cy="3101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CAT-M/NB/</a:t>
              </a:r>
            </a:p>
            <a:p>
              <a:pPr algn="ctr">
                <a:defRPr/>
              </a:pPr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EGPR/</a:t>
              </a:r>
            </a:p>
            <a:p>
              <a:pPr algn="ctr">
                <a:defRPr/>
              </a:pPr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GNSS</a:t>
              </a:r>
            </a:p>
          </p:txBody>
        </p:sp>
        <p:sp>
          <p:nvSpPr>
            <p:cNvPr id="157" name="TextBox 226">
              <a:extLst>
                <a:ext uri="{FF2B5EF4-FFF2-40B4-BE49-F238E27FC236}">
                  <a16:creationId xmlns:a16="http://schemas.microsoft.com/office/drawing/2014/main" id="{64B0E9FD-46F5-6D2F-8A4C-26AFBBD4E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651" y="3784869"/>
              <a:ext cx="501980" cy="1488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NB only</a:t>
              </a:r>
            </a:p>
          </p:txBody>
        </p:sp>
        <p:sp>
          <p:nvSpPr>
            <p:cNvPr id="53" name="TextBox 226">
              <a:extLst>
                <a:ext uri="{FF2B5EF4-FFF2-40B4-BE49-F238E27FC236}">
                  <a16:creationId xmlns:a16="http://schemas.microsoft.com/office/drawing/2014/main" id="{617EFF82-F065-0010-4591-6B431A837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270" y="3006876"/>
              <a:ext cx="524763" cy="1488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40" tIns="45720" rIns="91440" bIns="4572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NB+BLE</a:t>
              </a: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AF9E21D-ED2B-40EA-0E5D-75460D6F3AEF}"/>
                </a:ext>
              </a:extLst>
            </p:cNvPr>
            <p:cNvCxnSpPr>
              <a:cxnSpLocks/>
            </p:cNvCxnSpPr>
            <p:nvPr/>
          </p:nvCxnSpPr>
          <p:spPr>
            <a:xfrm>
              <a:off x="1116565" y="990367"/>
              <a:ext cx="23855" cy="333833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5B86CC4-B77F-4D6D-DE6D-D2D1023C12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099" y="2731737"/>
              <a:ext cx="8485021" cy="28629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129">
              <a:extLst>
                <a:ext uri="{FF2B5EF4-FFF2-40B4-BE49-F238E27FC236}">
                  <a16:creationId xmlns:a16="http://schemas.microsoft.com/office/drawing/2014/main" id="{BE363D8D-5A35-9C34-1C3E-B9AA748F1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2703" y="1920027"/>
              <a:ext cx="1418689" cy="6455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684530" eaLnBrk="0" hangingPunct="0"/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A7 1.2GHz</a:t>
              </a:r>
            </a:p>
            <a:p>
              <a:pPr defTabSz="684530" eaLnBrk="0" hangingPunct="0"/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28nm</a:t>
              </a:r>
            </a:p>
            <a:p>
              <a:pPr defTabSz="684530" eaLnBrk="0" hangingPunct="0"/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256Mb DDR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（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RTOS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）</a:t>
              </a:r>
              <a:endPara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defTabSz="684530" eaLnBrk="0" hangingPunct="0"/>
              <a:endPara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defTabSz="684530" eaLnBrk="0" hangingPunct="0"/>
              <a:endPara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</p:txBody>
        </p:sp>
        <p:sp>
          <p:nvSpPr>
            <p:cNvPr id="82" name="Rectangle 14">
              <a:extLst>
                <a:ext uri="{FF2B5EF4-FFF2-40B4-BE49-F238E27FC236}">
                  <a16:creationId xmlns:a16="http://schemas.microsoft.com/office/drawing/2014/main" id="{9C6720B4-3152-745A-1D11-AC66DEBBA4EF}"/>
                </a:ext>
              </a:extLst>
            </p:cNvPr>
            <p:cNvSpPr/>
            <p:nvPr/>
          </p:nvSpPr>
          <p:spPr bwMode="auto">
            <a:xfrm>
              <a:off x="1012033" y="4412089"/>
              <a:ext cx="7233219" cy="4528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9" tIns="73094" rIns="91369" bIns="109642" numCol="1" rtlCol="0" anchor="t" anchorCtr="0" compatLnSpc="1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685165">
                <a:lnSpc>
                  <a:spcPct val="95000"/>
                </a:lnSpc>
                <a:spcBef>
                  <a:spcPts val="375"/>
                </a:spcBef>
                <a:buClr>
                  <a:schemeClr val="tx1"/>
                </a:buClr>
              </a:pPr>
              <a:endParaRPr lang="en-US" sz="1100" dirty="0">
                <a:cs typeface="Arial" panose="020B0604020202020204" pitchFamily="34" charset="0"/>
              </a:endParaRPr>
            </a:p>
          </p:txBody>
        </p:sp>
      </p:grpSp>
      <p:sp>
        <p:nvSpPr>
          <p:cNvPr id="158" name="圆角矩形 133">
            <a:extLst>
              <a:ext uri="{FF2B5EF4-FFF2-40B4-BE49-F238E27FC236}">
                <a16:creationId xmlns:a16="http://schemas.microsoft.com/office/drawing/2014/main" id="{1B8387AA-1DE6-85AC-9086-2AB047DEBB8E}"/>
              </a:ext>
            </a:extLst>
          </p:cNvPr>
          <p:cNvSpPr/>
          <p:nvPr/>
        </p:nvSpPr>
        <p:spPr>
          <a:xfrm>
            <a:off x="2234046" y="1852406"/>
            <a:ext cx="1196942" cy="11611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/>
          </a:p>
        </p:txBody>
      </p:sp>
      <p:sp>
        <p:nvSpPr>
          <p:cNvPr id="162" name="圆角矩形 133">
            <a:extLst>
              <a:ext uri="{FF2B5EF4-FFF2-40B4-BE49-F238E27FC236}">
                <a16:creationId xmlns:a16="http://schemas.microsoft.com/office/drawing/2014/main" id="{090C11CB-5436-568A-2431-349EAABEEA00}"/>
              </a:ext>
            </a:extLst>
          </p:cNvPr>
          <p:cNvSpPr/>
          <p:nvPr/>
        </p:nvSpPr>
        <p:spPr>
          <a:xfrm>
            <a:off x="5497529" y="1852405"/>
            <a:ext cx="1196942" cy="11611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/>
          </a:p>
        </p:txBody>
      </p:sp>
      <p:sp>
        <p:nvSpPr>
          <p:cNvPr id="163" name="圆角矩形 133">
            <a:extLst>
              <a:ext uri="{FF2B5EF4-FFF2-40B4-BE49-F238E27FC236}">
                <a16:creationId xmlns:a16="http://schemas.microsoft.com/office/drawing/2014/main" id="{7C3FCE4D-AA61-529E-1B6F-CA10B3604E9E}"/>
              </a:ext>
            </a:extLst>
          </p:cNvPr>
          <p:cNvSpPr/>
          <p:nvPr/>
        </p:nvSpPr>
        <p:spPr>
          <a:xfrm>
            <a:off x="9103016" y="1852406"/>
            <a:ext cx="1196942" cy="11611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"/>
          </a:p>
        </p:txBody>
      </p:sp>
      <p:sp>
        <p:nvSpPr>
          <p:cNvPr id="164" name="TextBox 3">
            <a:extLst>
              <a:ext uri="{FF2B5EF4-FFF2-40B4-BE49-F238E27FC236}">
                <a16:creationId xmlns:a16="http://schemas.microsoft.com/office/drawing/2014/main" id="{8FD5F97F-7173-C9F1-8693-62CAF55398CF}"/>
              </a:ext>
            </a:extLst>
          </p:cNvPr>
          <p:cNvSpPr txBox="1"/>
          <p:nvPr/>
        </p:nvSpPr>
        <p:spPr>
          <a:xfrm>
            <a:off x="2333791" y="2288450"/>
            <a:ext cx="99745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ASR1802S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65" name="TextBox 3">
            <a:extLst>
              <a:ext uri="{FF2B5EF4-FFF2-40B4-BE49-F238E27FC236}">
                <a16:creationId xmlns:a16="http://schemas.microsoft.com/office/drawing/2014/main" id="{88BCDA25-4C03-126B-BF66-F2F13A9824F2}"/>
              </a:ext>
            </a:extLst>
          </p:cNvPr>
          <p:cNvSpPr txBox="1"/>
          <p:nvPr/>
        </p:nvSpPr>
        <p:spPr>
          <a:xfrm>
            <a:off x="5642411" y="2294486"/>
            <a:ext cx="99745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ASR1803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66" name="TextBox 3">
            <a:extLst>
              <a:ext uri="{FF2B5EF4-FFF2-40B4-BE49-F238E27FC236}">
                <a16:creationId xmlns:a16="http://schemas.microsoft.com/office/drawing/2014/main" id="{D8598011-0C7D-A4AE-0493-C6DD93BFCFCD}"/>
              </a:ext>
            </a:extLst>
          </p:cNvPr>
          <p:cNvSpPr txBox="1"/>
          <p:nvPr/>
        </p:nvSpPr>
        <p:spPr>
          <a:xfrm>
            <a:off x="9298973" y="2294486"/>
            <a:ext cx="99745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ASR1806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33D6A487-9DA1-A379-A489-F6F79E0DF443}"/>
              </a:ext>
            </a:extLst>
          </p:cNvPr>
          <p:cNvGrpSpPr/>
          <p:nvPr/>
        </p:nvGrpSpPr>
        <p:grpSpPr>
          <a:xfrm>
            <a:off x="2158036" y="4527113"/>
            <a:ext cx="888164" cy="827792"/>
            <a:chOff x="-1050885" y="1919077"/>
            <a:chExt cx="668704" cy="638662"/>
          </a:xfrm>
        </p:grpSpPr>
        <p:pic>
          <p:nvPicPr>
            <p:cNvPr id="168" name="图片 167" descr="A7600C-L1_SPEC_200316.jpg">
              <a:extLst>
                <a:ext uri="{FF2B5EF4-FFF2-40B4-BE49-F238E27FC236}">
                  <a16:creationId xmlns:a16="http://schemas.microsoft.com/office/drawing/2014/main" id="{E5758D86-29C2-4833-26EA-786F6C826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28600" y="1919077"/>
              <a:ext cx="446419" cy="4499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9" name="图片 168" descr="A7600E-H-HNVW_SPEC_200316.jpg">
              <a:extLst>
                <a:ext uri="{FF2B5EF4-FFF2-40B4-BE49-F238E27FC236}">
                  <a16:creationId xmlns:a16="http://schemas.microsoft.com/office/drawing/2014/main" id="{ADDC2A52-40A8-EFFD-1D5E-3FF319016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50885" y="2107750"/>
              <a:ext cx="449989" cy="4499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0" name="TextBox 129">
            <a:extLst>
              <a:ext uri="{FF2B5EF4-FFF2-40B4-BE49-F238E27FC236}">
                <a16:creationId xmlns:a16="http://schemas.microsoft.com/office/drawing/2014/main" id="{CB9273C2-A51D-B9D9-2FC0-C8BAB2F36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207" y="5450510"/>
            <a:ext cx="1502410" cy="5693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88" tIns="45718" rIns="91388" bIns="45718">
            <a:spAutoFit/>
          </a:bodyPr>
          <a:lstStyle/>
          <a:p>
            <a:pPr defTabSz="684530" eaLnBrk="0" hangingPunct="0"/>
            <a:endParaRPr lang="en-US" altLang="zh-CN" sz="7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A7600C</a:t>
            </a:r>
          </a:p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A7600E-H</a:t>
            </a:r>
          </a:p>
        </p:txBody>
      </p:sp>
      <p:pic>
        <p:nvPicPr>
          <p:cNvPr id="171" name="图片 170" descr="A7600C_LCC+LGA_SPEC_201225">
            <a:extLst>
              <a:ext uri="{FF2B5EF4-FFF2-40B4-BE49-F238E27FC236}">
                <a16:creationId xmlns:a16="http://schemas.microsoft.com/office/drawing/2014/main" id="{41BD46DD-EE39-65AC-38DD-2EDA70B822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56" t="22160" r="54640" b="35541"/>
          <a:stretch>
            <a:fillRect/>
          </a:stretch>
        </p:blipFill>
        <p:spPr>
          <a:xfrm>
            <a:off x="5675669" y="4669902"/>
            <a:ext cx="603556" cy="599669"/>
          </a:xfrm>
          <a:prstGeom prst="rect">
            <a:avLst/>
          </a:prstGeom>
        </p:spPr>
      </p:pic>
      <p:sp>
        <p:nvSpPr>
          <p:cNvPr id="173" name="TextBox 129">
            <a:extLst>
              <a:ext uri="{FF2B5EF4-FFF2-40B4-BE49-F238E27FC236}">
                <a16:creationId xmlns:a16="http://schemas.microsoft.com/office/drawing/2014/main" id="{0CCC5E55-104A-F416-F9B1-2C07C7E9B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5669" y="5310893"/>
            <a:ext cx="1502410" cy="11233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88" tIns="45718" rIns="91388" bIns="45718">
            <a:spAutoFit/>
          </a:bodyPr>
          <a:lstStyle/>
          <a:p>
            <a:pPr defTabSz="684530" eaLnBrk="0" hangingPunct="0"/>
            <a:endParaRPr lang="en-US" altLang="zh-CN" sz="7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A7600C R2</a:t>
            </a:r>
          </a:p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A7608X-H</a:t>
            </a:r>
          </a:p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A7605C</a:t>
            </a:r>
          </a:p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A7605X-H</a:t>
            </a:r>
          </a:p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A7600C-M2</a:t>
            </a:r>
          </a:p>
        </p:txBody>
      </p:sp>
      <p:sp>
        <p:nvSpPr>
          <p:cNvPr id="174" name="TextBox 129">
            <a:extLst>
              <a:ext uri="{FF2B5EF4-FFF2-40B4-BE49-F238E27FC236}">
                <a16:creationId xmlns:a16="http://schemas.microsoft.com/office/drawing/2014/main" id="{877F752D-85C4-D860-F554-AE3B9768C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8973" y="5318270"/>
            <a:ext cx="1502410" cy="5693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88" tIns="45718" rIns="91388" bIns="45718">
            <a:spAutoFit/>
          </a:bodyPr>
          <a:lstStyle/>
          <a:p>
            <a:pPr defTabSz="684530" eaLnBrk="0" hangingPunct="0"/>
            <a:endParaRPr lang="en-US" altLang="zh-CN" sz="7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A7600C R3</a:t>
            </a:r>
          </a:p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A7606X-H</a:t>
            </a:r>
          </a:p>
        </p:txBody>
      </p:sp>
      <p:pic>
        <p:nvPicPr>
          <p:cNvPr id="175" name="图片 174" descr="A7600C_LCC+LGA_SPEC_201225">
            <a:extLst>
              <a:ext uri="{FF2B5EF4-FFF2-40B4-BE49-F238E27FC236}">
                <a16:creationId xmlns:a16="http://schemas.microsoft.com/office/drawing/2014/main" id="{C6E6DA8F-4FFB-B025-FFDE-1B331CB70D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56" t="22160" r="54640" b="35541"/>
          <a:stretch>
            <a:fillRect/>
          </a:stretch>
        </p:blipFill>
        <p:spPr>
          <a:xfrm>
            <a:off x="9376018" y="4510692"/>
            <a:ext cx="603556" cy="599669"/>
          </a:xfrm>
          <a:prstGeom prst="rect">
            <a:avLst/>
          </a:prstGeom>
        </p:spPr>
      </p:pic>
      <p:sp>
        <p:nvSpPr>
          <p:cNvPr id="176" name="矩形标注 36">
            <a:extLst>
              <a:ext uri="{FF2B5EF4-FFF2-40B4-BE49-F238E27FC236}">
                <a16:creationId xmlns:a16="http://schemas.microsoft.com/office/drawing/2014/main" id="{38BFA9E5-CB01-A5CF-D714-6D0F85B9732A}"/>
              </a:ext>
            </a:extLst>
          </p:cNvPr>
          <p:cNvSpPr/>
          <p:nvPr/>
        </p:nvSpPr>
        <p:spPr>
          <a:xfrm>
            <a:off x="9979574" y="4299679"/>
            <a:ext cx="860171" cy="241329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63" tIns="48381" rIns="96763" bIns="48381" anchor="ctr"/>
          <a:lstStyle/>
          <a:p>
            <a:pPr algn="ctr" defTabSz="913765" eaLnBrk="0" hangingPunct="0">
              <a:defRPr/>
            </a:pPr>
            <a:r>
              <a:rPr lang="zh-CN" altLang="en-US" sz="1200" b="1" dirty="0">
                <a:solidFill>
                  <a:schemeClr val="tx1"/>
                </a:solidFill>
                <a:cs typeface="Calibri" panose="020F0502020204030204" pitchFamily="34" charset="0"/>
              </a:rPr>
              <a:t>规划中</a:t>
            </a:r>
          </a:p>
        </p:txBody>
      </p:sp>
      <p:sp>
        <p:nvSpPr>
          <p:cNvPr id="177" name="TextBox 129">
            <a:extLst>
              <a:ext uri="{FF2B5EF4-FFF2-40B4-BE49-F238E27FC236}">
                <a16:creationId xmlns:a16="http://schemas.microsoft.com/office/drawing/2014/main" id="{002AF0F2-B43D-A406-B3A5-F155D8CCB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741" y="2580624"/>
            <a:ext cx="1502410" cy="276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88" tIns="45718" rIns="91388" bIns="45718">
            <a:spAutoFit/>
          </a:bodyPr>
          <a:lstStyle/>
          <a:p>
            <a:pPr defTabSz="684530" eaLnBrk="0" hangingPunct="0"/>
            <a:r>
              <a:rPr lang="en-US" altLang="zh-CN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ASR CAT4 </a:t>
            </a:r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平台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78" name="TextBox 129">
            <a:extLst>
              <a:ext uri="{FF2B5EF4-FFF2-40B4-BE49-F238E27FC236}">
                <a16:creationId xmlns:a16="http://schemas.microsoft.com/office/drawing/2014/main" id="{FF9DFDB4-9380-A21C-34D1-5EA84E649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8" y="5123721"/>
            <a:ext cx="1502410" cy="276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88" tIns="45718" rIns="91388" bIns="45718">
            <a:spAutoFit/>
          </a:bodyPr>
          <a:lstStyle/>
          <a:p>
            <a:pPr defTabSz="684530" eaLnBrk="0" hangingPunct="0"/>
            <a:r>
              <a:rPr lang="zh-CN" alt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模块型号</a:t>
            </a:r>
            <a:endParaRPr lang="en-US" altLang="zh-CN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80" name="五边形 43">
            <a:extLst>
              <a:ext uri="{FF2B5EF4-FFF2-40B4-BE49-F238E27FC236}">
                <a16:creationId xmlns:a16="http://schemas.microsoft.com/office/drawing/2014/main" id="{72C22842-DF3C-E3D3-6E8C-B1F524615186}"/>
              </a:ext>
            </a:extLst>
          </p:cNvPr>
          <p:cNvSpPr/>
          <p:nvPr/>
        </p:nvSpPr>
        <p:spPr>
          <a:xfrm>
            <a:off x="6694471" y="2227793"/>
            <a:ext cx="2394008" cy="430671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>
              <a:solidFill>
                <a:schemeClr val="bg1"/>
              </a:solidFill>
            </a:endParaRPr>
          </a:p>
        </p:txBody>
      </p:sp>
      <p:sp>
        <p:nvSpPr>
          <p:cNvPr id="181" name="TextBox 129">
            <a:extLst>
              <a:ext uri="{FF2B5EF4-FFF2-40B4-BE49-F238E27FC236}">
                <a16:creationId xmlns:a16="http://schemas.microsoft.com/office/drawing/2014/main" id="{306C9AF4-4A08-2005-DBC9-6C99B8EBD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7078" y="3118765"/>
            <a:ext cx="1957106" cy="10464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88" tIns="45718" rIns="91388" bIns="45718">
            <a:spAutoFit/>
          </a:bodyPr>
          <a:lstStyle/>
          <a:p>
            <a:pPr defTabSz="684530" eaLnBrk="0" hangingPunct="0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 1.2GHz</a:t>
            </a:r>
          </a:p>
          <a:p>
            <a:pPr defTabSz="684530" eaLnBrk="0" hangingPunct="0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22nm</a:t>
            </a:r>
          </a:p>
          <a:p>
            <a:pPr defTabSz="684530" eaLnBrk="0" hangingPunct="0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256Mb DDR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RTOS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）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684530" eaLnBrk="0" hangingPunct="0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512Mb/1Gb DDR (Linux)</a:t>
            </a:r>
          </a:p>
          <a:p>
            <a:pPr defTabSz="684530" eaLnBrk="0" hangingPunct="0"/>
            <a:endParaRPr lang="en-US" altLang="zh-CN" sz="7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684530" eaLnBrk="0" hangingPunct="0"/>
            <a:endParaRPr lang="en-US" altLang="zh-CN" sz="7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82" name="TextBox 129">
            <a:extLst>
              <a:ext uri="{FF2B5EF4-FFF2-40B4-BE49-F238E27FC236}">
                <a16:creationId xmlns:a16="http://schemas.microsoft.com/office/drawing/2014/main" id="{32EC653F-F13D-9D21-BF13-FD93E2F85D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7553" y="3100822"/>
            <a:ext cx="1957106" cy="10156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88" tIns="45718" rIns="91388" bIns="45718">
            <a:spAutoFit/>
          </a:bodyPr>
          <a:lstStyle/>
          <a:p>
            <a:pPr defTabSz="684530" eaLnBrk="0" hangingPunct="0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A7 15GHz</a:t>
            </a:r>
          </a:p>
          <a:p>
            <a:pPr defTabSz="684530" eaLnBrk="0" hangingPunct="0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22nm</a:t>
            </a:r>
          </a:p>
          <a:p>
            <a:pPr defTabSz="684530" eaLnBrk="0" hangingPunct="0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1Gb/2Gb LPDDR (Linux)</a:t>
            </a:r>
          </a:p>
          <a:p>
            <a:pPr defTabSz="684530" eaLnBrk="0" hangingPunct="0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LCD 480*854</a:t>
            </a:r>
          </a:p>
          <a:p>
            <a:pPr defTabSz="684530" eaLnBrk="0" hangingPunct="0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Camera 30W</a:t>
            </a:r>
          </a:p>
        </p:txBody>
      </p:sp>
    </p:spTree>
    <p:extLst>
      <p:ext uri="{BB962C8B-B14F-4D97-AF65-F5344CB8AC3E}">
        <p14:creationId xmlns:p14="http://schemas.microsoft.com/office/powerpoint/2010/main" val="3029786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矩形 138"/>
          <p:cNvSpPr/>
          <p:nvPr/>
        </p:nvSpPr>
        <p:spPr>
          <a:xfrm>
            <a:off x="256462" y="2508597"/>
            <a:ext cx="4277173" cy="38035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135"/>
          <p:cNvSpPr/>
          <p:nvPr/>
        </p:nvSpPr>
        <p:spPr>
          <a:xfrm>
            <a:off x="4802171" y="2518244"/>
            <a:ext cx="7294579" cy="38035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8C542-F627-400E-910C-CAE6510CA073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4" name="文本框 19"/>
          <p:cNvSpPr txBox="1"/>
          <p:nvPr/>
        </p:nvSpPr>
        <p:spPr>
          <a:xfrm>
            <a:off x="232691" y="843637"/>
            <a:ext cx="747842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ASR1803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平台产品特点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502" y="4903983"/>
            <a:ext cx="1188892" cy="950301"/>
          </a:xfrm>
          <a:prstGeom prst="rect">
            <a:avLst/>
          </a:prstGeom>
        </p:spPr>
      </p:pic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8935" y="2299136"/>
            <a:ext cx="1428570" cy="650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3" name="组合 142"/>
          <p:cNvGrpSpPr/>
          <p:nvPr/>
        </p:nvGrpSpPr>
        <p:grpSpPr>
          <a:xfrm>
            <a:off x="5314027" y="3048182"/>
            <a:ext cx="6516739" cy="3026489"/>
            <a:chOff x="5532889" y="2986911"/>
            <a:chExt cx="7141815" cy="3245518"/>
          </a:xfrm>
        </p:grpSpPr>
        <p:cxnSp>
          <p:nvCxnSpPr>
            <p:cNvPr id="8" name="直接箭头连接符 7"/>
            <p:cNvCxnSpPr/>
            <p:nvPr/>
          </p:nvCxnSpPr>
          <p:spPr>
            <a:xfrm flipH="1">
              <a:off x="6755156" y="3829482"/>
              <a:ext cx="163287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01439" y="4260102"/>
              <a:ext cx="222019" cy="212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0" name="组合 4"/>
            <p:cNvGrpSpPr/>
            <p:nvPr/>
          </p:nvGrpSpPr>
          <p:grpSpPr>
            <a:xfrm>
              <a:off x="6918443" y="3596145"/>
              <a:ext cx="1311751" cy="1245193"/>
              <a:chOff x="3357554" y="1571618"/>
              <a:chExt cx="1571636" cy="1357322"/>
            </a:xfrm>
            <a:solidFill>
              <a:schemeClr val="tx1"/>
            </a:solidFill>
            <a:effectLst/>
          </p:grpSpPr>
          <p:sp>
            <p:nvSpPr>
              <p:cNvPr id="76" name="圆角矩形 133"/>
              <p:cNvSpPr/>
              <p:nvPr/>
            </p:nvSpPr>
            <p:spPr>
              <a:xfrm>
                <a:off x="3357554" y="1571618"/>
                <a:ext cx="1571636" cy="135732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00"/>
              </a:p>
            </p:txBody>
          </p:sp>
          <p:sp>
            <p:nvSpPr>
              <p:cNvPr id="77" name="TextBox 3"/>
              <p:cNvSpPr txBox="1"/>
              <p:nvPr/>
            </p:nvSpPr>
            <p:spPr>
              <a:xfrm>
                <a:off x="3591463" y="2116939"/>
                <a:ext cx="1309697" cy="30114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" b="1" dirty="0">
                    <a:solidFill>
                      <a:schemeClr val="bg1"/>
                    </a:solidFill>
                  </a:rPr>
                  <a:t>             4G LTE</a:t>
                </a:r>
              </a:p>
              <a:p>
                <a:r>
                  <a:rPr lang="en-US" altLang="zh-CN" sz="600" b="1" dirty="0">
                    <a:solidFill>
                      <a:schemeClr val="bg1"/>
                    </a:solidFill>
                  </a:rPr>
                  <a:t>            Module</a:t>
                </a:r>
                <a:endParaRPr lang="zh-CN" altLang="en-US" sz="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" name="Google Shape;974;p82"/>
            <p:cNvSpPr/>
            <p:nvPr/>
          </p:nvSpPr>
          <p:spPr>
            <a:xfrm>
              <a:off x="7332929" y="5199188"/>
              <a:ext cx="256916" cy="159439"/>
            </a:xfrm>
            <a:prstGeom prst="roundRect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Calibri" panose="020F0502020204030204"/>
                <a:buNone/>
              </a:pPr>
              <a:endParaRPr sz="600" b="0" i="0" u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7435341" y="4813520"/>
              <a:ext cx="0" cy="341694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oogle Shape;975;p82"/>
            <p:cNvSpPr txBox="1"/>
            <p:nvPr/>
          </p:nvSpPr>
          <p:spPr>
            <a:xfrm>
              <a:off x="7322298" y="5188089"/>
              <a:ext cx="304419" cy="247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89"/>
                <a:buFont typeface="Calibri" panose="020F0502020204030204"/>
                <a:buNone/>
              </a:pPr>
              <a:r>
                <a:rPr lang="zh-TW" sz="600" b="1" i="0" u="none" dirty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LED</a:t>
              </a:r>
              <a:endParaRPr sz="600" b="1" i="0" u="none" dirty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4" name="Picture 4" descr="power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520" y="3761498"/>
              <a:ext cx="158031" cy="159439"/>
            </a:xfrm>
            <a:prstGeom prst="rect">
              <a:avLst/>
            </a:prstGeom>
          </p:spPr>
        </p:pic>
        <p:cxnSp>
          <p:nvCxnSpPr>
            <p:cNvPr id="15" name="直接箭头连接符 14"/>
            <p:cNvCxnSpPr/>
            <p:nvPr/>
          </p:nvCxnSpPr>
          <p:spPr>
            <a:xfrm flipH="1">
              <a:off x="8230194" y="4682032"/>
              <a:ext cx="31303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00"/>
            <p:cNvSpPr txBox="1"/>
            <p:nvPr/>
          </p:nvSpPr>
          <p:spPr>
            <a:xfrm>
              <a:off x="7382770" y="4913182"/>
              <a:ext cx="378961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GPIO</a:t>
              </a:r>
              <a:endParaRPr lang="zh-CN" altLang="en-US" sz="600" dirty="0"/>
            </a:p>
          </p:txBody>
        </p:sp>
        <p:sp>
          <p:nvSpPr>
            <p:cNvPr id="17" name="TextBox 101"/>
            <p:cNvSpPr txBox="1"/>
            <p:nvPr/>
          </p:nvSpPr>
          <p:spPr>
            <a:xfrm>
              <a:off x="5532889" y="3951257"/>
              <a:ext cx="540382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5V</a:t>
              </a:r>
              <a:r>
                <a:rPr lang="zh-CN" altLang="en-US" sz="600" dirty="0"/>
                <a:t>适配器</a:t>
              </a:r>
            </a:p>
          </p:txBody>
        </p:sp>
        <p:sp>
          <p:nvSpPr>
            <p:cNvPr id="18" name="TextBox 112"/>
            <p:cNvSpPr txBox="1"/>
            <p:nvPr/>
          </p:nvSpPr>
          <p:spPr>
            <a:xfrm>
              <a:off x="8561237" y="4448233"/>
              <a:ext cx="374020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USIM</a:t>
              </a:r>
              <a:endParaRPr lang="zh-CN" altLang="en-US" sz="600" dirty="0"/>
            </a:p>
          </p:txBody>
        </p:sp>
        <p:cxnSp>
          <p:nvCxnSpPr>
            <p:cNvPr id="19" name="直接箭头连接符 18"/>
            <p:cNvCxnSpPr/>
            <p:nvPr/>
          </p:nvCxnSpPr>
          <p:spPr>
            <a:xfrm rot="10800000">
              <a:off x="8235890" y="4390104"/>
              <a:ext cx="308299" cy="1181"/>
            </a:xfrm>
            <a:prstGeom prst="straightConnector1">
              <a:avLst/>
            </a:prstGeom>
            <a:ln w="63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 flipV="1">
              <a:off x="8220281" y="3813902"/>
              <a:ext cx="519568" cy="231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>
              <a:off x="8230194" y="4050021"/>
              <a:ext cx="509655" cy="36"/>
            </a:xfrm>
            <a:prstGeom prst="straightConnector1">
              <a:avLst/>
            </a:prstGeom>
            <a:ln w="9525">
              <a:solidFill>
                <a:srgbClr val="00B05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Google Shape;974;p82"/>
            <p:cNvSpPr/>
            <p:nvPr/>
          </p:nvSpPr>
          <p:spPr>
            <a:xfrm>
              <a:off x="8563328" y="4613250"/>
              <a:ext cx="256916" cy="159439"/>
            </a:xfrm>
            <a:prstGeom prst="roundRect">
              <a:avLst/>
            </a:prstGeom>
            <a:solidFill>
              <a:srgbClr val="000000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Calibri" panose="020F0502020204030204"/>
                <a:buNone/>
              </a:pPr>
              <a:endParaRPr sz="600" b="0" i="0" u="none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4" name="Google Shape;975;p82"/>
            <p:cNvSpPr txBox="1"/>
            <p:nvPr/>
          </p:nvSpPr>
          <p:spPr>
            <a:xfrm>
              <a:off x="8539933" y="4607250"/>
              <a:ext cx="387099" cy="222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89"/>
                <a:buFont typeface="Calibri" panose="020F0502020204030204"/>
                <a:buNone/>
              </a:pPr>
              <a:r>
                <a:rPr lang="en-US" sz="600" b="1" i="0" u="none" dirty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WPS</a:t>
              </a:r>
              <a:endParaRPr sz="600" b="1" i="0" u="none" dirty="0">
                <a:solidFill>
                  <a:srgbClr val="FFFFFF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5" name="圆角矩形 89"/>
            <p:cNvSpPr/>
            <p:nvPr/>
          </p:nvSpPr>
          <p:spPr>
            <a:xfrm>
              <a:off x="8771157" y="3715941"/>
              <a:ext cx="468958" cy="50356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/>
                <a:t>WIFI</a:t>
              </a: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H="1">
              <a:off x="9240115" y="3842683"/>
              <a:ext cx="584673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 flipH="1">
              <a:off x="9246763" y="4060549"/>
              <a:ext cx="781809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等腰三角形 27"/>
            <p:cNvSpPr/>
            <p:nvPr/>
          </p:nvSpPr>
          <p:spPr>
            <a:xfrm rot="10800000">
              <a:off x="9712677" y="3569226"/>
              <a:ext cx="224222" cy="11365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29" name="Straight Arrow Connector 77"/>
            <p:cNvCxnSpPr/>
            <p:nvPr/>
          </p:nvCxnSpPr>
          <p:spPr bwMode="auto">
            <a:xfrm>
              <a:off x="9824788" y="3561964"/>
              <a:ext cx="0" cy="265399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等腰三角形 29"/>
            <p:cNvSpPr/>
            <p:nvPr/>
          </p:nvSpPr>
          <p:spPr>
            <a:xfrm rot="10800000">
              <a:off x="9905377" y="3833388"/>
              <a:ext cx="224222" cy="11365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31" name="Straight Arrow Connector 77"/>
            <p:cNvCxnSpPr/>
            <p:nvPr/>
          </p:nvCxnSpPr>
          <p:spPr bwMode="auto">
            <a:xfrm>
              <a:off x="10017488" y="3842572"/>
              <a:ext cx="11084" cy="223313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直接箭头连接符 31"/>
            <p:cNvCxnSpPr/>
            <p:nvPr/>
          </p:nvCxnSpPr>
          <p:spPr>
            <a:xfrm flipH="1">
              <a:off x="5992377" y="3821806"/>
              <a:ext cx="355076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圆角矩形 89"/>
            <p:cNvSpPr/>
            <p:nvPr/>
          </p:nvSpPr>
          <p:spPr>
            <a:xfrm>
              <a:off x="6298490" y="3614880"/>
              <a:ext cx="468958" cy="445561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600" b="1" dirty="0"/>
                <a:t>PMU</a:t>
              </a: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6563078" y="3162028"/>
              <a:ext cx="0" cy="410233"/>
            </a:xfrm>
            <a:prstGeom prst="straightConnector1">
              <a:avLst/>
            </a:prstGeom>
            <a:ln w="635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flipH="1">
              <a:off x="6563080" y="3162028"/>
              <a:ext cx="2442556" cy="0"/>
            </a:xfrm>
            <a:prstGeom prst="straightConnector1">
              <a:avLst/>
            </a:prstGeom>
            <a:ln w="635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V="1">
              <a:off x="9005636" y="3162028"/>
              <a:ext cx="0" cy="542933"/>
            </a:xfrm>
            <a:prstGeom prst="straightConnector1">
              <a:avLst/>
            </a:prstGeom>
            <a:ln w="635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flipH="1">
              <a:off x="6732717" y="4390104"/>
              <a:ext cx="163287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36663" y="4212136"/>
              <a:ext cx="380373" cy="301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" name="TextBox 87"/>
            <p:cNvSpPr txBox="1"/>
            <p:nvPr/>
          </p:nvSpPr>
          <p:spPr>
            <a:xfrm>
              <a:off x="6301745" y="4521288"/>
              <a:ext cx="462449" cy="186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 USB 2.0</a:t>
              </a:r>
              <a:endParaRPr lang="zh-CN" altLang="en-US" sz="600" dirty="0"/>
            </a:p>
          </p:txBody>
        </p:sp>
        <p:sp>
          <p:nvSpPr>
            <p:cNvPr id="41" name="TextBox 100"/>
            <p:cNvSpPr txBox="1"/>
            <p:nvPr/>
          </p:nvSpPr>
          <p:spPr>
            <a:xfrm>
              <a:off x="8376541" y="3592565"/>
              <a:ext cx="378961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SDIO</a:t>
              </a:r>
              <a:endParaRPr lang="zh-CN" altLang="en-US" sz="600" dirty="0"/>
            </a:p>
          </p:txBody>
        </p:sp>
        <p:sp>
          <p:nvSpPr>
            <p:cNvPr id="42" name="等腰三角形 41"/>
            <p:cNvSpPr/>
            <p:nvPr/>
          </p:nvSpPr>
          <p:spPr>
            <a:xfrm rot="10800000">
              <a:off x="7245323" y="3357745"/>
              <a:ext cx="224222" cy="11365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43" name="Straight Arrow Connector 77"/>
            <p:cNvCxnSpPr/>
            <p:nvPr/>
          </p:nvCxnSpPr>
          <p:spPr bwMode="auto">
            <a:xfrm>
              <a:off x="7357434" y="3366929"/>
              <a:ext cx="11084" cy="223313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等腰三角形 43"/>
            <p:cNvSpPr/>
            <p:nvPr/>
          </p:nvSpPr>
          <p:spPr>
            <a:xfrm rot="10800000">
              <a:off x="7541473" y="3365658"/>
              <a:ext cx="224222" cy="113652"/>
            </a:xfrm>
            <a:prstGeom prst="triangl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45" name="Straight Arrow Connector 77"/>
            <p:cNvCxnSpPr/>
            <p:nvPr/>
          </p:nvCxnSpPr>
          <p:spPr bwMode="auto">
            <a:xfrm>
              <a:off x="7653584" y="3374841"/>
              <a:ext cx="11084" cy="223313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TextBox 100"/>
            <p:cNvSpPr txBox="1"/>
            <p:nvPr/>
          </p:nvSpPr>
          <p:spPr>
            <a:xfrm>
              <a:off x="7286382" y="3174057"/>
              <a:ext cx="533318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LTE </a:t>
              </a:r>
              <a:r>
                <a:rPr lang="zh-CN" altLang="en-US" sz="600" dirty="0"/>
                <a:t>天线</a:t>
              </a:r>
            </a:p>
          </p:txBody>
        </p:sp>
        <p:sp>
          <p:nvSpPr>
            <p:cNvPr id="47" name="TextBox 100"/>
            <p:cNvSpPr txBox="1"/>
            <p:nvPr/>
          </p:nvSpPr>
          <p:spPr>
            <a:xfrm>
              <a:off x="9612110" y="3331536"/>
              <a:ext cx="596141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WI-FI </a:t>
              </a:r>
              <a:r>
                <a:rPr lang="zh-CN" altLang="en-US" sz="600" dirty="0"/>
                <a:t>天线</a:t>
              </a:r>
            </a:p>
          </p:txBody>
        </p:sp>
        <p:sp>
          <p:nvSpPr>
            <p:cNvPr id="48" name="TextBox 100"/>
            <p:cNvSpPr txBox="1"/>
            <p:nvPr/>
          </p:nvSpPr>
          <p:spPr>
            <a:xfrm>
              <a:off x="6721251" y="3523149"/>
              <a:ext cx="378961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3.8V</a:t>
              </a:r>
              <a:endParaRPr lang="zh-CN" altLang="en-US" sz="600" dirty="0"/>
            </a:p>
          </p:txBody>
        </p:sp>
        <p:pic>
          <p:nvPicPr>
            <p:cNvPr id="49" name="图片 48" descr="图片1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7899278" y="4850285"/>
              <a:ext cx="303922" cy="884457"/>
            </a:xfrm>
            <a:prstGeom prst="rect">
              <a:avLst/>
            </a:prstGeom>
          </p:spPr>
        </p:pic>
        <p:sp>
          <p:nvSpPr>
            <p:cNvPr id="58" name="TextBox 100"/>
            <p:cNvSpPr txBox="1"/>
            <p:nvPr/>
          </p:nvSpPr>
          <p:spPr>
            <a:xfrm>
              <a:off x="7604778" y="2986911"/>
              <a:ext cx="378961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3.3V</a:t>
              </a:r>
              <a:endParaRPr lang="zh-CN" altLang="en-US" sz="600" dirty="0"/>
            </a:p>
          </p:txBody>
        </p:sp>
        <p:cxnSp>
          <p:nvCxnSpPr>
            <p:cNvPr id="59" name="直接箭头连接符 6"/>
            <p:cNvCxnSpPr/>
            <p:nvPr/>
          </p:nvCxnSpPr>
          <p:spPr>
            <a:xfrm flipH="1">
              <a:off x="6974463" y="4828181"/>
              <a:ext cx="1" cy="31237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00"/>
            <p:cNvSpPr txBox="1"/>
            <p:nvPr/>
          </p:nvSpPr>
          <p:spPr>
            <a:xfrm>
              <a:off x="6633472" y="4926574"/>
              <a:ext cx="378961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PCM</a:t>
              </a:r>
              <a:endParaRPr lang="zh-CN" altLang="en-US" sz="600" dirty="0"/>
            </a:p>
          </p:txBody>
        </p:sp>
        <p:cxnSp>
          <p:nvCxnSpPr>
            <p:cNvPr id="61" name="直接箭头连接符 6"/>
            <p:cNvCxnSpPr/>
            <p:nvPr/>
          </p:nvCxnSpPr>
          <p:spPr>
            <a:xfrm flipH="1">
              <a:off x="7104106" y="4831275"/>
              <a:ext cx="1" cy="312372"/>
            </a:xfrm>
            <a:prstGeom prst="straightConnector1">
              <a:avLst/>
            </a:prstGeom>
            <a:ln w="63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/>
            <p:cNvGrpSpPr/>
            <p:nvPr/>
          </p:nvGrpSpPr>
          <p:grpSpPr>
            <a:xfrm>
              <a:off x="6898326" y="5175230"/>
              <a:ext cx="387099" cy="222593"/>
              <a:chOff x="4938292" y="3590576"/>
              <a:chExt cx="411776" cy="247982"/>
            </a:xfrm>
          </p:grpSpPr>
          <p:sp>
            <p:nvSpPr>
              <p:cNvPr id="66" name="Google Shape;974;p82"/>
              <p:cNvSpPr/>
              <p:nvPr/>
            </p:nvSpPr>
            <p:spPr>
              <a:xfrm>
                <a:off x="4963178" y="3597260"/>
                <a:ext cx="273294" cy="177625"/>
              </a:xfrm>
              <a:prstGeom prst="roundRect">
                <a:avLst/>
              </a:prstGeom>
              <a:solidFill>
                <a:srgbClr val="000000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"/>
                  <a:buFont typeface="Calibri" panose="020F0502020204030204"/>
                  <a:buNone/>
                </a:pPr>
                <a:endParaRPr sz="600" b="0" i="0" u="none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67" name="Google Shape;975;p82"/>
              <p:cNvSpPr txBox="1"/>
              <p:nvPr/>
            </p:nvSpPr>
            <p:spPr>
              <a:xfrm>
                <a:off x="4938292" y="3590576"/>
                <a:ext cx="411776" cy="247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889"/>
                  <a:buFont typeface="Calibri" panose="020F0502020204030204"/>
                  <a:buNone/>
                </a:pPr>
                <a:r>
                  <a:rPr lang="en-US" sz="600" b="1" dirty="0">
                    <a:solidFill>
                      <a:srgbClr val="FFFFFF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SLIC</a:t>
                </a:r>
                <a:endParaRPr sz="600" b="1" i="0" u="none" dirty="0">
                  <a:solidFill>
                    <a:srgbClr val="FFFFFF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cxnSp>
          <p:nvCxnSpPr>
            <p:cNvPr id="63" name="直接箭头连接符 6"/>
            <p:cNvCxnSpPr/>
            <p:nvPr/>
          </p:nvCxnSpPr>
          <p:spPr>
            <a:xfrm flipH="1">
              <a:off x="7040130" y="5353269"/>
              <a:ext cx="1" cy="31237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3479" y="5727939"/>
              <a:ext cx="455167" cy="332257"/>
            </a:xfrm>
            <a:prstGeom prst="rect">
              <a:avLst/>
            </a:prstGeom>
          </p:spPr>
        </p:pic>
        <p:sp>
          <p:nvSpPr>
            <p:cNvPr id="65" name="TextBox 100"/>
            <p:cNvSpPr txBox="1"/>
            <p:nvPr/>
          </p:nvSpPr>
          <p:spPr>
            <a:xfrm>
              <a:off x="6853028" y="6047697"/>
              <a:ext cx="531977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(optional</a:t>
              </a:r>
              <a:r>
                <a:rPr lang="zh-CN" altLang="en-US" sz="600" dirty="0"/>
                <a:t>）</a:t>
              </a:r>
            </a:p>
          </p:txBody>
        </p:sp>
        <p:cxnSp>
          <p:nvCxnSpPr>
            <p:cNvPr id="96" name="直接箭头连接符 6"/>
            <p:cNvCxnSpPr/>
            <p:nvPr/>
          </p:nvCxnSpPr>
          <p:spPr>
            <a:xfrm flipH="1">
              <a:off x="8092790" y="4851098"/>
              <a:ext cx="1" cy="31237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100"/>
            <p:cNvSpPr txBox="1"/>
            <p:nvPr/>
          </p:nvSpPr>
          <p:spPr>
            <a:xfrm>
              <a:off x="7696589" y="4941504"/>
              <a:ext cx="378961" cy="18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dirty="0"/>
                <a:t>RMII</a:t>
              </a:r>
              <a:endParaRPr lang="zh-CN" altLang="en-US" sz="600" dirty="0"/>
            </a:p>
          </p:txBody>
        </p:sp>
        <p:grpSp>
          <p:nvGrpSpPr>
            <p:cNvPr id="98" name="Group 124"/>
            <p:cNvGrpSpPr/>
            <p:nvPr/>
          </p:nvGrpSpPr>
          <p:grpSpPr>
            <a:xfrm>
              <a:off x="7635239" y="5728354"/>
              <a:ext cx="175122" cy="175644"/>
              <a:chOff x="5368132" y="3540125"/>
              <a:chExt cx="465138" cy="435769"/>
            </a:xfrm>
            <a:solidFill>
              <a:schemeClr val="bg1">
                <a:lumMod val="75000"/>
              </a:schemeClr>
            </a:solidFill>
          </p:grpSpPr>
          <p:sp>
            <p:nvSpPr>
              <p:cNvPr id="99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100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endParaRPr>
              </a:p>
            </p:txBody>
          </p:sp>
        </p:grpSp>
        <p:grpSp>
          <p:nvGrpSpPr>
            <p:cNvPr id="101" name="Group 124"/>
            <p:cNvGrpSpPr/>
            <p:nvPr/>
          </p:nvGrpSpPr>
          <p:grpSpPr>
            <a:xfrm>
              <a:off x="7843100" y="5728354"/>
              <a:ext cx="175122" cy="175644"/>
              <a:chOff x="5368132" y="3540125"/>
              <a:chExt cx="465138" cy="435769"/>
            </a:xfrm>
            <a:solidFill>
              <a:schemeClr val="bg1">
                <a:lumMod val="75000"/>
              </a:schemeClr>
            </a:solidFill>
          </p:grpSpPr>
          <p:sp>
            <p:nvSpPr>
              <p:cNvPr id="10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10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endParaRPr>
              </a:p>
            </p:txBody>
          </p:sp>
        </p:grpSp>
        <p:cxnSp>
          <p:nvCxnSpPr>
            <p:cNvPr id="104" name="直接箭头连接符 6"/>
            <p:cNvCxnSpPr/>
            <p:nvPr/>
          </p:nvCxnSpPr>
          <p:spPr>
            <a:xfrm flipH="1">
              <a:off x="7747369" y="5400756"/>
              <a:ext cx="1" cy="31237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6"/>
            <p:cNvCxnSpPr/>
            <p:nvPr/>
          </p:nvCxnSpPr>
          <p:spPr>
            <a:xfrm flipH="1">
              <a:off x="7928170" y="5400756"/>
              <a:ext cx="1" cy="31237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6"/>
            <p:cNvCxnSpPr/>
            <p:nvPr/>
          </p:nvCxnSpPr>
          <p:spPr>
            <a:xfrm flipH="1">
              <a:off x="8120867" y="5398205"/>
              <a:ext cx="1" cy="31237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24"/>
            <p:cNvGrpSpPr/>
            <p:nvPr/>
          </p:nvGrpSpPr>
          <p:grpSpPr>
            <a:xfrm>
              <a:off x="8029125" y="5728354"/>
              <a:ext cx="175122" cy="175644"/>
              <a:chOff x="5368132" y="3540125"/>
              <a:chExt cx="465138" cy="435769"/>
            </a:xfrm>
            <a:solidFill>
              <a:schemeClr val="bg1">
                <a:lumMod val="75000"/>
              </a:schemeClr>
            </a:solidFill>
          </p:grpSpPr>
          <p:sp>
            <p:nvSpPr>
              <p:cNvPr id="108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109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endParaRPr>
              </a:p>
            </p:txBody>
          </p:sp>
        </p:grpSp>
        <p:cxnSp>
          <p:nvCxnSpPr>
            <p:cNvPr id="110" name="直接箭头连接符 6"/>
            <p:cNvCxnSpPr/>
            <p:nvPr/>
          </p:nvCxnSpPr>
          <p:spPr>
            <a:xfrm flipH="1">
              <a:off x="8310528" y="5398205"/>
              <a:ext cx="1" cy="312372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24"/>
            <p:cNvGrpSpPr/>
            <p:nvPr/>
          </p:nvGrpSpPr>
          <p:grpSpPr>
            <a:xfrm>
              <a:off x="8237546" y="5728354"/>
              <a:ext cx="175122" cy="175644"/>
              <a:chOff x="5368132" y="3540125"/>
              <a:chExt cx="465138" cy="435769"/>
            </a:xfrm>
            <a:solidFill>
              <a:schemeClr val="bg1">
                <a:lumMod val="75000"/>
              </a:schemeClr>
            </a:solidFill>
          </p:grpSpPr>
          <p:sp>
            <p:nvSpPr>
              <p:cNvPr id="11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11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2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endParaRPr>
              </a:p>
            </p:txBody>
          </p:sp>
        </p:grpSp>
        <p:sp>
          <p:nvSpPr>
            <p:cNvPr id="114" name="左大括号 113"/>
            <p:cNvSpPr/>
            <p:nvPr/>
          </p:nvSpPr>
          <p:spPr>
            <a:xfrm flipH="1">
              <a:off x="10169356" y="3562027"/>
              <a:ext cx="282673" cy="677413"/>
            </a:xfrm>
            <a:prstGeom prst="leftBrac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5" name="直接箭头连接符 114"/>
            <p:cNvCxnSpPr/>
            <p:nvPr/>
          </p:nvCxnSpPr>
          <p:spPr>
            <a:xfrm>
              <a:off x="10412629" y="3908267"/>
              <a:ext cx="545184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21" name="Picture 1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995164" y="3561964"/>
              <a:ext cx="1085851" cy="881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左大括号 122"/>
            <p:cNvSpPr/>
            <p:nvPr/>
          </p:nvSpPr>
          <p:spPr>
            <a:xfrm flipH="1">
              <a:off x="8724250" y="5079605"/>
              <a:ext cx="282673" cy="677413"/>
            </a:xfrm>
            <a:prstGeom prst="leftBrac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4" name="直接箭头连接符 123"/>
            <p:cNvCxnSpPr/>
            <p:nvPr/>
          </p:nvCxnSpPr>
          <p:spPr>
            <a:xfrm>
              <a:off x="8967523" y="5425845"/>
              <a:ext cx="545184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25" name="图片 124"/>
            <p:cNvPicPr>
              <a:picLocks noChangeAspect="1"/>
            </p:cNvPicPr>
            <p:nvPr/>
          </p:nvPicPr>
          <p:blipFill rotWithShape="1">
            <a:blip r:embed="rId10"/>
            <a:srcRect t="3297" r="2270" b="25223"/>
            <a:stretch>
              <a:fillRect/>
            </a:stretch>
          </p:blipFill>
          <p:spPr>
            <a:xfrm>
              <a:off x="9524160" y="5228848"/>
              <a:ext cx="1077168" cy="492994"/>
            </a:xfrm>
            <a:prstGeom prst="rect">
              <a:avLst/>
            </a:prstGeom>
          </p:spPr>
        </p:pic>
        <p:sp>
          <p:nvSpPr>
            <p:cNvPr id="126" name="文本框 125"/>
            <p:cNvSpPr txBox="1"/>
            <p:nvPr/>
          </p:nvSpPr>
          <p:spPr>
            <a:xfrm>
              <a:off x="9333366" y="4949501"/>
              <a:ext cx="1352380" cy="264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/>
                <a:t>适配</a:t>
              </a:r>
              <a:r>
                <a:rPr lang="en-US" altLang="zh-CN" sz="1000" b="1" dirty="0"/>
                <a:t>100M</a:t>
              </a:r>
              <a:r>
                <a:rPr lang="zh-CN" altLang="en-US" sz="1000" b="1" dirty="0"/>
                <a:t>以太网</a:t>
              </a: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10890382" y="3292228"/>
              <a:ext cx="1784322" cy="264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/>
                <a:t>适配多个</a:t>
              </a:r>
              <a:r>
                <a:rPr lang="en-US" altLang="zh-CN" sz="1000" b="1" dirty="0"/>
                <a:t>WIFI</a:t>
              </a:r>
              <a:r>
                <a:rPr lang="zh-CN" altLang="en-US" sz="1000" b="1" dirty="0"/>
                <a:t>芯片</a:t>
              </a:r>
            </a:p>
          </p:txBody>
        </p:sp>
      </p:grpSp>
      <p:sp>
        <p:nvSpPr>
          <p:cNvPr id="132" name="文本框 131" descr="7b0a20202020227461726765744d6f64756c65223a20226b6f6e6c696e6574657874626f78220a7d0a"/>
          <p:cNvSpPr txBox="1"/>
          <p:nvPr/>
        </p:nvSpPr>
        <p:spPr>
          <a:xfrm>
            <a:off x="8732258" y="1482676"/>
            <a:ext cx="2566306" cy="1191816"/>
          </a:xfrm>
          <a:prstGeom prst="wedgeRoundRectCallout">
            <a:avLst>
              <a:gd name="adj1" fmla="val -41378"/>
              <a:gd name="adj2" fmla="val 90883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indent="0" defTabSz="1219200" fontAlgn="auto">
              <a:lnSpc>
                <a:spcPct val="100000"/>
              </a:lnSpc>
            </a:pPr>
            <a:r>
              <a:rPr lang="zh-CN" altLang="en-US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【优势特色】</a:t>
            </a:r>
            <a:endParaRPr lang="en-US" altLang="zh-CN" sz="9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OPEN LINUX</a:t>
            </a: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ARM A7</a:t>
            </a: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内核，内置</a:t>
            </a:r>
            <a:r>
              <a:rPr lang="en-US" altLang="zh-CN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512M/1G</a:t>
            </a: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内存可选</a:t>
            </a:r>
            <a:endParaRPr lang="en-US" altLang="zh-CN" sz="900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内置模拟语音</a:t>
            </a:r>
            <a:endParaRPr lang="en-US" altLang="zh-CN" sz="900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已调通多个网口及</a:t>
            </a:r>
            <a:r>
              <a:rPr lang="en-US" altLang="zh-CN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WIFI</a:t>
            </a: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芯片</a:t>
            </a:r>
            <a:endParaRPr lang="en-US" altLang="zh-CN" sz="900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高性价比</a:t>
            </a:r>
          </a:p>
          <a:p>
            <a:pPr indent="0" defTabSz="1219200" fontAlgn="auto">
              <a:lnSpc>
                <a:spcPct val="100000"/>
              </a:lnSpc>
            </a:pPr>
            <a:r>
              <a:rPr lang="zh-CN" altLang="en-US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【主要应用】</a:t>
            </a:r>
            <a:r>
              <a:rPr lang="zh-CN" altLang="en-US" sz="1000" b="1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路由</a:t>
            </a:r>
            <a:r>
              <a:rPr lang="en-US" altLang="zh-CN" sz="1000" b="1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/MIFI/</a:t>
            </a:r>
            <a:r>
              <a:rPr lang="zh-CN" altLang="en-US" sz="1000" b="1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消费级市场</a:t>
            </a:r>
            <a:endParaRPr lang="zh-CN" altLang="en-US" sz="1000" kern="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267707" y="1536712"/>
            <a:ext cx="804888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/>
              <a:t>ASR CAT4</a:t>
            </a:r>
            <a:r>
              <a:rPr lang="zh-CN" altLang="en-US" sz="1600" dirty="0"/>
              <a:t>相对于高通</a:t>
            </a:r>
            <a:r>
              <a:rPr lang="en-US" altLang="zh-CN" sz="1600" dirty="0"/>
              <a:t>CAT4</a:t>
            </a:r>
            <a:r>
              <a:rPr lang="zh-CN" altLang="en-US" sz="1600" dirty="0"/>
              <a:t>具有更高性价比，分为</a:t>
            </a:r>
            <a:r>
              <a:rPr lang="en-US" altLang="zh-CN" sz="1600" dirty="0"/>
              <a:t>RTOS</a:t>
            </a:r>
            <a:r>
              <a:rPr lang="zh-CN" altLang="en-US" sz="1600" dirty="0"/>
              <a:t>和</a:t>
            </a:r>
            <a:r>
              <a:rPr lang="en-US" altLang="zh-CN" sz="1600" dirty="0"/>
              <a:t>LINUX</a:t>
            </a:r>
            <a:r>
              <a:rPr lang="zh-CN" altLang="en-US" sz="1600" dirty="0"/>
              <a:t>版本，不同版本对应不同的终端产品市场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76" y="2316791"/>
            <a:ext cx="1364855" cy="51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958" y="3708601"/>
            <a:ext cx="2043053" cy="1952735"/>
          </a:xfrm>
          <a:prstGeom prst="rect">
            <a:avLst/>
          </a:prstGeom>
        </p:spPr>
      </p:pic>
      <p:sp>
        <p:nvSpPr>
          <p:cNvPr id="140" name="文本框 139"/>
          <p:cNvSpPr txBox="1"/>
          <p:nvPr/>
        </p:nvSpPr>
        <p:spPr>
          <a:xfrm>
            <a:off x="682165" y="3109123"/>
            <a:ext cx="335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实时操作系统，适用于数传类检测类设备应用</a:t>
            </a:r>
          </a:p>
        </p:txBody>
      </p:sp>
      <p:sp>
        <p:nvSpPr>
          <p:cNvPr id="141" name="箭头: 右 140"/>
          <p:cNvSpPr/>
          <p:nvPr/>
        </p:nvSpPr>
        <p:spPr>
          <a:xfrm>
            <a:off x="2422840" y="4376430"/>
            <a:ext cx="474093" cy="483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04" y="3848499"/>
            <a:ext cx="1247112" cy="69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文本框 141"/>
          <p:cNvSpPr txBox="1"/>
          <p:nvPr/>
        </p:nvSpPr>
        <p:spPr>
          <a:xfrm>
            <a:off x="3268178" y="3616265"/>
            <a:ext cx="868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电力版本</a:t>
            </a: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8" t="15598" r="9313" b="64890"/>
          <a:stretch>
            <a:fillRect/>
          </a:stretch>
        </p:blipFill>
        <p:spPr bwMode="auto">
          <a:xfrm>
            <a:off x="2986393" y="5029991"/>
            <a:ext cx="1225979" cy="40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文本框 146"/>
          <p:cNvSpPr txBox="1"/>
          <p:nvPr/>
        </p:nvSpPr>
        <p:spPr>
          <a:xfrm>
            <a:off x="3285933" y="4779240"/>
            <a:ext cx="8687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工业版本</a:t>
            </a:r>
          </a:p>
        </p:txBody>
      </p:sp>
      <p:pic>
        <p:nvPicPr>
          <p:cNvPr id="144" name="图片 1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67268" y="4521772"/>
            <a:ext cx="647663" cy="529340"/>
          </a:xfrm>
          <a:prstGeom prst="rect">
            <a:avLst/>
          </a:prstGeo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033" y="4420031"/>
            <a:ext cx="826619" cy="55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7396" y="5119674"/>
            <a:ext cx="1227424" cy="314105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78740" y="5634599"/>
            <a:ext cx="1217919" cy="405973"/>
          </a:xfrm>
          <a:prstGeom prst="rect">
            <a:avLst/>
          </a:prstGeom>
        </p:spPr>
      </p:pic>
      <p:pic>
        <p:nvPicPr>
          <p:cNvPr id="151" name="图片 1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16838" y="5574134"/>
            <a:ext cx="916639" cy="5198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extLst>
              <a:ext uri="{FF2B5EF4-FFF2-40B4-BE49-F238E27FC236}">
                <a16:creationId xmlns:a16="http://schemas.microsoft.com/office/drawing/2014/main" id="{84C39D3C-2370-2AB8-B640-CAB7915C2CC0}"/>
              </a:ext>
            </a:extLst>
          </p:cNvPr>
          <p:cNvSpPr/>
          <p:nvPr/>
        </p:nvSpPr>
        <p:spPr>
          <a:xfrm>
            <a:off x="5192282" y="5726923"/>
            <a:ext cx="1442374" cy="49259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E54B706B-AF9B-BF2B-8DBE-7289957FAF09}"/>
              </a:ext>
            </a:extLst>
          </p:cNvPr>
          <p:cNvSpPr/>
          <p:nvPr/>
        </p:nvSpPr>
        <p:spPr>
          <a:xfrm>
            <a:off x="5239351" y="4898700"/>
            <a:ext cx="1525120" cy="49259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D0AE4C8-B632-D027-A8FE-DD4A7AC53A45}"/>
              </a:ext>
            </a:extLst>
          </p:cNvPr>
          <p:cNvSpPr/>
          <p:nvPr/>
        </p:nvSpPr>
        <p:spPr>
          <a:xfrm>
            <a:off x="5322097" y="4181114"/>
            <a:ext cx="1442374" cy="49259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9" name="组合 18"/>
          <p:cNvGrpSpPr/>
          <p:nvPr/>
        </p:nvGrpSpPr>
        <p:grpSpPr>
          <a:xfrm>
            <a:off x="271390" y="1491516"/>
            <a:ext cx="11327271" cy="5179490"/>
            <a:chOff x="-354425" y="783245"/>
            <a:chExt cx="12200833" cy="6470373"/>
          </a:xfrm>
        </p:grpSpPr>
        <p:grpSp>
          <p:nvGrpSpPr>
            <p:cNvPr id="23" name="组合 22"/>
            <p:cNvGrpSpPr/>
            <p:nvPr/>
          </p:nvGrpSpPr>
          <p:grpSpPr>
            <a:xfrm>
              <a:off x="2307062" y="1088191"/>
              <a:ext cx="1514453" cy="693522"/>
              <a:chOff x="1271597" y="748679"/>
              <a:chExt cx="1214446" cy="500066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271597" y="748679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TextBox 99"/>
              <p:cNvSpPr txBox="1"/>
              <p:nvPr/>
            </p:nvSpPr>
            <p:spPr>
              <a:xfrm>
                <a:off x="1414289" y="837836"/>
                <a:ext cx="806588" cy="302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 </a:t>
                </a:r>
                <a:endParaRPr lang="zh-CN" altLang="en-US" sz="860" dirty="0">
                  <a:sym typeface="Arial" panose="020B0604020202020204" pitchFamily="34" charset="0"/>
                </a:endParaRPr>
              </a:p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128M</a:t>
                </a:r>
                <a:endParaRPr lang="en-US" altLang="zh-CN" sz="865" b="1" dirty="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333587" y="2061866"/>
              <a:ext cx="1498663" cy="646909"/>
              <a:chOff x="1253014" y="694034"/>
              <a:chExt cx="1214446" cy="525704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1253014" y="694034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5" name="TextBox 117"/>
              <p:cNvSpPr txBox="1"/>
              <p:nvPr/>
            </p:nvSpPr>
            <p:spPr>
              <a:xfrm>
                <a:off x="1396612" y="752737"/>
                <a:ext cx="804030" cy="46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eaLnBrk="0" hangingPunct="0">
                  <a:defRPr/>
                </a:pPr>
                <a:r>
                  <a:rPr lang="zh-CN" altLang="en-US" sz="860" dirty="0">
                    <a:sym typeface="Arial" panose="020B0604020202020204" pitchFamily="34" charset="0"/>
                  </a:rPr>
                  <a:t>分集</a:t>
                </a:r>
              </a:p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128M</a:t>
                </a:r>
                <a:endParaRPr lang="en-US" altLang="zh-CN" sz="865" b="1" dirty="0"/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-354425" y="1615324"/>
              <a:ext cx="1211164" cy="488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9" rIns="121917" bIns="60959" anchor="ctr"/>
            <a:lstStyle/>
            <a:p>
              <a:pPr algn="ctr">
                <a:defRPr/>
              </a:pPr>
              <a:r>
                <a:rPr lang="en-US" altLang="zh-CN" sz="1335" b="1" dirty="0">
                  <a:solidFill>
                    <a:srgbClr val="1C1C1C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RTOS</a:t>
              </a:r>
              <a:r>
                <a:rPr lang="zh-CN" altLang="en-US" sz="1335" b="1" dirty="0">
                  <a:solidFill>
                    <a:srgbClr val="1C1C1C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版本</a:t>
              </a:r>
              <a:endParaRPr lang="en-US" altLang="zh-CN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en-US" altLang="zh-CN" sz="1335" b="1" dirty="0">
                  <a:solidFill>
                    <a:srgbClr val="1C1C1C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30*30</a:t>
              </a:r>
              <a:endParaRPr lang="zh-CN" altLang="en-US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929118" y="867435"/>
              <a:ext cx="0" cy="5930266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cxnSpLocks/>
            </p:cNvCxnSpPr>
            <p:nvPr/>
          </p:nvCxnSpPr>
          <p:spPr>
            <a:xfrm>
              <a:off x="929118" y="3763836"/>
              <a:ext cx="10917290" cy="3272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11"/>
            <p:cNvSpPr txBox="1"/>
            <p:nvPr/>
          </p:nvSpPr>
          <p:spPr>
            <a:xfrm>
              <a:off x="7997292" y="1734072"/>
              <a:ext cx="1901317" cy="28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A7600C-LABD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 (</a:t>
              </a:r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S2-10A6C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)</a:t>
              </a:r>
              <a:endParaRPr lang="zh-CN" altLang="en-US" sz="10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8076646" y="1980382"/>
              <a:ext cx="1796902" cy="633144"/>
              <a:chOff x="2927804" y="655358"/>
              <a:chExt cx="1461681" cy="514427"/>
            </a:xfrm>
          </p:grpSpPr>
          <p:sp>
            <p:nvSpPr>
              <p:cNvPr id="147" name="矩形 146"/>
              <p:cNvSpPr/>
              <p:nvPr/>
            </p:nvSpPr>
            <p:spPr>
              <a:xfrm>
                <a:off x="2927804" y="655358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6" name="TextBox 117"/>
              <p:cNvSpPr txBox="1"/>
              <p:nvPr/>
            </p:nvSpPr>
            <p:spPr>
              <a:xfrm>
                <a:off x="3407303" y="702866"/>
                <a:ext cx="982182" cy="46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eaLnBrk="0" hangingPunct="0">
                  <a:defRPr/>
                </a:pPr>
                <a:r>
                  <a:rPr lang="zh-CN" altLang="en-US" sz="860" dirty="0">
                    <a:sym typeface="Arial" panose="020B0604020202020204" pitchFamily="34" charset="0"/>
                  </a:rPr>
                  <a:t>模拟语音</a:t>
                </a:r>
                <a:r>
                  <a:rPr lang="en-US" altLang="zh-CN" sz="860" dirty="0">
                    <a:sym typeface="Arial" panose="020B0604020202020204" pitchFamily="34" charset="0"/>
                  </a:rPr>
                  <a:t>/</a:t>
                </a:r>
                <a:r>
                  <a:rPr lang="zh-CN" altLang="en-US" sz="860" dirty="0">
                    <a:sym typeface="Arial" panose="020B0604020202020204" pitchFamily="34" charset="0"/>
                  </a:rPr>
                  <a:t>分集</a:t>
                </a:r>
              </a:p>
              <a:p>
                <a:pPr eaLnBrk="0" hangingPunct="0">
                  <a:defRPr/>
                </a:pPr>
                <a:r>
                  <a:rPr lang="zh-CN" altLang="en-US" sz="860" dirty="0"/>
                  <a:t>128M</a:t>
                </a:r>
              </a:p>
            </p:txBody>
          </p:sp>
        </p:grpSp>
        <p:sp>
          <p:nvSpPr>
            <p:cNvPr id="189" name="TextBox 77"/>
            <p:cNvSpPr txBox="1"/>
            <p:nvPr/>
          </p:nvSpPr>
          <p:spPr>
            <a:xfrm>
              <a:off x="7956507" y="783245"/>
              <a:ext cx="2031615" cy="28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A7600C-LABE (</a:t>
              </a:r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S2-10A60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)</a:t>
              </a:r>
            </a:p>
          </p:txBody>
        </p:sp>
        <p:grpSp>
          <p:nvGrpSpPr>
            <p:cNvPr id="190" name="组合 189"/>
            <p:cNvGrpSpPr/>
            <p:nvPr/>
          </p:nvGrpSpPr>
          <p:grpSpPr>
            <a:xfrm>
              <a:off x="8093855" y="1056141"/>
              <a:ext cx="1640951" cy="666755"/>
              <a:chOff x="2928926" y="714362"/>
              <a:chExt cx="1316470" cy="500066"/>
            </a:xfrm>
          </p:grpSpPr>
          <p:sp>
            <p:nvSpPr>
              <p:cNvPr id="193" name="矩形 192"/>
              <p:cNvSpPr/>
              <p:nvPr/>
            </p:nvSpPr>
            <p:spPr>
              <a:xfrm>
                <a:off x="2928926" y="714362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92" name="TextBox 99"/>
              <p:cNvSpPr txBox="1"/>
              <p:nvPr/>
            </p:nvSpPr>
            <p:spPr>
              <a:xfrm>
                <a:off x="3427432" y="738075"/>
                <a:ext cx="817964" cy="431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 </a:t>
                </a:r>
              </a:p>
              <a:p>
                <a:pPr eaLnBrk="0" hangingPunct="0">
                  <a:defRPr/>
                </a:pPr>
                <a:r>
                  <a:rPr lang="zh-CN" altLang="zh-CN" sz="860" dirty="0">
                    <a:sym typeface="Arial" panose="020B0604020202020204" pitchFamily="34" charset="0"/>
                  </a:rPr>
                  <a:t>模拟语音</a:t>
                </a:r>
              </a:p>
              <a:p>
                <a:pPr eaLnBrk="0" hangingPunct="0">
                  <a:defRPr/>
                </a:pPr>
                <a:r>
                  <a:rPr lang="zh-CN" altLang="zh-CN" sz="860" dirty="0"/>
                  <a:t>128M</a:t>
                </a:r>
              </a:p>
            </p:txBody>
          </p:sp>
        </p:grpSp>
        <p:cxnSp>
          <p:nvCxnSpPr>
            <p:cNvPr id="85" name="直接箭头连接符 84"/>
            <p:cNvCxnSpPr>
              <a:cxnSpLocks/>
            </p:cNvCxnSpPr>
            <p:nvPr/>
          </p:nvCxnSpPr>
          <p:spPr>
            <a:xfrm>
              <a:off x="3910471" y="1347310"/>
              <a:ext cx="3814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6" name="组合 25"/>
            <p:cNvGrpSpPr/>
            <p:nvPr/>
          </p:nvGrpSpPr>
          <p:grpSpPr>
            <a:xfrm>
              <a:off x="8009842" y="4135743"/>
              <a:ext cx="1651296" cy="654622"/>
              <a:chOff x="2872875" y="1000991"/>
              <a:chExt cx="1290806" cy="531971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872875" y="1032896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0" name="TextBox 117"/>
              <p:cNvSpPr txBox="1"/>
              <p:nvPr/>
            </p:nvSpPr>
            <p:spPr>
              <a:xfrm>
                <a:off x="3359651" y="1000991"/>
                <a:ext cx="804030" cy="496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eaLnBrk="0" hangingPunct="0">
                  <a:defRPr/>
                </a:pPr>
                <a:r>
                  <a:rPr lang="zh-CN" altLang="en-US" sz="860" dirty="0">
                    <a:sym typeface="Arial" panose="020B0604020202020204" pitchFamily="34" charset="0"/>
                  </a:rPr>
                  <a:t>模拟语音</a:t>
                </a:r>
              </a:p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128M</a:t>
                </a:r>
                <a:endParaRPr lang="en-US" altLang="zh-CN" sz="865" b="1" dirty="0"/>
              </a:p>
            </p:txBody>
          </p:sp>
        </p:grpSp>
        <p:sp>
          <p:nvSpPr>
            <p:cNvPr id="31" name="TextBox 77"/>
            <p:cNvSpPr txBox="1"/>
            <p:nvPr/>
          </p:nvSpPr>
          <p:spPr>
            <a:xfrm>
              <a:off x="7960884" y="4821237"/>
              <a:ext cx="1975810" cy="30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</a:t>
              </a:r>
              <a:r>
                <a:rPr lang="en-US" altLang="zh-CN" sz="1000" b="1" dirty="0">
                  <a:solidFill>
                    <a:srgbClr val="FF0000"/>
                  </a:solidFill>
                </a:rPr>
                <a:t>A7605C-LCBD (</a:t>
              </a:r>
              <a:r>
                <a:rPr lang="en-US" altLang="zh-CN" sz="1000" b="1" dirty="0">
                  <a:solidFill>
                    <a:srgbClr val="FF0000"/>
                  </a:solidFill>
                  <a:sym typeface="+mn-ea"/>
                </a:rPr>
                <a:t>S2-10CC5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)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8095337" y="5068596"/>
              <a:ext cx="2147611" cy="645942"/>
              <a:chOff x="2930191" y="1139158"/>
              <a:chExt cx="1668168" cy="484593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2930191" y="1161718"/>
                <a:ext cx="1354012" cy="462033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TextBox 99"/>
              <p:cNvSpPr txBox="1"/>
              <p:nvPr/>
            </p:nvSpPr>
            <p:spPr>
              <a:xfrm>
                <a:off x="3391584" y="1139158"/>
                <a:ext cx="1206775" cy="458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algn="l" eaLnBrk="0" hangingPunct="0">
                  <a:buClrTx/>
                  <a:buSzTx/>
                  <a:buFontTx/>
                  <a:defRPr/>
                </a:pPr>
                <a:r>
                  <a:rPr lang="zh-CN" altLang="en-US" sz="860" dirty="0">
                    <a:sym typeface="Arial" panose="020B0604020202020204" pitchFamily="34" charset="0"/>
                  </a:rPr>
                  <a:t>模拟语音</a:t>
                </a:r>
                <a:r>
                  <a:rPr lang="en-US" altLang="zh-CN" sz="860" dirty="0">
                    <a:sym typeface="Arial" panose="020B0604020202020204" pitchFamily="34" charset="0"/>
                  </a:rPr>
                  <a:t>/</a:t>
                </a:r>
                <a:r>
                  <a:rPr lang="zh-CN" altLang="en-US" sz="860" dirty="0">
                    <a:sym typeface="Arial" panose="020B0604020202020204" pitchFamily="34" charset="0"/>
                  </a:rPr>
                  <a:t>分集</a:t>
                </a:r>
              </a:p>
              <a:p>
                <a:pPr algn="l" eaLnBrk="0" hangingPunct="0">
                  <a:buClrTx/>
                  <a:buSzTx/>
                  <a:buFontTx/>
                  <a:defRPr/>
                </a:pPr>
                <a:r>
                  <a:rPr lang="en-US" altLang="zh-CN" sz="860" dirty="0"/>
                  <a:t>128M</a:t>
                </a:r>
              </a:p>
            </p:txBody>
          </p:sp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2792" y="1216677"/>
              <a:ext cx="542290" cy="574929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721" y="2143996"/>
              <a:ext cx="530225" cy="564257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2196947" y="6892188"/>
              <a:ext cx="1619885" cy="361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ASR1802S</a:t>
              </a:r>
            </a:p>
          </p:txBody>
        </p:sp>
        <p:sp>
          <p:nvSpPr>
            <p:cNvPr id="4" name="TextBox 77"/>
            <p:cNvSpPr txBox="1"/>
            <p:nvPr/>
          </p:nvSpPr>
          <p:spPr>
            <a:xfrm>
              <a:off x="1819380" y="862308"/>
              <a:ext cx="1938668" cy="28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A7600C-L1 (S2-108XK)</a:t>
              </a:r>
              <a:endParaRPr lang="en-US" altLang="zh-CN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111"/>
            <p:cNvSpPr txBox="1"/>
            <p:nvPr/>
          </p:nvSpPr>
          <p:spPr>
            <a:xfrm>
              <a:off x="1839486" y="1813932"/>
              <a:ext cx="1901309" cy="28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 A7600C-LNSD (S2-109GN)</a:t>
              </a:r>
              <a:endParaRPr lang="en-US" altLang="zh-CN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111"/>
            <p:cNvSpPr txBox="1"/>
            <p:nvPr/>
          </p:nvSpPr>
          <p:spPr>
            <a:xfrm>
              <a:off x="8022156" y="2595728"/>
              <a:ext cx="1901309" cy="28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A7600C-TABE (</a:t>
              </a:r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S2-10A61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)</a:t>
              </a: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8065135" y="2815590"/>
              <a:ext cx="2162577" cy="655955"/>
              <a:chOff x="2927804" y="783867"/>
              <a:chExt cx="1761147" cy="533094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2927804" y="816895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8" name="TextBox 117"/>
              <p:cNvSpPr txBox="1"/>
              <p:nvPr/>
            </p:nvSpPr>
            <p:spPr>
              <a:xfrm>
                <a:off x="3423730" y="783867"/>
                <a:ext cx="1265221" cy="467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eaLnBrk="0" hangingPunct="0">
                  <a:defRPr/>
                </a:pPr>
                <a:r>
                  <a:rPr lang="zh-CN" altLang="en-US" sz="860" dirty="0">
                    <a:sym typeface="Arial" panose="020B0604020202020204" pitchFamily="34" charset="0"/>
                  </a:rPr>
                  <a:t>模拟语音</a:t>
                </a:r>
                <a:r>
                  <a:rPr lang="en-US" altLang="zh-CN" sz="860" dirty="0">
                    <a:sym typeface="Arial" panose="020B0604020202020204" pitchFamily="34" charset="0"/>
                  </a:rPr>
                  <a:t>/</a:t>
                </a:r>
                <a:r>
                  <a:rPr lang="zh-CN" altLang="en-US" sz="860" dirty="0">
                    <a:sym typeface="Arial" panose="020B0604020202020204" pitchFamily="34" charset="0"/>
                  </a:rPr>
                  <a:t>分集</a:t>
                </a:r>
                <a:r>
                  <a:rPr lang="en-US" altLang="zh-CN" sz="860" dirty="0">
                    <a:sym typeface="Arial" panose="020B0604020202020204" pitchFamily="34" charset="0"/>
                  </a:rPr>
                  <a:t>/GNSS</a:t>
                </a:r>
                <a:endParaRPr lang="zh-CN" altLang="en-US" sz="860" dirty="0">
                  <a:sym typeface="Arial" panose="020B0604020202020204" pitchFamily="34" charset="0"/>
                </a:endParaRPr>
              </a:p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128M</a:t>
                </a:r>
                <a:endParaRPr lang="en-US" altLang="zh-CN" sz="865" b="1" dirty="0"/>
              </a:p>
            </p:txBody>
          </p:sp>
        </p:grpSp>
        <p:cxnSp>
          <p:nvCxnSpPr>
            <p:cNvPr id="70" name="直接箭头连接符 69"/>
            <p:cNvCxnSpPr>
              <a:cxnSpLocks/>
            </p:cNvCxnSpPr>
            <p:nvPr/>
          </p:nvCxnSpPr>
          <p:spPr>
            <a:xfrm>
              <a:off x="3910471" y="2320982"/>
              <a:ext cx="38145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5459" y="2905453"/>
              <a:ext cx="529590" cy="568651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6890" y="2066286"/>
              <a:ext cx="529590" cy="574397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986" y="1138497"/>
              <a:ext cx="529590" cy="588269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7168654" y="6892188"/>
              <a:ext cx="1619885" cy="361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ASR1803S</a:t>
              </a:r>
            </a:p>
          </p:txBody>
        </p:sp>
        <p:cxnSp>
          <p:nvCxnSpPr>
            <p:cNvPr id="60" name="直接连接符 59"/>
            <p:cNvCxnSpPr>
              <a:cxnSpLocks/>
            </p:cNvCxnSpPr>
            <p:nvPr/>
          </p:nvCxnSpPr>
          <p:spPr>
            <a:xfrm>
              <a:off x="4612880" y="888189"/>
              <a:ext cx="0" cy="618471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11"/>
            <p:cNvSpPr txBox="1"/>
            <p:nvPr/>
          </p:nvSpPr>
          <p:spPr>
            <a:xfrm>
              <a:off x="7997292" y="5788474"/>
              <a:ext cx="1901309" cy="30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FF0000"/>
                  </a:solidFill>
                </a:rPr>
                <a:t>A7605C-TCBE (</a:t>
              </a:r>
              <a:r>
                <a:rPr lang="en-US" altLang="zh-CN" sz="1000" b="1" dirty="0">
                  <a:solidFill>
                    <a:srgbClr val="FF0000"/>
                  </a:solidFill>
                  <a:sym typeface="+mn-ea"/>
                </a:rPr>
                <a:t>S2-10CC2</a:t>
              </a:r>
              <a:r>
                <a:rPr lang="en-US" altLang="zh-CN" sz="1000" b="1" dirty="0">
                  <a:solidFill>
                    <a:srgbClr val="FF0000"/>
                  </a:solidFill>
                </a:rPr>
                <a:t>)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8065136" y="6055008"/>
              <a:ext cx="1586709" cy="803814"/>
              <a:chOff x="2900711" y="1181323"/>
              <a:chExt cx="1240319" cy="65321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900711" y="1181323"/>
                <a:ext cx="1214446" cy="489071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" name="TextBox 117"/>
              <p:cNvSpPr txBox="1"/>
              <p:nvPr/>
            </p:nvSpPr>
            <p:spPr>
              <a:xfrm>
                <a:off x="3337000" y="1203392"/>
                <a:ext cx="804030" cy="631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eaLnBrk="0" hangingPunct="0">
                  <a:defRPr/>
                </a:pPr>
                <a:r>
                  <a:rPr lang="zh-CN" altLang="en-US" sz="860" dirty="0">
                    <a:sym typeface="Arial" panose="020B0604020202020204" pitchFamily="34" charset="0"/>
                  </a:rPr>
                  <a:t>模拟语音</a:t>
                </a:r>
                <a:r>
                  <a:rPr lang="en-US" altLang="zh-CN" sz="860" dirty="0">
                    <a:sym typeface="Arial" panose="020B0604020202020204" pitchFamily="34" charset="0"/>
                  </a:rPr>
                  <a:t>/</a:t>
                </a:r>
                <a:r>
                  <a:rPr lang="zh-CN" altLang="en-US" sz="860" dirty="0">
                    <a:sym typeface="Arial" panose="020B0604020202020204" pitchFamily="34" charset="0"/>
                  </a:rPr>
                  <a:t>分集</a:t>
                </a:r>
                <a:endParaRPr lang="en-US" altLang="zh-CN" sz="860" dirty="0">
                  <a:sym typeface="Arial" panose="020B0604020202020204" pitchFamily="34" charset="0"/>
                </a:endParaRPr>
              </a:p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GNSS</a:t>
                </a:r>
                <a:endParaRPr lang="zh-CN" altLang="en-US" sz="860" dirty="0">
                  <a:sym typeface="Arial" panose="020B0604020202020204" pitchFamily="34" charset="0"/>
                </a:endParaRPr>
              </a:p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128M</a:t>
                </a:r>
                <a:endParaRPr lang="en-US" altLang="zh-CN" sz="865" b="1" dirty="0"/>
              </a:p>
            </p:txBody>
          </p:sp>
        </p:grpSp>
        <p:sp>
          <p:nvSpPr>
            <p:cNvPr id="81" name="TextBox 111">
              <a:extLst>
                <a:ext uri="{FF2B5EF4-FFF2-40B4-BE49-F238E27FC236}">
                  <a16:creationId xmlns:a16="http://schemas.microsoft.com/office/drawing/2014/main" id="{82D7FFA3-580F-EC95-A511-0A20F8F21016}"/>
                </a:ext>
              </a:extLst>
            </p:cNvPr>
            <p:cNvSpPr txBox="1"/>
            <p:nvPr/>
          </p:nvSpPr>
          <p:spPr>
            <a:xfrm>
              <a:off x="7941459" y="3925409"/>
              <a:ext cx="1901309" cy="30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FF0000"/>
                  </a:solidFill>
                </a:rPr>
                <a:t>A7605C-LCBE (</a:t>
              </a:r>
              <a:r>
                <a:rPr lang="en-US" altLang="zh-CN" sz="1000" b="1" dirty="0">
                  <a:solidFill>
                    <a:srgbClr val="FF0000"/>
                  </a:solidFill>
                  <a:sym typeface="+mn-ea"/>
                </a:rPr>
                <a:t>S2-10CC6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)</a:t>
              </a:r>
            </a:p>
          </p:txBody>
        </p:sp>
      </p:grpSp>
      <p:sp>
        <p:nvSpPr>
          <p:cNvPr id="9" name="文本框 19"/>
          <p:cNvSpPr txBox="1"/>
          <p:nvPr/>
        </p:nvSpPr>
        <p:spPr>
          <a:xfrm>
            <a:off x="287980" y="775554"/>
            <a:ext cx="953770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产品演进（国内型号） </a:t>
            </a:r>
          </a:p>
        </p:txBody>
      </p:sp>
      <p:sp>
        <p:nvSpPr>
          <p:cNvPr id="82" name="TextBox 117">
            <a:extLst>
              <a:ext uri="{FF2B5EF4-FFF2-40B4-BE49-F238E27FC236}">
                <a16:creationId xmlns:a16="http://schemas.microsoft.com/office/drawing/2014/main" id="{B2EA24D5-633F-2CED-3B0B-74257B9C0C13}"/>
              </a:ext>
            </a:extLst>
          </p:cNvPr>
          <p:cNvSpPr txBox="1"/>
          <p:nvPr/>
        </p:nvSpPr>
        <p:spPr>
          <a:xfrm>
            <a:off x="5785075" y="4168826"/>
            <a:ext cx="954931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</a:p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128M</a:t>
            </a:r>
            <a:endParaRPr lang="en-US" altLang="zh-CN" sz="865" b="1" dirty="0"/>
          </a:p>
        </p:txBody>
      </p:sp>
      <p:sp>
        <p:nvSpPr>
          <p:cNvPr id="83" name="TextBox 77">
            <a:extLst>
              <a:ext uri="{FF2B5EF4-FFF2-40B4-BE49-F238E27FC236}">
                <a16:creationId xmlns:a16="http://schemas.microsoft.com/office/drawing/2014/main" id="{DE12EA9E-1F0D-7158-0B31-FFD2FFB6824A}"/>
              </a:ext>
            </a:extLst>
          </p:cNvPr>
          <p:cNvSpPr txBox="1"/>
          <p:nvPr/>
        </p:nvSpPr>
        <p:spPr>
          <a:xfrm>
            <a:off x="5161488" y="4717558"/>
            <a:ext cx="1834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A7605C-LABD (</a:t>
            </a:r>
            <a:r>
              <a:rPr lang="en-US" altLang="zh-CN" sz="1000" b="1" dirty="0">
                <a:solidFill>
                  <a:srgbClr val="0070C0"/>
                </a:solidFill>
                <a:sym typeface="+mn-ea"/>
              </a:rPr>
              <a:t>S2-10ANN</a:t>
            </a:r>
            <a:r>
              <a:rPr lang="en-US" altLang="zh-CN" sz="10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4" name="TextBox 99">
            <a:extLst>
              <a:ext uri="{FF2B5EF4-FFF2-40B4-BE49-F238E27FC236}">
                <a16:creationId xmlns:a16="http://schemas.microsoft.com/office/drawing/2014/main" id="{2A0397A7-2104-EF85-4A80-E8525AB1F549}"/>
              </a:ext>
            </a:extLst>
          </p:cNvPr>
          <p:cNvSpPr txBox="1"/>
          <p:nvPr/>
        </p:nvSpPr>
        <p:spPr>
          <a:xfrm>
            <a:off x="5837785" y="4915568"/>
            <a:ext cx="1442374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</a:t>
            </a:r>
          </a:p>
          <a:p>
            <a:pPr algn="l" eaLnBrk="0" hangingPunct="0">
              <a:buClrTx/>
              <a:buSzTx/>
              <a:buFontTx/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</a:p>
          <a:p>
            <a:pPr algn="l" eaLnBrk="0" hangingPunct="0">
              <a:buClrTx/>
              <a:buSzTx/>
              <a:buFontTx/>
              <a:defRPr/>
            </a:pPr>
            <a:r>
              <a:rPr lang="en-US" altLang="zh-CN" sz="860" dirty="0"/>
              <a:t>128M</a:t>
            </a:r>
          </a:p>
        </p:txBody>
      </p:sp>
      <p:sp>
        <p:nvSpPr>
          <p:cNvPr id="88" name="TextBox 111">
            <a:extLst>
              <a:ext uri="{FF2B5EF4-FFF2-40B4-BE49-F238E27FC236}">
                <a16:creationId xmlns:a16="http://schemas.microsoft.com/office/drawing/2014/main" id="{EC4E4734-DF9E-9A5F-5740-D15B86879E4A}"/>
              </a:ext>
            </a:extLst>
          </p:cNvPr>
          <p:cNvSpPr txBox="1"/>
          <p:nvPr/>
        </p:nvSpPr>
        <p:spPr>
          <a:xfrm>
            <a:off x="5173785" y="5511197"/>
            <a:ext cx="1765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A7605C-TABE (</a:t>
            </a:r>
            <a:r>
              <a:rPr lang="en-US" altLang="zh-CN" sz="1000" b="1" dirty="0">
                <a:solidFill>
                  <a:srgbClr val="0070C0"/>
                </a:solidFill>
                <a:sym typeface="+mn-ea"/>
              </a:rPr>
              <a:t>S2-10AN5</a:t>
            </a:r>
            <a:r>
              <a:rPr lang="en-US" altLang="zh-CN" sz="10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9" name="TextBox 119">
            <a:extLst>
              <a:ext uri="{FF2B5EF4-FFF2-40B4-BE49-F238E27FC236}">
                <a16:creationId xmlns:a16="http://schemas.microsoft.com/office/drawing/2014/main" id="{1278D445-616C-F727-819A-345801924659}"/>
              </a:ext>
            </a:extLst>
          </p:cNvPr>
          <p:cNvSpPr txBox="1"/>
          <p:nvPr/>
        </p:nvSpPr>
        <p:spPr>
          <a:xfrm>
            <a:off x="5206940" y="5385943"/>
            <a:ext cx="763610" cy="22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35" b="1" dirty="0">
                <a:solidFill>
                  <a:schemeClr val="bg1"/>
                </a:solidFill>
              </a:rPr>
              <a:t>    A7600X</a:t>
            </a:r>
          </a:p>
        </p:txBody>
      </p:sp>
      <p:sp>
        <p:nvSpPr>
          <p:cNvPr id="90" name="TextBox 117">
            <a:extLst>
              <a:ext uri="{FF2B5EF4-FFF2-40B4-BE49-F238E27FC236}">
                <a16:creationId xmlns:a16="http://schemas.microsoft.com/office/drawing/2014/main" id="{25FC3FBD-2740-CB18-E9B6-26824FA2BF23}"/>
              </a:ext>
            </a:extLst>
          </p:cNvPr>
          <p:cNvSpPr txBox="1"/>
          <p:nvPr/>
        </p:nvSpPr>
        <p:spPr>
          <a:xfrm>
            <a:off x="5776447" y="5726923"/>
            <a:ext cx="954931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  <a:endParaRPr lang="en-US" altLang="zh-CN" sz="860" dirty="0">
              <a:sym typeface="Arial" panose="020B0604020202020204" pitchFamily="34" charset="0"/>
            </a:endParaRPr>
          </a:p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GNSS</a:t>
            </a:r>
            <a:endParaRPr lang="zh-CN" altLang="en-US" sz="860" dirty="0">
              <a:sym typeface="Arial" panose="020B0604020202020204" pitchFamily="34" charset="0"/>
            </a:endParaRPr>
          </a:p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128M</a:t>
            </a:r>
            <a:endParaRPr lang="en-US" altLang="zh-CN" sz="865" b="1" dirty="0"/>
          </a:p>
        </p:txBody>
      </p:sp>
      <p:sp>
        <p:nvSpPr>
          <p:cNvPr id="92" name="TextBox 111">
            <a:extLst>
              <a:ext uri="{FF2B5EF4-FFF2-40B4-BE49-F238E27FC236}">
                <a16:creationId xmlns:a16="http://schemas.microsoft.com/office/drawing/2014/main" id="{7CBACB4F-C37E-D42C-4537-F8FB6F80CBE5}"/>
              </a:ext>
            </a:extLst>
          </p:cNvPr>
          <p:cNvSpPr txBox="1"/>
          <p:nvPr/>
        </p:nvSpPr>
        <p:spPr>
          <a:xfrm>
            <a:off x="5144161" y="3989708"/>
            <a:ext cx="1765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A7605C-LABE (</a:t>
            </a:r>
            <a:r>
              <a:rPr lang="en-US" altLang="zh-CN" sz="1000" b="1" dirty="0">
                <a:solidFill>
                  <a:srgbClr val="0070C0"/>
                </a:solidFill>
                <a:sym typeface="+mn-ea"/>
              </a:rPr>
              <a:t>S2-10ANP</a:t>
            </a:r>
            <a:r>
              <a:rPr lang="en-US" altLang="zh-CN" sz="10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846C05E-FE82-9E91-5E1E-490402D0A317}"/>
              </a:ext>
            </a:extLst>
          </p:cNvPr>
          <p:cNvSpPr/>
          <p:nvPr/>
        </p:nvSpPr>
        <p:spPr>
          <a:xfrm>
            <a:off x="279582" y="4768306"/>
            <a:ext cx="1124446" cy="390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>
              <a:defRPr/>
            </a:pPr>
            <a:r>
              <a:rPr lang="en-US" altLang="zh-CN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RTOS</a:t>
            </a:r>
            <a:r>
              <a:rPr lang="zh-CN" altLang="en-US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版本</a:t>
            </a:r>
            <a:endParaRPr lang="en-US" altLang="zh-CN" sz="1335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altLang="zh-CN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29*32</a:t>
            </a:r>
            <a:endParaRPr lang="zh-CN" altLang="en-US" sz="1335" b="1" dirty="0">
              <a:solidFill>
                <a:srgbClr val="1C1C1C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18BC6DA-B3B6-DBCE-9465-B9265FBD20EF}"/>
              </a:ext>
            </a:extLst>
          </p:cNvPr>
          <p:cNvCxnSpPr>
            <a:cxnSpLocks/>
          </p:cNvCxnSpPr>
          <p:nvPr/>
        </p:nvCxnSpPr>
        <p:spPr>
          <a:xfrm>
            <a:off x="6909339" y="4405084"/>
            <a:ext cx="9602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198DB69-3C80-5045-BE75-6449D5E6BC88}"/>
              </a:ext>
            </a:extLst>
          </p:cNvPr>
          <p:cNvCxnSpPr>
            <a:cxnSpLocks/>
          </p:cNvCxnSpPr>
          <p:nvPr/>
        </p:nvCxnSpPr>
        <p:spPr>
          <a:xfrm>
            <a:off x="6938963" y="5042676"/>
            <a:ext cx="9602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F23F881D-947A-7E73-FFA2-B962C06EE745}"/>
              </a:ext>
            </a:extLst>
          </p:cNvPr>
          <p:cNvCxnSpPr>
            <a:cxnSpLocks/>
          </p:cNvCxnSpPr>
          <p:nvPr/>
        </p:nvCxnSpPr>
        <p:spPr>
          <a:xfrm>
            <a:off x="6938963" y="5904202"/>
            <a:ext cx="9602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72" name="图片 71">
            <a:extLst>
              <a:ext uri="{FF2B5EF4-FFF2-40B4-BE49-F238E27FC236}">
                <a16:creationId xmlns:a16="http://schemas.microsoft.com/office/drawing/2014/main" id="{9D24B292-48EE-4BA0-3AEE-E033E4C5C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820" y="4227960"/>
            <a:ext cx="514276" cy="469293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6E21800C-001C-DE29-3A22-E55CAC2EF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439" y="5003334"/>
            <a:ext cx="514276" cy="469293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757ECE67-D16E-3C30-6ED1-6013AEA4C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171" y="5794620"/>
            <a:ext cx="514276" cy="4692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138D28-FE4C-B369-9435-C1C684981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102" y="4235929"/>
            <a:ext cx="518301" cy="463153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259024C2-F21F-E7D1-8EF5-E9A4C3471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155" y="4968456"/>
            <a:ext cx="518301" cy="463153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D8B85A8D-7F84-A083-653F-0A7FC3E23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186" y="5774196"/>
            <a:ext cx="518301" cy="463153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9"/>
          <p:cNvSpPr txBox="1"/>
          <p:nvPr/>
        </p:nvSpPr>
        <p:spPr>
          <a:xfrm>
            <a:off x="287980" y="747561"/>
            <a:ext cx="953770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产品演进（国内型号） 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442081" y="1419197"/>
            <a:ext cx="9494565" cy="5251314"/>
            <a:chOff x="152581" y="618218"/>
            <a:chExt cx="10047789" cy="6560097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1714338" y="808738"/>
              <a:ext cx="0" cy="5930265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152581" y="3308011"/>
              <a:ext cx="1338166" cy="488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9" rIns="121917" bIns="60959" anchor="ctr"/>
            <a:lstStyle/>
            <a:p>
              <a:pPr algn="ctr">
                <a:defRPr/>
              </a:pPr>
              <a:r>
                <a:rPr lang="en-US" altLang="zh-CN" sz="1335" b="1" dirty="0">
                  <a:solidFill>
                    <a:srgbClr val="1C1C1C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Linux</a:t>
              </a:r>
              <a:r>
                <a:rPr lang="zh-CN" altLang="en-US" sz="1335" b="1" dirty="0">
                  <a:solidFill>
                    <a:srgbClr val="1C1C1C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版本</a:t>
              </a:r>
              <a:endParaRPr lang="en-US" altLang="zh-CN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r>
                <a:rPr lang="en-US" altLang="zh-CN" sz="1335" b="1" dirty="0">
                  <a:solidFill>
                    <a:srgbClr val="1C1C1C"/>
                  </a:solidFill>
                  <a:ea typeface="微软雅黑" panose="020B0503020204020204" pitchFamily="34" charset="-122"/>
                  <a:cs typeface="Times New Roman" panose="02020603050405020304" pitchFamily="18" charset="0"/>
                </a:rPr>
                <a:t>30*30</a:t>
              </a:r>
              <a:endParaRPr lang="zh-CN" altLang="en-US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>
                <a:defRPr/>
              </a:pPr>
              <a:endParaRPr lang="zh-CN" altLang="en-US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111"/>
            <p:cNvSpPr txBox="1"/>
            <p:nvPr/>
          </p:nvSpPr>
          <p:spPr>
            <a:xfrm>
              <a:off x="3001099" y="1127541"/>
              <a:ext cx="1901309" cy="28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A7600C-LXBD (</a:t>
              </a:r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S2-10A62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)</a:t>
              </a: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3042551" y="1360912"/>
              <a:ext cx="1636267" cy="666567"/>
              <a:chOff x="-1010020" y="-1253943"/>
              <a:chExt cx="1279058" cy="541678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-1010020" y="-1253943"/>
                <a:ext cx="1214446" cy="541678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0" name="TextBox 117"/>
              <p:cNvSpPr txBox="1"/>
              <p:nvPr/>
            </p:nvSpPr>
            <p:spPr>
              <a:xfrm>
                <a:off x="-534992" y="-1224590"/>
                <a:ext cx="804030" cy="46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eaLnBrk="0" hangingPunct="0">
                  <a:defRPr/>
                </a:pPr>
                <a:r>
                  <a:rPr lang="zh-CN" altLang="en-US" sz="860" dirty="0">
                    <a:sym typeface="Arial" panose="020B0604020202020204" pitchFamily="34" charset="0"/>
                  </a:rPr>
                  <a:t>模拟语音</a:t>
                </a:r>
                <a:r>
                  <a:rPr lang="en-US" altLang="zh-CN" sz="860" dirty="0">
                    <a:sym typeface="Arial" panose="020B0604020202020204" pitchFamily="34" charset="0"/>
                  </a:rPr>
                  <a:t>/</a:t>
                </a:r>
                <a:r>
                  <a:rPr lang="zh-CN" altLang="en-US" sz="860" dirty="0">
                    <a:sym typeface="Arial" panose="020B0604020202020204" pitchFamily="34" charset="0"/>
                  </a:rPr>
                  <a:t>分集</a:t>
                </a:r>
              </a:p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1Gb</a:t>
                </a:r>
                <a:endParaRPr lang="en-US" altLang="zh-CN" sz="865" b="1" dirty="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037614" y="2503629"/>
              <a:ext cx="2245552" cy="924617"/>
              <a:chOff x="-998422" y="-785108"/>
              <a:chExt cx="1744244" cy="693658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-998422" y="-785108"/>
                <a:ext cx="1214446" cy="586560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4" name="TextBox 99"/>
              <p:cNvSpPr txBox="1"/>
              <p:nvPr/>
            </p:nvSpPr>
            <p:spPr>
              <a:xfrm>
                <a:off x="-460953" y="-674107"/>
                <a:ext cx="1206775" cy="582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algn="l" eaLnBrk="0" hangingPunct="0">
                  <a:buClrTx/>
                  <a:buSzTx/>
                  <a:buFontTx/>
                  <a:defRPr/>
                </a:pPr>
                <a:r>
                  <a:rPr lang="zh-CN" altLang="en-US" sz="860" dirty="0">
                    <a:sym typeface="Arial" panose="020B0604020202020204" pitchFamily="34" charset="0"/>
                  </a:rPr>
                  <a:t>模拟语音</a:t>
                </a:r>
                <a:r>
                  <a:rPr lang="en-US" altLang="zh-CN" sz="860" dirty="0">
                    <a:sym typeface="Arial" panose="020B0604020202020204" pitchFamily="34" charset="0"/>
                  </a:rPr>
                  <a:t>/</a:t>
                </a:r>
                <a:r>
                  <a:rPr lang="zh-CN" altLang="en-US" sz="860" dirty="0">
                    <a:sym typeface="Arial" panose="020B0604020202020204" pitchFamily="34" charset="0"/>
                  </a:rPr>
                  <a:t>分集</a:t>
                </a:r>
                <a:endParaRPr lang="en-US" altLang="zh-CN" sz="860" dirty="0">
                  <a:sym typeface="Arial" panose="020B0604020202020204" pitchFamily="34" charset="0"/>
                </a:endParaRPr>
              </a:p>
              <a:p>
                <a:pPr algn="l" eaLnBrk="0" hangingPunct="0">
                  <a:buClrTx/>
                  <a:buSzTx/>
                  <a:buFontTx/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GNSS</a:t>
                </a:r>
                <a:endParaRPr lang="zh-CN" altLang="en-US" sz="860" dirty="0">
                  <a:sym typeface="Arial" panose="020B0604020202020204" pitchFamily="34" charset="0"/>
                </a:endParaRPr>
              </a:p>
              <a:p>
                <a:pPr algn="l" eaLnBrk="0" hangingPunct="0">
                  <a:buClrTx/>
                  <a:buSzTx/>
                  <a:buFontTx/>
                  <a:defRPr/>
                </a:pPr>
                <a:r>
                  <a:rPr lang="zh-CN" altLang="zh-CN" sz="860" dirty="0"/>
                  <a:t>1</a:t>
                </a:r>
                <a:r>
                  <a:rPr lang="en-US" altLang="zh-CN" sz="860" dirty="0"/>
                  <a:t>Gb</a:t>
                </a:r>
              </a:p>
            </p:txBody>
          </p:sp>
        </p:grp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8211" y="2677487"/>
              <a:ext cx="529590" cy="608003"/>
            </a:xfrm>
            <a:prstGeom prst="rect">
              <a:avLst/>
            </a:prstGeom>
          </p:spPr>
        </p:pic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1705" y="1408878"/>
              <a:ext cx="529590" cy="618601"/>
            </a:xfrm>
            <a:prstGeom prst="rect">
              <a:avLst/>
            </a:prstGeom>
          </p:spPr>
        </p:pic>
        <p:sp>
          <p:nvSpPr>
            <p:cNvPr id="57" name="文本框 56"/>
            <p:cNvSpPr txBox="1"/>
            <p:nvPr/>
          </p:nvSpPr>
          <p:spPr>
            <a:xfrm>
              <a:off x="3416335" y="6816885"/>
              <a:ext cx="1619885" cy="361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ASR1803L</a:t>
              </a:r>
            </a:p>
          </p:txBody>
        </p:sp>
        <p:sp>
          <p:nvSpPr>
            <p:cNvPr id="2" name="TextBox 111"/>
            <p:cNvSpPr txBox="1"/>
            <p:nvPr/>
          </p:nvSpPr>
          <p:spPr>
            <a:xfrm>
              <a:off x="8048468" y="3859604"/>
              <a:ext cx="1901309" cy="307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A7600C-LEBP (</a:t>
              </a:r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S2-10APJ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)</a:t>
              </a: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8009842" y="4127800"/>
              <a:ext cx="1716343" cy="1805800"/>
              <a:chOff x="2857488" y="-384800"/>
              <a:chExt cx="1341653" cy="1467463"/>
            </a:xfrm>
          </p:grpSpPr>
          <p:grpSp>
            <p:nvGrpSpPr>
              <p:cNvPr id="6" name="组合 101"/>
              <p:cNvGrpSpPr/>
              <p:nvPr/>
            </p:nvGrpSpPr>
            <p:grpSpPr>
              <a:xfrm>
                <a:off x="2857488" y="-384800"/>
                <a:ext cx="1244639" cy="1467463"/>
                <a:chOff x="1214414" y="2758472"/>
                <a:chExt cx="1244639" cy="1467463"/>
              </a:xfrm>
            </p:grpSpPr>
            <p:sp>
              <p:nvSpPr>
                <p:cNvPr id="7" name="矩形 6"/>
                <p:cNvSpPr/>
                <p:nvPr/>
              </p:nvSpPr>
              <p:spPr>
                <a:xfrm>
                  <a:off x="1244607" y="2758472"/>
                  <a:ext cx="1214446" cy="500066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8" name="TextBox 119"/>
                <p:cNvSpPr txBox="1"/>
                <p:nvPr/>
              </p:nvSpPr>
              <p:spPr>
                <a:xfrm>
                  <a:off x="1214414" y="4000511"/>
                  <a:ext cx="642942" cy="225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935" b="1" dirty="0">
                      <a:solidFill>
                        <a:schemeClr val="bg1"/>
                      </a:solidFill>
                    </a:rPr>
                    <a:t>    A7600X</a:t>
                  </a:r>
                </a:p>
              </p:txBody>
            </p:sp>
          </p:grpSp>
          <p:sp>
            <p:nvSpPr>
              <p:cNvPr id="10" name="TextBox 117"/>
              <p:cNvSpPr txBox="1"/>
              <p:nvPr/>
            </p:nvSpPr>
            <p:spPr>
              <a:xfrm>
                <a:off x="3395111" y="-383746"/>
                <a:ext cx="804030" cy="467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eaLnBrk="0" hangingPunct="0">
                  <a:defRPr/>
                </a:pPr>
                <a:r>
                  <a:rPr lang="zh-CN" altLang="en-US" sz="860" dirty="0">
                    <a:sym typeface="Arial" panose="020B0604020202020204" pitchFamily="34" charset="0"/>
                  </a:rPr>
                  <a:t>模拟语音</a:t>
                </a:r>
                <a:r>
                  <a:rPr lang="en-US" altLang="zh-CN" sz="860" dirty="0">
                    <a:sym typeface="Arial" panose="020B0604020202020204" pitchFamily="34" charset="0"/>
                  </a:rPr>
                  <a:t>/</a:t>
                </a:r>
                <a:r>
                  <a:rPr lang="zh-CN" altLang="en-US" sz="860" dirty="0">
                    <a:sym typeface="Arial" panose="020B0604020202020204" pitchFamily="34" charset="0"/>
                  </a:rPr>
                  <a:t>分集</a:t>
                </a:r>
              </a:p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2Gb</a:t>
                </a:r>
                <a:endParaRPr lang="en-US" altLang="zh-CN" sz="865" b="1" dirty="0"/>
              </a:p>
            </p:txBody>
          </p:sp>
        </p:grpSp>
        <p:sp>
          <p:nvSpPr>
            <p:cNvPr id="11" name="TextBox 77"/>
            <p:cNvSpPr txBox="1"/>
            <p:nvPr/>
          </p:nvSpPr>
          <p:spPr>
            <a:xfrm>
              <a:off x="8017364" y="4893309"/>
              <a:ext cx="1855875" cy="306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A7600C-TEBP (S2-10APK)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116571" y="5126561"/>
              <a:ext cx="2083799" cy="1739721"/>
              <a:chOff x="2928926" y="-90730"/>
              <a:chExt cx="1618601" cy="130515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928926" y="714362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TextBox 99"/>
              <p:cNvSpPr txBox="1"/>
              <p:nvPr/>
            </p:nvSpPr>
            <p:spPr>
              <a:xfrm>
                <a:off x="3417698" y="-90729"/>
                <a:ext cx="1129829" cy="431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hangingPunct="0"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4-mode</a:t>
                </a:r>
              </a:p>
              <a:p>
                <a:pPr algn="l" eaLnBrk="0" hangingPunct="0">
                  <a:buClrTx/>
                  <a:buSzTx/>
                  <a:buFontTx/>
                  <a:defRPr/>
                </a:pPr>
                <a:r>
                  <a:rPr lang="en-US" altLang="zh-CN" sz="860" dirty="0">
                    <a:sym typeface="Arial" panose="020B0604020202020204" pitchFamily="34" charset="0"/>
                  </a:rPr>
                  <a:t>GNSS/</a:t>
                </a:r>
                <a:r>
                  <a:rPr lang="zh-CN" altLang="en-US" sz="860" dirty="0">
                    <a:sym typeface="Arial" panose="020B0604020202020204" pitchFamily="34" charset="0"/>
                  </a:rPr>
                  <a:t>模拟语音</a:t>
                </a:r>
                <a:r>
                  <a:rPr lang="en-US" altLang="zh-CN" sz="860" dirty="0">
                    <a:sym typeface="Arial" panose="020B0604020202020204" pitchFamily="34" charset="0"/>
                  </a:rPr>
                  <a:t>/</a:t>
                </a:r>
                <a:r>
                  <a:rPr lang="zh-CN" altLang="en-US" sz="860" dirty="0">
                    <a:sym typeface="Arial" panose="020B0604020202020204" pitchFamily="34" charset="0"/>
                  </a:rPr>
                  <a:t>分集</a:t>
                </a:r>
              </a:p>
              <a:p>
                <a:pPr algn="l" eaLnBrk="0" hangingPunct="0">
                  <a:buClrTx/>
                  <a:buSzTx/>
                  <a:buFontTx/>
                  <a:defRPr/>
                </a:pPr>
                <a:r>
                  <a:rPr lang="en-US" altLang="zh-CN" sz="860" dirty="0"/>
                  <a:t>2Gb</a:t>
                </a: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44474" y="5152461"/>
              <a:ext cx="529590" cy="5746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9072" y="4140939"/>
              <a:ext cx="529590" cy="562829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8392214" y="6816885"/>
              <a:ext cx="1619885" cy="361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ASR1803E</a:t>
              </a:r>
            </a:p>
          </p:txBody>
        </p:sp>
        <p:cxnSp>
          <p:nvCxnSpPr>
            <p:cNvPr id="78" name="直接连接符 77"/>
            <p:cNvCxnSpPr/>
            <p:nvPr/>
          </p:nvCxnSpPr>
          <p:spPr>
            <a:xfrm>
              <a:off x="6494939" y="618218"/>
              <a:ext cx="0" cy="6083448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7"/>
            <p:cNvSpPr txBox="1"/>
            <p:nvPr/>
          </p:nvSpPr>
          <p:spPr>
            <a:xfrm>
              <a:off x="3001099" y="2404230"/>
              <a:ext cx="1855875" cy="28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dirty="0">
                  <a:solidFill>
                    <a:srgbClr val="0070C0"/>
                  </a:solidFill>
                </a:rPr>
                <a:t> A7600C-TXBA (</a:t>
              </a:r>
              <a:r>
                <a:rPr lang="en-US" altLang="zh-CN" sz="1000" b="1" dirty="0">
                  <a:solidFill>
                    <a:srgbClr val="0070C0"/>
                  </a:solidFill>
                  <a:sym typeface="+mn-ea"/>
                </a:rPr>
                <a:t>S2-10A69</a:t>
              </a:r>
              <a:r>
                <a:rPr lang="en-US" altLang="zh-CN" sz="1000" b="1" dirty="0">
                  <a:solidFill>
                    <a:srgbClr val="0070C0"/>
                  </a:solidFill>
                </a:rPr>
                <a:t>)</a:t>
              </a:r>
            </a:p>
          </p:txBody>
        </p:sp>
      </p:grpSp>
      <p:sp>
        <p:nvSpPr>
          <p:cNvPr id="81" name="TextBox 77">
            <a:extLst>
              <a:ext uri="{FF2B5EF4-FFF2-40B4-BE49-F238E27FC236}">
                <a16:creationId xmlns:a16="http://schemas.microsoft.com/office/drawing/2014/main" id="{EA7373B1-F3E8-7B36-BAAC-ED16559EA678}"/>
              </a:ext>
            </a:extLst>
          </p:cNvPr>
          <p:cNvSpPr txBox="1"/>
          <p:nvPr/>
        </p:nvSpPr>
        <p:spPr>
          <a:xfrm>
            <a:off x="7873835" y="5595107"/>
            <a:ext cx="2705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</a:t>
            </a:r>
            <a:r>
              <a:rPr lang="en-US" altLang="zh-CN" sz="1000" b="1" dirty="0">
                <a:solidFill>
                  <a:srgbClr val="FF0000"/>
                </a:solidFill>
              </a:rPr>
              <a:t>A7600C-LEBP-LE (</a:t>
            </a:r>
            <a:r>
              <a:rPr lang="en-US" altLang="zh-CN" sz="1000" b="1" dirty="0">
                <a:solidFill>
                  <a:srgbClr val="FF0000"/>
                </a:solidFill>
                <a:sym typeface="+mn-ea"/>
              </a:rPr>
              <a:t>S2-10AZ5</a:t>
            </a:r>
            <a:r>
              <a:rPr lang="en-US" altLang="zh-CN" sz="1000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2" name="TextBox 99">
            <a:extLst>
              <a:ext uri="{FF2B5EF4-FFF2-40B4-BE49-F238E27FC236}">
                <a16:creationId xmlns:a16="http://schemas.microsoft.com/office/drawing/2014/main" id="{33C3F19C-0C32-ECB0-C9E4-AC48121FE6C8}"/>
              </a:ext>
            </a:extLst>
          </p:cNvPr>
          <p:cNvSpPr txBox="1"/>
          <p:nvPr/>
        </p:nvSpPr>
        <p:spPr>
          <a:xfrm>
            <a:off x="8591574" y="5844293"/>
            <a:ext cx="1374464" cy="4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</a:t>
            </a:r>
          </a:p>
          <a:p>
            <a:pPr algn="l" eaLnBrk="0" hangingPunct="0">
              <a:buClrTx/>
              <a:buSzTx/>
              <a:buFontTx/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GNSS/</a:t>
            </a: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</a:p>
          <a:p>
            <a:pPr algn="l" eaLnBrk="0" hangingPunct="0">
              <a:buClrTx/>
              <a:buSzTx/>
              <a:buFontTx/>
              <a:defRPr/>
            </a:pPr>
            <a:r>
              <a:rPr lang="en-US" altLang="zh-CN" sz="860" dirty="0"/>
              <a:t>2Gb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C4DC0DB-82B9-CA40-23E7-880F279A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946" y="5843149"/>
            <a:ext cx="492219" cy="492219"/>
          </a:xfrm>
          <a:prstGeom prst="rect">
            <a:avLst/>
          </a:prstGeom>
        </p:spPr>
      </p:pic>
      <p:sp>
        <p:nvSpPr>
          <p:cNvPr id="84" name="矩形标注 36">
            <a:extLst>
              <a:ext uri="{FF2B5EF4-FFF2-40B4-BE49-F238E27FC236}">
                <a16:creationId xmlns:a16="http://schemas.microsoft.com/office/drawing/2014/main" id="{A34E5564-0F29-B255-CA92-5A66CCE60DBD}"/>
              </a:ext>
            </a:extLst>
          </p:cNvPr>
          <p:cNvSpPr/>
          <p:nvPr/>
        </p:nvSpPr>
        <p:spPr>
          <a:xfrm>
            <a:off x="9825680" y="5654625"/>
            <a:ext cx="1287077" cy="186704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63" tIns="48381" rIns="96763" bIns="48381" anchor="ctr"/>
          <a:lstStyle/>
          <a:p>
            <a:pPr algn="ctr" defTabSz="913765" eaLnBrk="0" hangingPunct="0">
              <a:defRPr/>
            </a:pPr>
            <a:r>
              <a:rPr lang="zh-CN" altLang="en-US" sz="1200" b="1" dirty="0">
                <a:solidFill>
                  <a:schemeClr val="tx1"/>
                </a:solidFill>
                <a:cs typeface="Calibri" panose="020F0502020204030204" pitchFamily="34" charset="0"/>
              </a:rPr>
              <a:t>镭雕，车载应用</a:t>
            </a:r>
          </a:p>
        </p:txBody>
      </p:sp>
    </p:spTree>
    <p:extLst>
      <p:ext uri="{BB962C8B-B14F-4D97-AF65-F5344CB8AC3E}">
        <p14:creationId xmlns:p14="http://schemas.microsoft.com/office/powerpoint/2010/main" val="1490188210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9"/>
          <p:cNvSpPr txBox="1"/>
          <p:nvPr/>
        </p:nvSpPr>
        <p:spPr>
          <a:xfrm>
            <a:off x="106068" y="852865"/>
            <a:ext cx="747842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产品演进（海外型号） 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2654612" y="1796118"/>
            <a:ext cx="1598295" cy="703779"/>
            <a:chOff x="2928926" y="686594"/>
            <a:chExt cx="1281679" cy="527834"/>
          </a:xfrm>
        </p:grpSpPr>
        <p:sp>
          <p:nvSpPr>
            <p:cNvPr id="117" name="矩形 116"/>
            <p:cNvSpPr/>
            <p:nvPr/>
          </p:nvSpPr>
          <p:spPr>
            <a:xfrm>
              <a:off x="2928926" y="714362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8" name="TextBox 99"/>
            <p:cNvSpPr txBox="1"/>
            <p:nvPr/>
          </p:nvSpPr>
          <p:spPr>
            <a:xfrm>
              <a:off x="3404018" y="686594"/>
              <a:ext cx="806587" cy="367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endParaRPr lang="zh-CN" altLang="en-US" sz="860" dirty="0">
                <a:sym typeface="Arial" panose="020B0604020202020204" pitchFamily="34" charset="0"/>
              </a:endParaRP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</a:t>
              </a:r>
              <a:r>
                <a:rPr lang="en-US" altLang="zh-CN" sz="860" dirty="0">
                  <a:sym typeface="Arial" panose="020B0604020202020204" pitchFamily="34" charset="0"/>
                </a:rPr>
                <a:t> </a:t>
              </a:r>
              <a:endParaRPr lang="zh-CN" altLang="en-US" sz="860" dirty="0">
                <a:sym typeface="Arial" panose="020B0604020202020204" pitchFamily="34" charset="0"/>
              </a:endParaRP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128M</a:t>
              </a:r>
              <a:endParaRPr lang="en-US" altLang="zh-CN" sz="865" b="1" dirty="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654212" y="2734371"/>
            <a:ext cx="1598443" cy="615362"/>
            <a:chOff x="2927804" y="655358"/>
            <a:chExt cx="1295303" cy="500066"/>
          </a:xfrm>
        </p:grpSpPr>
        <p:sp>
          <p:nvSpPr>
            <p:cNvPr id="114" name="矩形 113"/>
            <p:cNvSpPr/>
            <p:nvPr/>
          </p:nvSpPr>
          <p:spPr>
            <a:xfrm>
              <a:off x="2927804" y="655358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5" name="TextBox 117"/>
            <p:cNvSpPr txBox="1"/>
            <p:nvPr/>
          </p:nvSpPr>
          <p:spPr>
            <a:xfrm>
              <a:off x="3419077" y="692527"/>
              <a:ext cx="804030" cy="39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</a:t>
              </a:r>
              <a:r>
                <a:rPr lang="en-US" altLang="zh-CN" sz="860" dirty="0">
                  <a:sym typeface="Arial" panose="020B0604020202020204" pitchFamily="34" charset="0"/>
                </a:rPr>
                <a:t> 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128M</a:t>
              </a:r>
              <a:endParaRPr lang="en-US" altLang="zh-CN" sz="865" b="1" dirty="0"/>
            </a:p>
          </p:txBody>
        </p:sp>
      </p:grpSp>
      <p:sp>
        <p:nvSpPr>
          <p:cNvPr id="64" name="矩形 63"/>
          <p:cNvSpPr/>
          <p:nvPr/>
        </p:nvSpPr>
        <p:spPr>
          <a:xfrm>
            <a:off x="-352744" y="3429000"/>
            <a:ext cx="1906957" cy="488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>
              <a:defRPr/>
            </a:pPr>
            <a:r>
              <a:rPr lang="en-US" altLang="zh-CN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RTOS</a:t>
            </a:r>
            <a:r>
              <a:rPr lang="zh-CN" altLang="en-US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版本</a:t>
            </a:r>
          </a:p>
        </p:txBody>
      </p:sp>
      <p:cxnSp>
        <p:nvCxnSpPr>
          <p:cNvPr id="65" name="直接连接符 64"/>
          <p:cNvCxnSpPr>
            <a:cxnSpLocks/>
          </p:cNvCxnSpPr>
          <p:nvPr/>
        </p:nvCxnSpPr>
        <p:spPr>
          <a:xfrm>
            <a:off x="1369774" y="1534265"/>
            <a:ext cx="0" cy="4905992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  <a:alpha val="3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11"/>
          <p:cNvSpPr txBox="1"/>
          <p:nvPr/>
        </p:nvSpPr>
        <p:spPr>
          <a:xfrm>
            <a:off x="6857813" y="1502591"/>
            <a:ext cx="1904683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A7608E-H-LABD (S2-10APZ)</a:t>
            </a:r>
            <a:endParaRPr lang="zh-CN" altLang="en-US" sz="1000" b="1" dirty="0">
              <a:solidFill>
                <a:srgbClr val="0070C0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7088122" y="1860484"/>
            <a:ext cx="1562384" cy="625153"/>
            <a:chOff x="2927804" y="647490"/>
            <a:chExt cx="1270913" cy="507934"/>
          </a:xfrm>
        </p:grpSpPr>
        <p:sp>
          <p:nvSpPr>
            <p:cNvPr id="110" name="矩形 109"/>
            <p:cNvSpPr/>
            <p:nvPr/>
          </p:nvSpPr>
          <p:spPr>
            <a:xfrm>
              <a:off x="2927804" y="655358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1" name="TextBox 117"/>
            <p:cNvSpPr txBox="1"/>
            <p:nvPr/>
          </p:nvSpPr>
          <p:spPr>
            <a:xfrm>
              <a:off x="3394687" y="647490"/>
              <a:ext cx="804030" cy="39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</a:t>
              </a:r>
              <a:r>
                <a:rPr lang="en-US" altLang="zh-CN" sz="860" dirty="0">
                  <a:sym typeface="Arial" panose="020B0604020202020204" pitchFamily="34" charset="0"/>
                </a:rPr>
                <a:t> 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zh-CN" altLang="en-US" sz="860" dirty="0"/>
                <a:t>128M</a:t>
              </a:r>
            </a:p>
          </p:txBody>
        </p:sp>
      </p:grpSp>
      <p:sp>
        <p:nvSpPr>
          <p:cNvPr id="75" name="TextBox 77"/>
          <p:cNvSpPr txBox="1"/>
          <p:nvPr/>
        </p:nvSpPr>
        <p:spPr>
          <a:xfrm>
            <a:off x="9446110" y="2613636"/>
            <a:ext cx="253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 A7608E-H-TBBE (S2-10B96)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9689631" y="2858593"/>
            <a:ext cx="2067635" cy="678841"/>
            <a:chOff x="2928926" y="714362"/>
            <a:chExt cx="1606046" cy="509274"/>
          </a:xfrm>
        </p:grpSpPr>
        <p:sp>
          <p:nvSpPr>
            <p:cNvPr id="108" name="矩形 107"/>
            <p:cNvSpPr/>
            <p:nvPr/>
          </p:nvSpPr>
          <p:spPr>
            <a:xfrm>
              <a:off x="2928926" y="714362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9" name="TextBox 99"/>
            <p:cNvSpPr txBox="1"/>
            <p:nvPr/>
          </p:nvSpPr>
          <p:spPr>
            <a:xfrm>
              <a:off x="3438936" y="757223"/>
              <a:ext cx="1096036" cy="466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 </a:t>
              </a:r>
              <a:r>
                <a:rPr lang="en-US" altLang="zh-CN" sz="860" dirty="0">
                  <a:sym typeface="Arial" panose="020B0604020202020204" pitchFamily="34" charset="0"/>
                </a:rPr>
                <a:t>B28 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GNSS</a:t>
              </a:r>
              <a:endParaRPr lang="zh-CN" altLang="en-US" sz="860" dirty="0">
                <a:sym typeface="Arial" panose="020B0604020202020204" pitchFamily="34" charset="0"/>
              </a:endParaRP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128M</a:t>
              </a:r>
              <a:endParaRPr lang="en-US" altLang="zh-CN" sz="860" dirty="0"/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3227769" y="6416201"/>
            <a:ext cx="16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ASR1802S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8424824" y="6440257"/>
            <a:ext cx="161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ASR1803S</a:t>
            </a:r>
          </a:p>
        </p:txBody>
      </p:sp>
      <p:sp>
        <p:nvSpPr>
          <p:cNvPr id="79" name="TextBox 77"/>
          <p:cNvSpPr txBox="1"/>
          <p:nvPr/>
        </p:nvSpPr>
        <p:spPr>
          <a:xfrm>
            <a:off x="2581439" y="1531105"/>
            <a:ext cx="1938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  <a:sym typeface="+mn-ea"/>
              </a:rPr>
              <a:t>A7600E-H-LNSE (S2-109X2)</a:t>
            </a:r>
            <a:endParaRPr lang="en-US" altLang="zh-CN" sz="1000" b="1" dirty="0">
              <a:solidFill>
                <a:srgbClr val="0070C0"/>
              </a:solidFill>
            </a:endParaRPr>
          </a:p>
        </p:txBody>
      </p:sp>
      <p:sp>
        <p:nvSpPr>
          <p:cNvPr id="80" name="TextBox 111"/>
          <p:cNvSpPr txBox="1"/>
          <p:nvPr/>
        </p:nvSpPr>
        <p:spPr>
          <a:xfrm>
            <a:off x="2581862" y="2503797"/>
            <a:ext cx="1901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  <a:sym typeface="+mn-ea"/>
              </a:rPr>
              <a:t> A7600E-H-LNSD (S2-109X1)</a:t>
            </a:r>
            <a:endParaRPr lang="en-US" altLang="zh-CN" sz="1000" b="1" dirty="0">
              <a:solidFill>
                <a:srgbClr val="0070C0"/>
              </a:solidFill>
            </a:endParaRPr>
          </a:p>
        </p:txBody>
      </p:sp>
      <p:sp>
        <p:nvSpPr>
          <p:cNvPr id="81" name="TextBox 111"/>
          <p:cNvSpPr txBox="1"/>
          <p:nvPr/>
        </p:nvSpPr>
        <p:spPr>
          <a:xfrm>
            <a:off x="6883627" y="2583326"/>
            <a:ext cx="205768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A7608E-H-TABE (S2-10A64)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7091236" y="2815204"/>
            <a:ext cx="1828175" cy="666230"/>
            <a:chOff x="2927804" y="655358"/>
            <a:chExt cx="1486445" cy="541404"/>
          </a:xfrm>
        </p:grpSpPr>
        <p:sp>
          <p:nvSpPr>
            <p:cNvPr id="106" name="矩形 105"/>
            <p:cNvSpPr/>
            <p:nvPr/>
          </p:nvSpPr>
          <p:spPr>
            <a:xfrm>
              <a:off x="2927804" y="655358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7" name="TextBox 117"/>
            <p:cNvSpPr txBox="1"/>
            <p:nvPr/>
          </p:nvSpPr>
          <p:spPr>
            <a:xfrm>
              <a:off x="3432958" y="691538"/>
              <a:ext cx="981291" cy="505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</a:t>
              </a:r>
              <a:r>
                <a:rPr lang="en-US" altLang="zh-CN" sz="860" dirty="0">
                  <a:sym typeface="Arial" panose="020B0604020202020204" pitchFamily="34" charset="0"/>
                </a:rPr>
                <a:t> 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GNSS</a:t>
              </a:r>
              <a:endParaRPr lang="zh-CN" altLang="en-US" sz="860" dirty="0">
                <a:sym typeface="Arial" panose="020B0604020202020204" pitchFamily="34" charset="0"/>
              </a:endParaRP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128M</a:t>
              </a:r>
              <a:endParaRPr lang="en-US" altLang="zh-CN" sz="865" b="1" dirty="0"/>
            </a:p>
          </p:txBody>
        </p:sp>
      </p:grpSp>
      <p:cxnSp>
        <p:nvCxnSpPr>
          <p:cNvPr id="83" name="直接箭头连接符 82"/>
          <p:cNvCxnSpPr>
            <a:cxnSpLocks/>
          </p:cNvCxnSpPr>
          <p:nvPr/>
        </p:nvCxnSpPr>
        <p:spPr>
          <a:xfrm>
            <a:off x="5592843" y="2586489"/>
            <a:ext cx="789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7" name="TextBox 77"/>
          <p:cNvSpPr txBox="1"/>
          <p:nvPr/>
        </p:nvSpPr>
        <p:spPr>
          <a:xfrm>
            <a:off x="9456992" y="1532911"/>
            <a:ext cx="252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</a:t>
            </a:r>
            <a:r>
              <a:rPr lang="en-US" altLang="zh-CN" sz="1000" b="1" dirty="0">
                <a:solidFill>
                  <a:srgbClr val="FF0000"/>
                </a:solidFill>
              </a:rPr>
              <a:t>A7608E-H-LBBD (S2-10B95)</a:t>
            </a:r>
          </a:p>
        </p:txBody>
      </p:sp>
      <p:grpSp>
        <p:nvGrpSpPr>
          <p:cNvPr id="88" name="组合 87"/>
          <p:cNvGrpSpPr/>
          <p:nvPr/>
        </p:nvGrpSpPr>
        <p:grpSpPr>
          <a:xfrm>
            <a:off x="9645944" y="1822624"/>
            <a:ext cx="1978607" cy="666567"/>
            <a:chOff x="2928926" y="714362"/>
            <a:chExt cx="1536893" cy="500066"/>
          </a:xfrm>
        </p:grpSpPr>
        <p:sp>
          <p:nvSpPr>
            <p:cNvPr id="102" name="矩形 101"/>
            <p:cNvSpPr/>
            <p:nvPr/>
          </p:nvSpPr>
          <p:spPr>
            <a:xfrm>
              <a:off x="2928926" y="714362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" name="TextBox 99"/>
            <p:cNvSpPr txBox="1"/>
            <p:nvPr/>
          </p:nvSpPr>
          <p:spPr>
            <a:xfrm>
              <a:off x="3358438" y="775094"/>
              <a:ext cx="1107381" cy="36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 </a:t>
              </a:r>
              <a:r>
                <a:rPr lang="en-US" altLang="zh-CN" sz="860" dirty="0">
                  <a:sym typeface="Arial" panose="020B0604020202020204" pitchFamily="34" charset="0"/>
                </a:rPr>
                <a:t>B28 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128M</a:t>
              </a:r>
              <a:endParaRPr lang="en-US" altLang="zh-CN" sz="860" dirty="0"/>
            </a:p>
          </p:txBody>
        </p:sp>
      </p:grpSp>
      <p:pic>
        <p:nvPicPr>
          <p:cNvPr id="89" name="图片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551" y="2786069"/>
            <a:ext cx="529591" cy="529591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647" y="1891657"/>
            <a:ext cx="529591" cy="529591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022" y="2903413"/>
            <a:ext cx="530225" cy="537211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856" y="1887491"/>
            <a:ext cx="530225" cy="537211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3447" y="2926355"/>
            <a:ext cx="530860" cy="530860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8334" y="1890388"/>
            <a:ext cx="530860" cy="530860"/>
          </a:xfrm>
          <a:prstGeom prst="rect">
            <a:avLst/>
          </a:prstGeom>
        </p:spPr>
      </p:pic>
      <p:cxnSp>
        <p:nvCxnSpPr>
          <p:cNvPr id="99" name="直接连接符 98"/>
          <p:cNvCxnSpPr>
            <a:cxnSpLocks/>
          </p:cNvCxnSpPr>
          <p:nvPr/>
        </p:nvCxnSpPr>
        <p:spPr>
          <a:xfrm>
            <a:off x="4610880" y="2159769"/>
            <a:ext cx="981963" cy="0"/>
          </a:xfrm>
          <a:prstGeom prst="line">
            <a:avLst/>
          </a:prstGeom>
          <a:ln w="19050" cmpd="sng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cxnSpLocks/>
          </p:cNvCxnSpPr>
          <p:nvPr/>
        </p:nvCxnSpPr>
        <p:spPr>
          <a:xfrm>
            <a:off x="4610880" y="3013845"/>
            <a:ext cx="981963" cy="0"/>
          </a:xfrm>
          <a:prstGeom prst="line">
            <a:avLst/>
          </a:prstGeom>
          <a:ln w="19050" cmpd="sng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92843" y="2159771"/>
            <a:ext cx="0" cy="854075"/>
          </a:xfrm>
          <a:prstGeom prst="line">
            <a:avLst/>
          </a:prstGeom>
          <a:ln w="19050" cmpd="sng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H="1">
            <a:off x="5865077" y="1399340"/>
            <a:ext cx="2687" cy="522343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  <a:alpha val="3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11712535" y="1500540"/>
            <a:ext cx="16579" cy="522343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  <a:alpha val="3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77">
            <a:extLst>
              <a:ext uri="{FF2B5EF4-FFF2-40B4-BE49-F238E27FC236}">
                <a16:creationId xmlns:a16="http://schemas.microsoft.com/office/drawing/2014/main" id="{50250E38-D5E0-21BE-EFC1-68B097428861}"/>
              </a:ext>
            </a:extLst>
          </p:cNvPr>
          <p:cNvSpPr txBox="1"/>
          <p:nvPr/>
        </p:nvSpPr>
        <p:spPr>
          <a:xfrm>
            <a:off x="6823440" y="5006451"/>
            <a:ext cx="253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A7608SA-H-TABE (S2-10AAL)</a:t>
            </a: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9AC48013-D91E-8458-AFCB-EBDBF8F7EB44}"/>
              </a:ext>
            </a:extLst>
          </p:cNvPr>
          <p:cNvGrpSpPr/>
          <p:nvPr/>
        </p:nvGrpSpPr>
        <p:grpSpPr>
          <a:xfrm>
            <a:off x="7066961" y="5251408"/>
            <a:ext cx="2067635" cy="678841"/>
            <a:chOff x="2928926" y="714362"/>
            <a:chExt cx="1606046" cy="509274"/>
          </a:xfrm>
        </p:grpSpPr>
        <p:sp>
          <p:nvSpPr>
            <p:cNvPr id="147" name="矩形 146">
              <a:extLst>
                <a:ext uri="{FF2B5EF4-FFF2-40B4-BE49-F238E27FC236}">
                  <a16:creationId xmlns:a16="http://schemas.microsoft.com/office/drawing/2014/main" id="{AE4B2D36-36B0-47FF-CFA7-5DC1B6856400}"/>
                </a:ext>
              </a:extLst>
            </p:cNvPr>
            <p:cNvSpPr/>
            <p:nvPr/>
          </p:nvSpPr>
          <p:spPr>
            <a:xfrm>
              <a:off x="2928926" y="714362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8" name="TextBox 99">
              <a:extLst>
                <a:ext uri="{FF2B5EF4-FFF2-40B4-BE49-F238E27FC236}">
                  <a16:creationId xmlns:a16="http://schemas.microsoft.com/office/drawing/2014/main" id="{503116A0-6708-C767-B09B-16929394E2AE}"/>
                </a:ext>
              </a:extLst>
            </p:cNvPr>
            <p:cNvSpPr txBox="1"/>
            <p:nvPr/>
          </p:nvSpPr>
          <p:spPr>
            <a:xfrm>
              <a:off x="3438936" y="757223"/>
              <a:ext cx="1096036" cy="466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南美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澳洲版本</a:t>
              </a:r>
              <a:r>
                <a:rPr lang="en-US" altLang="zh-CN" sz="860" dirty="0">
                  <a:sym typeface="Arial" panose="020B0604020202020204" pitchFamily="34" charset="0"/>
                </a:rPr>
                <a:t> 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GNSS</a:t>
              </a:r>
              <a:endParaRPr lang="zh-CN" altLang="en-US" sz="860" dirty="0">
                <a:sym typeface="Arial" panose="020B0604020202020204" pitchFamily="34" charset="0"/>
              </a:endParaRP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128M</a:t>
              </a:r>
              <a:endParaRPr lang="en-US" altLang="zh-CN" sz="860" dirty="0"/>
            </a:p>
          </p:txBody>
        </p:sp>
      </p:grpSp>
      <p:sp>
        <p:nvSpPr>
          <p:cNvPr id="149" name="TextBox 77">
            <a:extLst>
              <a:ext uri="{FF2B5EF4-FFF2-40B4-BE49-F238E27FC236}">
                <a16:creationId xmlns:a16="http://schemas.microsoft.com/office/drawing/2014/main" id="{AAE83ADC-BC19-4084-F65D-D618BCE29B8C}"/>
              </a:ext>
            </a:extLst>
          </p:cNvPr>
          <p:cNvSpPr txBox="1"/>
          <p:nvPr/>
        </p:nvSpPr>
        <p:spPr>
          <a:xfrm>
            <a:off x="6823440" y="4012564"/>
            <a:ext cx="252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A7608SA-H-LABD (S2-10AAK)</a:t>
            </a: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97EA0189-57E4-880E-F064-B407AA5FDA4B}"/>
              </a:ext>
            </a:extLst>
          </p:cNvPr>
          <p:cNvGrpSpPr/>
          <p:nvPr/>
        </p:nvGrpSpPr>
        <p:grpSpPr>
          <a:xfrm>
            <a:off x="7012392" y="4302277"/>
            <a:ext cx="1978607" cy="666567"/>
            <a:chOff x="2928926" y="714362"/>
            <a:chExt cx="1536893" cy="500066"/>
          </a:xfrm>
        </p:grpSpPr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D1C878F4-B3F4-92E1-681D-B837CE23E1EF}"/>
                </a:ext>
              </a:extLst>
            </p:cNvPr>
            <p:cNvSpPr/>
            <p:nvPr/>
          </p:nvSpPr>
          <p:spPr>
            <a:xfrm>
              <a:off x="2928926" y="714362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2" name="TextBox 99">
              <a:extLst>
                <a:ext uri="{FF2B5EF4-FFF2-40B4-BE49-F238E27FC236}">
                  <a16:creationId xmlns:a16="http://schemas.microsoft.com/office/drawing/2014/main" id="{B398E03F-9933-6EE7-D38F-B5BED2856258}"/>
                </a:ext>
              </a:extLst>
            </p:cNvPr>
            <p:cNvSpPr txBox="1"/>
            <p:nvPr/>
          </p:nvSpPr>
          <p:spPr>
            <a:xfrm>
              <a:off x="3358438" y="775094"/>
              <a:ext cx="1107381" cy="36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南美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澳洲版本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128M</a:t>
              </a:r>
              <a:endParaRPr lang="en-US" altLang="zh-CN" sz="860" dirty="0"/>
            </a:p>
          </p:txBody>
        </p:sp>
      </p:grpSp>
      <p:pic>
        <p:nvPicPr>
          <p:cNvPr id="153" name="图片 152">
            <a:extLst>
              <a:ext uri="{FF2B5EF4-FFF2-40B4-BE49-F238E27FC236}">
                <a16:creationId xmlns:a16="http://schemas.microsoft.com/office/drawing/2014/main" id="{D0325C67-D27E-BC23-DD5F-5CC5BA52B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777" y="5319170"/>
            <a:ext cx="530860" cy="530860"/>
          </a:xfrm>
          <a:prstGeom prst="rect">
            <a:avLst/>
          </a:prstGeom>
        </p:spPr>
      </p:pic>
      <p:pic>
        <p:nvPicPr>
          <p:cNvPr id="154" name="图片 153">
            <a:extLst>
              <a:ext uri="{FF2B5EF4-FFF2-40B4-BE49-F238E27FC236}">
                <a16:creationId xmlns:a16="http://schemas.microsoft.com/office/drawing/2014/main" id="{A1CB5459-30FF-813B-42C1-49E2470C7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782" y="4370041"/>
            <a:ext cx="530860" cy="53086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9"/>
          <p:cNvSpPr txBox="1"/>
          <p:nvPr/>
        </p:nvSpPr>
        <p:spPr>
          <a:xfrm>
            <a:off x="106068" y="852865"/>
            <a:ext cx="747842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产品演进（海外型号） 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1369774" y="1534265"/>
            <a:ext cx="0" cy="47411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  <a:alpha val="3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-259438" y="3779801"/>
            <a:ext cx="1906957" cy="488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>
              <a:defRPr/>
            </a:pPr>
            <a:r>
              <a:rPr lang="en-US" altLang="zh-CN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en-US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版本</a:t>
            </a:r>
          </a:p>
        </p:txBody>
      </p:sp>
      <p:sp>
        <p:nvSpPr>
          <p:cNvPr id="121" name="TextBox 77"/>
          <p:cNvSpPr txBox="1"/>
          <p:nvPr/>
        </p:nvSpPr>
        <p:spPr>
          <a:xfrm>
            <a:off x="6176055" y="1454984"/>
            <a:ext cx="201035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A7608E-H-LXBD (</a:t>
            </a:r>
            <a:r>
              <a:rPr lang="en-US" altLang="zh-CN" sz="1000" b="1" dirty="0">
                <a:solidFill>
                  <a:srgbClr val="0070C0"/>
                </a:solidFill>
                <a:sym typeface="+mn-ea"/>
              </a:rPr>
              <a:t>S2-10A6A</a:t>
            </a:r>
            <a:r>
              <a:rPr lang="en-US" altLang="zh-CN" sz="1000" b="1" dirty="0">
                <a:solidFill>
                  <a:srgbClr val="0070C0"/>
                </a:solidFill>
              </a:rPr>
              <a:t>)</a:t>
            </a:r>
          </a:p>
        </p:txBody>
      </p:sp>
      <p:grpSp>
        <p:nvGrpSpPr>
          <p:cNvPr id="122" name="组合 121"/>
          <p:cNvGrpSpPr/>
          <p:nvPr/>
        </p:nvGrpSpPr>
        <p:grpSpPr>
          <a:xfrm>
            <a:off x="6324790" y="1821859"/>
            <a:ext cx="1654920" cy="666755"/>
            <a:chOff x="2928926" y="714362"/>
            <a:chExt cx="1327676" cy="500066"/>
          </a:xfrm>
        </p:grpSpPr>
        <p:sp>
          <p:nvSpPr>
            <p:cNvPr id="123" name="矩形 122"/>
            <p:cNvSpPr/>
            <p:nvPr/>
          </p:nvSpPr>
          <p:spPr>
            <a:xfrm>
              <a:off x="2928926" y="714362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4" name="TextBox 99"/>
            <p:cNvSpPr txBox="1"/>
            <p:nvPr/>
          </p:nvSpPr>
          <p:spPr>
            <a:xfrm>
              <a:off x="3438638" y="738672"/>
              <a:ext cx="817964" cy="367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</a:t>
              </a:r>
              <a:r>
                <a:rPr lang="en-US" altLang="zh-CN" sz="860" dirty="0">
                  <a:sym typeface="Arial" panose="020B0604020202020204" pitchFamily="34" charset="0"/>
                </a:rPr>
                <a:t> </a:t>
              </a:r>
            </a:p>
            <a:p>
              <a:pPr eaLnBrk="0" hangingPunct="0">
                <a:defRPr/>
              </a:pPr>
              <a:r>
                <a:rPr lang="zh-CN" altLang="zh-CN" sz="860" dirty="0">
                  <a:sym typeface="Arial" panose="020B0604020202020204" pitchFamily="34" charset="0"/>
                </a:rPr>
                <a:t>模拟语音</a:t>
              </a:r>
            </a:p>
            <a:p>
              <a:pPr eaLnBrk="0" hangingPunct="0">
                <a:defRPr/>
              </a:pPr>
              <a:r>
                <a:rPr lang="zh-CN" altLang="zh-CN" sz="860" dirty="0"/>
                <a:t>128M</a:t>
              </a:r>
            </a:p>
          </p:txBody>
        </p:sp>
      </p:grpSp>
      <p:pic>
        <p:nvPicPr>
          <p:cNvPr id="125" name="图片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51" y="1874368"/>
            <a:ext cx="530225" cy="537211"/>
          </a:xfrm>
          <a:prstGeom prst="rect">
            <a:avLst/>
          </a:prstGeom>
        </p:spPr>
      </p:pic>
      <p:sp>
        <p:nvSpPr>
          <p:cNvPr id="126" name="TextBox 111"/>
          <p:cNvSpPr txBox="1"/>
          <p:nvPr/>
        </p:nvSpPr>
        <p:spPr>
          <a:xfrm>
            <a:off x="6209556" y="2524884"/>
            <a:ext cx="1896099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A7608E-H-TXBA (S2-10A6B)</a:t>
            </a:r>
            <a:endParaRPr lang="zh-CN" altLang="en-US" sz="1000" b="1" dirty="0">
              <a:solidFill>
                <a:srgbClr val="0070C0"/>
              </a:solidFill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6340496" y="2853284"/>
            <a:ext cx="1577893" cy="632364"/>
            <a:chOff x="2927804" y="641630"/>
            <a:chExt cx="1283529" cy="513794"/>
          </a:xfrm>
        </p:grpSpPr>
        <p:sp>
          <p:nvSpPr>
            <p:cNvPr id="128" name="矩形 127"/>
            <p:cNvSpPr/>
            <p:nvPr/>
          </p:nvSpPr>
          <p:spPr>
            <a:xfrm>
              <a:off x="2927804" y="655358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9" name="TextBox 117"/>
            <p:cNvSpPr txBox="1"/>
            <p:nvPr/>
          </p:nvSpPr>
          <p:spPr>
            <a:xfrm>
              <a:off x="3407303" y="641630"/>
              <a:ext cx="804030" cy="39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</a:t>
              </a:r>
              <a:r>
                <a:rPr lang="en-US" altLang="zh-CN" sz="860" dirty="0">
                  <a:sym typeface="Arial" panose="020B0604020202020204" pitchFamily="34" charset="0"/>
                </a:rPr>
                <a:t> 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zh-CN" altLang="en-US" sz="860" dirty="0"/>
                <a:t>128M</a:t>
              </a:r>
            </a:p>
          </p:txBody>
        </p:sp>
      </p:grpSp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45" y="2895761"/>
            <a:ext cx="530225" cy="537211"/>
          </a:xfrm>
          <a:prstGeom prst="rect">
            <a:avLst/>
          </a:prstGeom>
        </p:spPr>
      </p:pic>
      <p:sp>
        <p:nvSpPr>
          <p:cNvPr id="131" name="TextBox 111"/>
          <p:cNvSpPr txBox="1"/>
          <p:nvPr/>
        </p:nvSpPr>
        <p:spPr>
          <a:xfrm>
            <a:off x="6255572" y="4107261"/>
            <a:ext cx="201035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A7608SA-H-LXBD (</a:t>
            </a:r>
            <a:r>
              <a:rPr lang="en-US" altLang="zh-CN" sz="1000" b="1" dirty="0">
                <a:solidFill>
                  <a:srgbClr val="0070C0"/>
                </a:solidFill>
                <a:sym typeface="+mn-ea"/>
              </a:rPr>
              <a:t>S2-10AS7</a:t>
            </a:r>
            <a:r>
              <a:rPr lang="en-US" altLang="zh-CN" sz="1000" b="1" dirty="0">
                <a:solidFill>
                  <a:srgbClr val="0070C0"/>
                </a:solidFill>
              </a:rPr>
              <a:t>)</a:t>
            </a:r>
          </a:p>
        </p:txBody>
      </p:sp>
      <p:grpSp>
        <p:nvGrpSpPr>
          <p:cNvPr id="132" name="组合 131"/>
          <p:cNvGrpSpPr/>
          <p:nvPr/>
        </p:nvGrpSpPr>
        <p:grpSpPr>
          <a:xfrm>
            <a:off x="6213992" y="4488171"/>
            <a:ext cx="1731457" cy="615361"/>
            <a:chOff x="2857488" y="655358"/>
            <a:chExt cx="1353468" cy="500066"/>
          </a:xfrm>
        </p:grpSpPr>
        <p:grpSp>
          <p:nvGrpSpPr>
            <p:cNvPr id="133" name="组合 101"/>
            <p:cNvGrpSpPr/>
            <p:nvPr/>
          </p:nvGrpSpPr>
          <p:grpSpPr>
            <a:xfrm>
              <a:off x="2857488" y="655358"/>
              <a:ext cx="1284762" cy="500066"/>
              <a:chOff x="1214414" y="3798630"/>
              <a:chExt cx="1284762" cy="500066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1284730" y="3798630"/>
                <a:ext cx="1214446" cy="500066"/>
              </a:xfrm>
              <a:prstGeom prst="rect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6" name="TextBox 119"/>
              <p:cNvSpPr txBox="1"/>
              <p:nvPr/>
            </p:nvSpPr>
            <p:spPr>
              <a:xfrm>
                <a:off x="1214414" y="4000510"/>
                <a:ext cx="642942" cy="191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35" b="1" dirty="0">
                    <a:solidFill>
                      <a:schemeClr val="bg1"/>
                    </a:solidFill>
                  </a:rPr>
                  <a:t>    A7600X</a:t>
                </a:r>
              </a:p>
            </p:txBody>
          </p:sp>
        </p:grpSp>
        <p:sp>
          <p:nvSpPr>
            <p:cNvPr id="134" name="TextBox 117"/>
            <p:cNvSpPr txBox="1"/>
            <p:nvPr/>
          </p:nvSpPr>
          <p:spPr>
            <a:xfrm>
              <a:off x="3406926" y="674499"/>
              <a:ext cx="804030" cy="397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南美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澳洲版本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128M</a:t>
              </a:r>
              <a:endParaRPr lang="en-US" altLang="zh-CN" sz="865" b="1" dirty="0"/>
            </a:p>
          </p:txBody>
        </p:sp>
      </p:grpSp>
      <p:pic>
        <p:nvPicPr>
          <p:cNvPr id="137" name="图片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41" y="4530739"/>
            <a:ext cx="530860" cy="530860"/>
          </a:xfrm>
          <a:prstGeom prst="rect">
            <a:avLst/>
          </a:prstGeom>
        </p:spPr>
      </p:pic>
      <p:sp>
        <p:nvSpPr>
          <p:cNvPr id="138" name="文本框 137"/>
          <p:cNvSpPr txBox="1"/>
          <p:nvPr/>
        </p:nvSpPr>
        <p:spPr>
          <a:xfrm>
            <a:off x="7965346" y="6405302"/>
            <a:ext cx="1619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ASR1803L</a:t>
            </a:r>
          </a:p>
        </p:txBody>
      </p:sp>
      <p:sp>
        <p:nvSpPr>
          <p:cNvPr id="139" name="TextBox 77"/>
          <p:cNvSpPr txBox="1"/>
          <p:nvPr/>
        </p:nvSpPr>
        <p:spPr>
          <a:xfrm>
            <a:off x="6263585" y="5177172"/>
            <a:ext cx="2220189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A7608SA-H-TXBA</a:t>
            </a:r>
            <a:r>
              <a:rPr lang="zh-CN" altLang="en-US" sz="1000" b="1" dirty="0">
                <a:solidFill>
                  <a:srgbClr val="0070C0"/>
                </a:solidFill>
              </a:rPr>
              <a:t>（</a:t>
            </a:r>
            <a:r>
              <a:rPr lang="en-US" altLang="zh-CN" sz="1000" b="1" dirty="0">
                <a:solidFill>
                  <a:srgbClr val="0070C0"/>
                </a:solidFill>
                <a:sym typeface="+mn-ea"/>
              </a:rPr>
              <a:t>S2-10AS8</a:t>
            </a:r>
            <a:r>
              <a:rPr lang="en-US" altLang="zh-CN" sz="1000" b="1" dirty="0">
                <a:solidFill>
                  <a:srgbClr val="0070C0"/>
                </a:solidFill>
              </a:rPr>
              <a:t>)</a:t>
            </a:r>
          </a:p>
        </p:txBody>
      </p:sp>
      <p:grpSp>
        <p:nvGrpSpPr>
          <p:cNvPr id="140" name="组合 139"/>
          <p:cNvGrpSpPr/>
          <p:nvPr/>
        </p:nvGrpSpPr>
        <p:grpSpPr>
          <a:xfrm>
            <a:off x="6335339" y="5486601"/>
            <a:ext cx="1674496" cy="666566"/>
            <a:chOff x="2928926" y="714362"/>
            <a:chExt cx="1300673" cy="500066"/>
          </a:xfrm>
        </p:grpSpPr>
        <p:sp>
          <p:nvSpPr>
            <p:cNvPr id="141" name="矩形 140"/>
            <p:cNvSpPr/>
            <p:nvPr/>
          </p:nvSpPr>
          <p:spPr>
            <a:xfrm>
              <a:off x="2928926" y="714362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2" name="TextBox 99"/>
            <p:cNvSpPr txBox="1"/>
            <p:nvPr/>
          </p:nvSpPr>
          <p:spPr>
            <a:xfrm>
              <a:off x="3438936" y="728940"/>
              <a:ext cx="790663" cy="367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南美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澳洲版本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en-US" altLang="zh-CN" sz="860" dirty="0">
                  <a:sym typeface="Arial" panose="020B0604020202020204" pitchFamily="34" charset="0"/>
                </a:rPr>
                <a:t>128M</a:t>
              </a:r>
              <a:endParaRPr lang="en-US" altLang="zh-CN" sz="860" dirty="0"/>
            </a:p>
          </p:txBody>
        </p:sp>
      </p:grpSp>
      <p:pic>
        <p:nvPicPr>
          <p:cNvPr id="145" name="图片 1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729" y="5554362"/>
            <a:ext cx="530860" cy="530860"/>
          </a:xfrm>
          <a:prstGeom prst="rect">
            <a:avLst/>
          </a:prstGeom>
        </p:spPr>
      </p:pic>
      <p:cxnSp>
        <p:nvCxnSpPr>
          <p:cNvPr id="95" name="直接连接符 94"/>
          <p:cNvCxnSpPr/>
          <p:nvPr/>
        </p:nvCxnSpPr>
        <p:spPr>
          <a:xfrm>
            <a:off x="5628207" y="1314530"/>
            <a:ext cx="16579" cy="522343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  <a:alpha val="3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6675654" y="1260520"/>
            <a:ext cx="4981577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77">
            <a:extLst>
              <a:ext uri="{FF2B5EF4-FFF2-40B4-BE49-F238E27FC236}">
                <a16:creationId xmlns:a16="http://schemas.microsoft.com/office/drawing/2014/main" id="{6E9C63FD-4934-DB0B-43E4-563F084CCB09}"/>
              </a:ext>
            </a:extLst>
          </p:cNvPr>
          <p:cNvSpPr txBox="1"/>
          <p:nvPr/>
        </p:nvSpPr>
        <p:spPr>
          <a:xfrm>
            <a:off x="9252644" y="1497552"/>
            <a:ext cx="2010351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A7608E-H-LYBD (</a:t>
            </a:r>
            <a:r>
              <a:rPr lang="en-US" altLang="zh-CN" sz="1000" b="1" dirty="0">
                <a:solidFill>
                  <a:srgbClr val="FF0000"/>
                </a:solidFill>
                <a:sym typeface="+mn-ea"/>
              </a:rPr>
              <a:t>S2-10B97</a:t>
            </a:r>
            <a:r>
              <a:rPr lang="en-US" altLang="zh-CN" sz="1000" b="1" dirty="0">
                <a:solidFill>
                  <a:srgbClr val="FF0000"/>
                </a:solidFill>
              </a:rPr>
              <a:t>)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3C84DAAC-56B6-F222-98B4-AA2359B6872B}"/>
              </a:ext>
            </a:extLst>
          </p:cNvPr>
          <p:cNvGrpSpPr/>
          <p:nvPr/>
        </p:nvGrpSpPr>
        <p:grpSpPr>
          <a:xfrm>
            <a:off x="9401379" y="1864427"/>
            <a:ext cx="1654920" cy="666755"/>
            <a:chOff x="2928926" y="714362"/>
            <a:chExt cx="1327676" cy="500066"/>
          </a:xfrm>
        </p:grpSpPr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F575983C-782A-0CE0-8C85-21D8F5FE8DDF}"/>
                </a:ext>
              </a:extLst>
            </p:cNvPr>
            <p:cNvSpPr/>
            <p:nvPr/>
          </p:nvSpPr>
          <p:spPr>
            <a:xfrm>
              <a:off x="2928926" y="714362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7" name="TextBox 99">
              <a:extLst>
                <a:ext uri="{FF2B5EF4-FFF2-40B4-BE49-F238E27FC236}">
                  <a16:creationId xmlns:a16="http://schemas.microsoft.com/office/drawing/2014/main" id="{2BDCB240-8E51-F47F-FAF8-16D387E1544B}"/>
                </a:ext>
              </a:extLst>
            </p:cNvPr>
            <p:cNvSpPr txBox="1"/>
            <p:nvPr/>
          </p:nvSpPr>
          <p:spPr>
            <a:xfrm>
              <a:off x="3438638" y="738672"/>
              <a:ext cx="817964" cy="367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欧洲版本，</a:t>
              </a:r>
              <a:r>
                <a:rPr lang="en-US" altLang="zh-CN" sz="860" dirty="0">
                  <a:sym typeface="Arial" panose="020B0604020202020204" pitchFamily="34" charset="0"/>
                </a:rPr>
                <a:t>B28 </a:t>
              </a:r>
            </a:p>
            <a:p>
              <a:pPr eaLnBrk="0" hangingPunct="0">
                <a:defRPr/>
              </a:pPr>
              <a:r>
                <a:rPr lang="zh-CN" altLang="zh-CN" sz="860" dirty="0">
                  <a:sym typeface="Arial" panose="020B0604020202020204" pitchFamily="34" charset="0"/>
                </a:rPr>
                <a:t>模拟语音</a:t>
              </a:r>
            </a:p>
            <a:p>
              <a:pPr eaLnBrk="0" hangingPunct="0">
                <a:defRPr/>
              </a:pPr>
              <a:r>
                <a:rPr lang="zh-CN" altLang="zh-CN" sz="860" dirty="0"/>
                <a:t>128M</a:t>
              </a:r>
            </a:p>
          </p:txBody>
        </p:sp>
      </p:grpSp>
      <p:pic>
        <p:nvPicPr>
          <p:cNvPr id="148" name="图片 147">
            <a:extLst>
              <a:ext uri="{FF2B5EF4-FFF2-40B4-BE49-F238E27FC236}">
                <a16:creationId xmlns:a16="http://schemas.microsoft.com/office/drawing/2014/main" id="{D23B9DA6-36C6-6D88-D9B1-3ED182D8B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940" y="1916936"/>
            <a:ext cx="530225" cy="537211"/>
          </a:xfrm>
          <a:prstGeom prst="rect">
            <a:avLst/>
          </a:prstGeom>
        </p:spPr>
      </p:pic>
      <p:sp>
        <p:nvSpPr>
          <p:cNvPr id="149" name="TextBox 111">
            <a:extLst>
              <a:ext uri="{FF2B5EF4-FFF2-40B4-BE49-F238E27FC236}">
                <a16:creationId xmlns:a16="http://schemas.microsoft.com/office/drawing/2014/main" id="{ED84F09D-895A-DCD6-DCBE-09F497600658}"/>
              </a:ext>
            </a:extLst>
          </p:cNvPr>
          <p:cNvSpPr txBox="1"/>
          <p:nvPr/>
        </p:nvSpPr>
        <p:spPr>
          <a:xfrm>
            <a:off x="9286145" y="2567452"/>
            <a:ext cx="1896099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A7608E-H-TYBA (S2-10B98)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4FEC829E-D09C-E7EC-09A2-F05442B59DAA}"/>
              </a:ext>
            </a:extLst>
          </p:cNvPr>
          <p:cNvGrpSpPr/>
          <p:nvPr/>
        </p:nvGrpSpPr>
        <p:grpSpPr>
          <a:xfrm>
            <a:off x="9417085" y="2895852"/>
            <a:ext cx="1577893" cy="632364"/>
            <a:chOff x="2927804" y="641630"/>
            <a:chExt cx="1283529" cy="513794"/>
          </a:xfrm>
        </p:grpSpPr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82EAA783-BD80-6BB0-2ACD-7FCFB3199390}"/>
                </a:ext>
              </a:extLst>
            </p:cNvPr>
            <p:cNvSpPr/>
            <p:nvPr/>
          </p:nvSpPr>
          <p:spPr>
            <a:xfrm>
              <a:off x="2927804" y="655358"/>
              <a:ext cx="1214446" cy="500066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2" name="TextBox 117">
              <a:extLst>
                <a:ext uri="{FF2B5EF4-FFF2-40B4-BE49-F238E27FC236}">
                  <a16:creationId xmlns:a16="http://schemas.microsoft.com/office/drawing/2014/main" id="{9D3B50CD-CE2C-DC18-96DC-C71F669DAF3A}"/>
                </a:ext>
              </a:extLst>
            </p:cNvPr>
            <p:cNvSpPr txBox="1"/>
            <p:nvPr/>
          </p:nvSpPr>
          <p:spPr>
            <a:xfrm>
              <a:off x="3407303" y="641630"/>
              <a:ext cx="804030" cy="39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欧洲版本</a:t>
              </a:r>
              <a:r>
                <a:rPr lang="en-US" altLang="zh-CN" sz="860" dirty="0">
                  <a:sym typeface="Arial" panose="020B0604020202020204" pitchFamily="34" charset="0"/>
                </a:rPr>
                <a:t> </a:t>
              </a:r>
              <a:r>
                <a:rPr lang="zh-CN" altLang="en-US" sz="860" dirty="0">
                  <a:sym typeface="Arial" panose="020B0604020202020204" pitchFamily="34" charset="0"/>
                </a:rPr>
                <a:t>，</a:t>
              </a:r>
              <a:r>
                <a:rPr lang="en-US" altLang="zh-CN" sz="860" dirty="0">
                  <a:sym typeface="Arial" panose="020B0604020202020204" pitchFamily="34" charset="0"/>
                </a:rPr>
                <a:t>B28</a:t>
              </a:r>
            </a:p>
            <a:p>
              <a:pPr eaLnBrk="0" hangingPunct="0">
                <a:defRPr/>
              </a:pPr>
              <a:r>
                <a:rPr lang="zh-CN" altLang="en-US" sz="860" dirty="0">
                  <a:sym typeface="Arial" panose="020B0604020202020204" pitchFamily="34" charset="0"/>
                </a:rPr>
                <a:t>模拟语音</a:t>
              </a:r>
              <a:r>
                <a:rPr lang="en-US" altLang="zh-CN" sz="860" dirty="0">
                  <a:sym typeface="Arial" panose="020B0604020202020204" pitchFamily="34" charset="0"/>
                </a:rPr>
                <a:t>/</a:t>
              </a:r>
              <a:r>
                <a:rPr lang="zh-CN" altLang="en-US" sz="860" dirty="0">
                  <a:sym typeface="Arial" panose="020B0604020202020204" pitchFamily="34" charset="0"/>
                </a:rPr>
                <a:t>分集</a:t>
              </a:r>
            </a:p>
            <a:p>
              <a:pPr eaLnBrk="0" hangingPunct="0">
                <a:defRPr/>
              </a:pPr>
              <a:r>
                <a:rPr lang="zh-CN" altLang="en-US" sz="860" dirty="0"/>
                <a:t>128M</a:t>
              </a:r>
            </a:p>
          </p:txBody>
        </p:sp>
      </p:grpSp>
      <p:pic>
        <p:nvPicPr>
          <p:cNvPr id="153" name="图片 152">
            <a:extLst>
              <a:ext uri="{FF2B5EF4-FFF2-40B4-BE49-F238E27FC236}">
                <a16:creationId xmlns:a16="http://schemas.microsoft.com/office/drawing/2014/main" id="{79D487A8-DD60-5561-3D1E-48A7C832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834" y="2938329"/>
            <a:ext cx="530225" cy="53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50686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9"/>
          <p:cNvSpPr txBox="1"/>
          <p:nvPr/>
        </p:nvSpPr>
        <p:spPr>
          <a:xfrm>
            <a:off x="106068" y="852865"/>
            <a:ext cx="747842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产品演进（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PCIE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</a:p>
        </p:txBody>
      </p:sp>
      <p:cxnSp>
        <p:nvCxnSpPr>
          <p:cNvPr id="65" name="直接连接符 64"/>
          <p:cNvCxnSpPr/>
          <p:nvPr/>
        </p:nvCxnSpPr>
        <p:spPr>
          <a:xfrm>
            <a:off x="1369774" y="1534265"/>
            <a:ext cx="0" cy="47411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  <a:alpha val="3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-259438" y="2128147"/>
            <a:ext cx="1906957" cy="488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>
              <a:defRPr/>
            </a:pPr>
            <a:r>
              <a:rPr lang="zh-CN" altLang="en-US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国内</a:t>
            </a:r>
          </a:p>
        </p:txBody>
      </p:sp>
      <p:sp>
        <p:nvSpPr>
          <p:cNvPr id="138" name="文本框 137"/>
          <p:cNvSpPr txBox="1"/>
          <p:nvPr/>
        </p:nvSpPr>
        <p:spPr>
          <a:xfrm>
            <a:off x="5597786" y="6379940"/>
            <a:ext cx="1619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ASR1803S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65FE802-D315-0AC3-40C1-DDED7C92F7AC}"/>
              </a:ext>
            </a:extLst>
          </p:cNvPr>
          <p:cNvSpPr/>
          <p:nvPr/>
        </p:nvSpPr>
        <p:spPr>
          <a:xfrm>
            <a:off x="-318997" y="4552418"/>
            <a:ext cx="1906957" cy="488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anchor="ctr"/>
          <a:lstStyle/>
          <a:p>
            <a:pPr algn="ctr">
              <a:defRPr/>
            </a:pPr>
            <a:r>
              <a:rPr lang="zh-CN" altLang="en-US" sz="1335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海外</a:t>
            </a:r>
          </a:p>
        </p:txBody>
      </p:sp>
      <p:sp>
        <p:nvSpPr>
          <p:cNvPr id="41" name="TextBox 111">
            <a:extLst>
              <a:ext uri="{FF2B5EF4-FFF2-40B4-BE49-F238E27FC236}">
                <a16:creationId xmlns:a16="http://schemas.microsoft.com/office/drawing/2014/main" id="{5FA6B5C9-EF70-113D-97B2-60DABD9D3603}"/>
              </a:ext>
            </a:extLst>
          </p:cNvPr>
          <p:cNvSpPr txBox="1"/>
          <p:nvPr/>
        </p:nvSpPr>
        <p:spPr>
          <a:xfrm>
            <a:off x="3422760" y="2101817"/>
            <a:ext cx="2436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  <a:sym typeface="+mn-ea"/>
              </a:rPr>
              <a:t>A7600C-LABD-PCIEAND </a:t>
            </a:r>
            <a:r>
              <a:rPr lang="en-US" altLang="zh-CN" sz="1000" b="1" dirty="0">
                <a:solidFill>
                  <a:srgbClr val="0070C0"/>
                </a:solidFill>
              </a:rPr>
              <a:t>(S2-10ARY)</a:t>
            </a:r>
            <a:endParaRPr lang="zh-CN" altLang="en-US" sz="1000" b="1" dirty="0">
              <a:solidFill>
                <a:srgbClr val="0070C0"/>
              </a:solidFill>
            </a:endParaRPr>
          </a:p>
        </p:txBody>
      </p:sp>
      <p:sp>
        <p:nvSpPr>
          <p:cNvPr id="42" name="TextBox 117">
            <a:extLst>
              <a:ext uri="{FF2B5EF4-FFF2-40B4-BE49-F238E27FC236}">
                <a16:creationId xmlns:a16="http://schemas.microsoft.com/office/drawing/2014/main" id="{36DCFB8F-64F0-D8EC-8DAF-603DC37C4B58}"/>
              </a:ext>
            </a:extLst>
          </p:cNvPr>
          <p:cNvSpPr txBox="1"/>
          <p:nvPr/>
        </p:nvSpPr>
        <p:spPr>
          <a:xfrm>
            <a:off x="4080700" y="2262076"/>
            <a:ext cx="1200424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4-mode,</a:t>
            </a:r>
            <a:r>
              <a:rPr lang="zh-CN" altLang="en-US" sz="860" dirty="0">
                <a:sym typeface="Arial" panose="020B0604020202020204" pitchFamily="34" charset="0"/>
              </a:rPr>
              <a:t>无</a:t>
            </a:r>
            <a:r>
              <a:rPr lang="en-US" altLang="zh-CN" sz="860" dirty="0">
                <a:sym typeface="Arial" panose="020B0604020202020204" pitchFamily="34" charset="0"/>
              </a:rPr>
              <a:t>DCDC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</a:p>
          <a:p>
            <a:pPr eaLnBrk="0" hangingPunct="0">
              <a:defRPr/>
            </a:pPr>
            <a:r>
              <a:rPr lang="zh-CN" altLang="en-US" sz="860" dirty="0"/>
              <a:t>128M</a:t>
            </a: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810364A3-9B42-633D-53C1-F6F6DF82480C}"/>
              </a:ext>
            </a:extLst>
          </p:cNvPr>
          <p:cNvSpPr txBox="1"/>
          <p:nvPr/>
        </p:nvSpPr>
        <p:spPr>
          <a:xfrm>
            <a:off x="3398594" y="1360772"/>
            <a:ext cx="24368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A7600C-LABE-PCIEAND (S2-10ARX)</a:t>
            </a:r>
          </a:p>
        </p:txBody>
      </p:sp>
      <p:sp>
        <p:nvSpPr>
          <p:cNvPr id="44" name="TextBox 99">
            <a:extLst>
              <a:ext uri="{FF2B5EF4-FFF2-40B4-BE49-F238E27FC236}">
                <a16:creationId xmlns:a16="http://schemas.microsoft.com/office/drawing/2014/main" id="{BD15C59E-2D53-E503-00C6-FF1CD0285028}"/>
              </a:ext>
            </a:extLst>
          </p:cNvPr>
          <p:cNvSpPr txBox="1"/>
          <p:nvPr/>
        </p:nvSpPr>
        <p:spPr>
          <a:xfrm>
            <a:off x="4089295" y="1541550"/>
            <a:ext cx="1191829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 ,</a:t>
            </a:r>
            <a:r>
              <a:rPr lang="zh-CN" altLang="en-US" sz="860" dirty="0">
                <a:sym typeface="Arial" panose="020B0604020202020204" pitchFamily="34" charset="0"/>
              </a:rPr>
              <a:t>无</a:t>
            </a:r>
            <a:r>
              <a:rPr lang="en-US" altLang="zh-CN" sz="860" dirty="0">
                <a:sym typeface="Arial" panose="020B0604020202020204" pitchFamily="34" charset="0"/>
              </a:rPr>
              <a:t>DCDC</a:t>
            </a:r>
          </a:p>
          <a:p>
            <a:pPr eaLnBrk="0" hangingPunct="0">
              <a:defRPr/>
            </a:pPr>
            <a:r>
              <a:rPr lang="zh-CN" altLang="zh-CN" sz="860" dirty="0">
                <a:sym typeface="Arial" panose="020B0604020202020204" pitchFamily="34" charset="0"/>
              </a:rPr>
              <a:t>模拟语音</a:t>
            </a:r>
          </a:p>
          <a:p>
            <a:pPr eaLnBrk="0" hangingPunct="0">
              <a:defRPr/>
            </a:pPr>
            <a:r>
              <a:rPr lang="zh-CN" altLang="zh-CN" sz="860" dirty="0"/>
              <a:t>128M</a:t>
            </a:r>
          </a:p>
        </p:txBody>
      </p:sp>
      <p:sp>
        <p:nvSpPr>
          <p:cNvPr id="45" name="TextBox 111">
            <a:extLst>
              <a:ext uri="{FF2B5EF4-FFF2-40B4-BE49-F238E27FC236}">
                <a16:creationId xmlns:a16="http://schemas.microsoft.com/office/drawing/2014/main" id="{E89C1A21-6A72-33D2-1E28-7EADCD0D24DF}"/>
              </a:ext>
            </a:extLst>
          </p:cNvPr>
          <p:cNvSpPr txBox="1"/>
          <p:nvPr/>
        </p:nvSpPr>
        <p:spPr>
          <a:xfrm>
            <a:off x="3422760" y="2793117"/>
            <a:ext cx="2436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A7600C-TABE -PCIEAND(S2-10ARZ)</a:t>
            </a:r>
          </a:p>
        </p:txBody>
      </p:sp>
      <p:sp>
        <p:nvSpPr>
          <p:cNvPr id="46" name="TextBox 117">
            <a:extLst>
              <a:ext uri="{FF2B5EF4-FFF2-40B4-BE49-F238E27FC236}">
                <a16:creationId xmlns:a16="http://schemas.microsoft.com/office/drawing/2014/main" id="{2EF91F77-90FA-DB4D-3E07-6EA00FF29644}"/>
              </a:ext>
            </a:extLst>
          </p:cNvPr>
          <p:cNvSpPr txBox="1"/>
          <p:nvPr/>
        </p:nvSpPr>
        <p:spPr>
          <a:xfrm>
            <a:off x="4089296" y="2968978"/>
            <a:ext cx="1442375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</a:t>
            </a:r>
            <a:r>
              <a:rPr lang="zh-CN" altLang="en-US" sz="860" dirty="0">
                <a:sym typeface="Arial" panose="020B0604020202020204" pitchFamily="34" charset="0"/>
              </a:rPr>
              <a:t>，无</a:t>
            </a:r>
            <a:r>
              <a:rPr lang="en-US" altLang="zh-CN" sz="860" dirty="0">
                <a:sym typeface="Arial" panose="020B0604020202020204" pitchFamily="34" charset="0"/>
              </a:rPr>
              <a:t>DCDC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  <a:r>
              <a:rPr lang="en-US" altLang="zh-CN" sz="860" dirty="0">
                <a:sym typeface="Arial" panose="020B0604020202020204" pitchFamily="34" charset="0"/>
              </a:rPr>
              <a:t>/GNSS</a:t>
            </a:r>
            <a:endParaRPr lang="zh-CN" altLang="en-US" sz="860" dirty="0">
              <a:sym typeface="Arial" panose="020B0604020202020204" pitchFamily="34" charset="0"/>
            </a:endParaRPr>
          </a:p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128M</a:t>
            </a:r>
            <a:endParaRPr lang="en-US" altLang="zh-CN" sz="865" b="1" dirty="0"/>
          </a:p>
        </p:txBody>
      </p:sp>
      <p:sp>
        <p:nvSpPr>
          <p:cNvPr id="50" name="TextBox 111">
            <a:extLst>
              <a:ext uri="{FF2B5EF4-FFF2-40B4-BE49-F238E27FC236}">
                <a16:creationId xmlns:a16="http://schemas.microsoft.com/office/drawing/2014/main" id="{32F0BAFB-2F52-97F4-F2FD-3DFF0D2D2D43}"/>
              </a:ext>
            </a:extLst>
          </p:cNvPr>
          <p:cNvSpPr txBox="1"/>
          <p:nvPr/>
        </p:nvSpPr>
        <p:spPr>
          <a:xfrm>
            <a:off x="3422760" y="3497370"/>
            <a:ext cx="2296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A7608E-H-LABD-PCIEA(S2-10AW1)</a:t>
            </a:r>
            <a:endParaRPr lang="zh-CN" altLang="en-US" sz="1000" b="1" dirty="0">
              <a:solidFill>
                <a:srgbClr val="0070C0"/>
              </a:solidFill>
            </a:endParaRPr>
          </a:p>
        </p:txBody>
      </p:sp>
      <p:sp>
        <p:nvSpPr>
          <p:cNvPr id="53" name="TextBox 117">
            <a:extLst>
              <a:ext uri="{FF2B5EF4-FFF2-40B4-BE49-F238E27FC236}">
                <a16:creationId xmlns:a16="http://schemas.microsoft.com/office/drawing/2014/main" id="{1035138D-BE99-7DCA-EFD3-C42851BE4CAB}"/>
              </a:ext>
            </a:extLst>
          </p:cNvPr>
          <p:cNvSpPr txBox="1"/>
          <p:nvPr/>
        </p:nvSpPr>
        <p:spPr>
          <a:xfrm>
            <a:off x="4089296" y="3674825"/>
            <a:ext cx="988426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欧洲版本</a:t>
            </a:r>
            <a:r>
              <a:rPr lang="en-US" altLang="zh-CN" sz="860" dirty="0">
                <a:sym typeface="Arial" panose="020B0604020202020204" pitchFamily="34" charset="0"/>
              </a:rPr>
              <a:t> 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</a:p>
          <a:p>
            <a:pPr eaLnBrk="0" hangingPunct="0">
              <a:defRPr/>
            </a:pPr>
            <a:r>
              <a:rPr lang="zh-CN" altLang="en-US" sz="860" dirty="0"/>
              <a:t>128M</a:t>
            </a:r>
          </a:p>
        </p:txBody>
      </p:sp>
      <p:sp>
        <p:nvSpPr>
          <p:cNvPr id="54" name="TextBox 111">
            <a:extLst>
              <a:ext uri="{FF2B5EF4-FFF2-40B4-BE49-F238E27FC236}">
                <a16:creationId xmlns:a16="http://schemas.microsoft.com/office/drawing/2014/main" id="{FBA3A974-EABE-A1DF-7579-6B9555712966}"/>
              </a:ext>
            </a:extLst>
          </p:cNvPr>
          <p:cNvSpPr txBox="1"/>
          <p:nvPr/>
        </p:nvSpPr>
        <p:spPr>
          <a:xfrm>
            <a:off x="3422760" y="4168420"/>
            <a:ext cx="2436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A7608E-H-TABE-PCIEA(S2-10AW2)</a:t>
            </a:r>
          </a:p>
        </p:txBody>
      </p:sp>
      <p:sp>
        <p:nvSpPr>
          <p:cNvPr id="57" name="TextBox 117">
            <a:extLst>
              <a:ext uri="{FF2B5EF4-FFF2-40B4-BE49-F238E27FC236}">
                <a16:creationId xmlns:a16="http://schemas.microsoft.com/office/drawing/2014/main" id="{EA94164C-A9D7-2A38-9B9A-B4CE17B6F846}"/>
              </a:ext>
            </a:extLst>
          </p:cNvPr>
          <p:cNvSpPr txBox="1"/>
          <p:nvPr/>
        </p:nvSpPr>
        <p:spPr>
          <a:xfrm>
            <a:off x="4110269" y="4351901"/>
            <a:ext cx="1301485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欧洲版本</a:t>
            </a:r>
            <a:r>
              <a:rPr lang="en-US" altLang="zh-CN" sz="860" dirty="0">
                <a:sym typeface="Arial" panose="020B0604020202020204" pitchFamily="34" charset="0"/>
              </a:rPr>
              <a:t> 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  <a:r>
              <a:rPr lang="en-US" altLang="zh-CN" sz="860" dirty="0">
                <a:sym typeface="Arial" panose="020B0604020202020204" pitchFamily="34" charset="0"/>
              </a:rPr>
              <a:t>/GNSS</a:t>
            </a:r>
            <a:endParaRPr lang="zh-CN" altLang="en-US" sz="860" dirty="0">
              <a:sym typeface="Arial" panose="020B0604020202020204" pitchFamily="34" charset="0"/>
            </a:endParaRPr>
          </a:p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128M</a:t>
            </a:r>
            <a:endParaRPr lang="en-US" altLang="zh-CN" sz="865" b="1" dirty="0"/>
          </a:p>
        </p:txBody>
      </p:sp>
      <p:sp>
        <p:nvSpPr>
          <p:cNvPr id="60" name="TextBox 77">
            <a:extLst>
              <a:ext uri="{FF2B5EF4-FFF2-40B4-BE49-F238E27FC236}">
                <a16:creationId xmlns:a16="http://schemas.microsoft.com/office/drawing/2014/main" id="{27BB6321-8FA5-9522-3C8E-390CE03EED97}"/>
              </a:ext>
            </a:extLst>
          </p:cNvPr>
          <p:cNvSpPr txBox="1"/>
          <p:nvPr/>
        </p:nvSpPr>
        <p:spPr>
          <a:xfrm>
            <a:off x="3403616" y="5640316"/>
            <a:ext cx="2535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A7608SA-H-TABE-PCIEA (S2-10AZD)</a:t>
            </a:r>
          </a:p>
        </p:txBody>
      </p:sp>
      <p:sp>
        <p:nvSpPr>
          <p:cNvPr id="63" name="TextBox 99">
            <a:extLst>
              <a:ext uri="{FF2B5EF4-FFF2-40B4-BE49-F238E27FC236}">
                <a16:creationId xmlns:a16="http://schemas.microsoft.com/office/drawing/2014/main" id="{3DE2726E-640B-96AA-D319-C270DF8968DB}"/>
              </a:ext>
            </a:extLst>
          </p:cNvPr>
          <p:cNvSpPr txBox="1"/>
          <p:nvPr/>
        </p:nvSpPr>
        <p:spPr>
          <a:xfrm>
            <a:off x="4069396" y="5825990"/>
            <a:ext cx="1411045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南美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澳洲版本</a:t>
            </a:r>
            <a:r>
              <a:rPr lang="en-US" altLang="zh-CN" sz="860" dirty="0">
                <a:sym typeface="Arial" panose="020B0604020202020204" pitchFamily="34" charset="0"/>
              </a:rPr>
              <a:t> 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  <a:r>
              <a:rPr lang="en-US" altLang="zh-CN" sz="860" dirty="0">
                <a:sym typeface="Arial" panose="020B0604020202020204" pitchFamily="34" charset="0"/>
              </a:rPr>
              <a:t>/GNSS</a:t>
            </a:r>
            <a:endParaRPr lang="zh-CN" altLang="en-US" sz="860" dirty="0">
              <a:sym typeface="Arial" panose="020B0604020202020204" pitchFamily="34" charset="0"/>
            </a:endParaRPr>
          </a:p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128M</a:t>
            </a:r>
            <a:endParaRPr lang="en-US" altLang="zh-CN" sz="860" dirty="0"/>
          </a:p>
        </p:txBody>
      </p:sp>
      <p:sp>
        <p:nvSpPr>
          <p:cNvPr id="64" name="TextBox 77">
            <a:extLst>
              <a:ext uri="{FF2B5EF4-FFF2-40B4-BE49-F238E27FC236}">
                <a16:creationId xmlns:a16="http://schemas.microsoft.com/office/drawing/2014/main" id="{0CC41F7C-7091-F9DE-5490-914362E2399E}"/>
              </a:ext>
            </a:extLst>
          </p:cNvPr>
          <p:cNvSpPr txBox="1"/>
          <p:nvPr/>
        </p:nvSpPr>
        <p:spPr>
          <a:xfrm>
            <a:off x="3403616" y="4918321"/>
            <a:ext cx="25246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A7608SA-H-LABD-PCIEA (S2-10AZD)</a:t>
            </a:r>
          </a:p>
        </p:txBody>
      </p:sp>
      <p:sp>
        <p:nvSpPr>
          <p:cNvPr id="68" name="TextBox 99">
            <a:extLst>
              <a:ext uri="{FF2B5EF4-FFF2-40B4-BE49-F238E27FC236}">
                <a16:creationId xmlns:a16="http://schemas.microsoft.com/office/drawing/2014/main" id="{C97F80F9-7290-C378-1288-67A8B58AC781}"/>
              </a:ext>
            </a:extLst>
          </p:cNvPr>
          <p:cNvSpPr txBox="1"/>
          <p:nvPr/>
        </p:nvSpPr>
        <p:spPr>
          <a:xfrm>
            <a:off x="4070413" y="5125781"/>
            <a:ext cx="1425650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南美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澳洲版本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</a:p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128M</a:t>
            </a:r>
            <a:endParaRPr lang="en-US" altLang="zh-CN" sz="860" dirty="0"/>
          </a:p>
        </p:txBody>
      </p:sp>
      <p:sp>
        <p:nvSpPr>
          <p:cNvPr id="71" name="TextBox 111">
            <a:extLst>
              <a:ext uri="{FF2B5EF4-FFF2-40B4-BE49-F238E27FC236}">
                <a16:creationId xmlns:a16="http://schemas.microsoft.com/office/drawing/2014/main" id="{46B97E0F-C17F-7D75-B571-CDCD4C4E227E}"/>
              </a:ext>
            </a:extLst>
          </p:cNvPr>
          <p:cNvSpPr txBox="1"/>
          <p:nvPr/>
        </p:nvSpPr>
        <p:spPr>
          <a:xfrm>
            <a:off x="7404634" y="2094099"/>
            <a:ext cx="2649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  <a:sym typeface="+mn-ea"/>
              </a:rPr>
              <a:t>A7600C-LABD-PCIEAND-L </a:t>
            </a:r>
            <a:r>
              <a:rPr lang="en-US" altLang="zh-CN" sz="1000" b="1" dirty="0">
                <a:solidFill>
                  <a:srgbClr val="FF0000"/>
                </a:solidFill>
              </a:rPr>
              <a:t>(S2-10CM2)</a:t>
            </a:r>
            <a:endParaRPr lang="zh-CN" alt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TextBox 117">
            <a:extLst>
              <a:ext uri="{FF2B5EF4-FFF2-40B4-BE49-F238E27FC236}">
                <a16:creationId xmlns:a16="http://schemas.microsoft.com/office/drawing/2014/main" id="{B9CF50FE-03AD-D6BF-4409-AB22503C2F60}"/>
              </a:ext>
            </a:extLst>
          </p:cNvPr>
          <p:cNvSpPr txBox="1"/>
          <p:nvPr/>
        </p:nvSpPr>
        <p:spPr>
          <a:xfrm>
            <a:off x="8062575" y="2254358"/>
            <a:ext cx="1120984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</a:t>
            </a:r>
            <a:r>
              <a:rPr lang="zh-CN" altLang="en-US" sz="860" dirty="0">
                <a:sym typeface="Arial" panose="020B0604020202020204" pitchFamily="34" charset="0"/>
              </a:rPr>
              <a:t>，无</a:t>
            </a:r>
            <a:r>
              <a:rPr lang="en-US" altLang="zh-CN" sz="860" dirty="0">
                <a:sym typeface="Arial" panose="020B0604020202020204" pitchFamily="34" charset="0"/>
              </a:rPr>
              <a:t>DCDC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</a:p>
          <a:p>
            <a:pPr eaLnBrk="0" hangingPunct="0">
              <a:defRPr/>
            </a:pPr>
            <a:r>
              <a:rPr lang="zh-CN" altLang="en-US" sz="860" dirty="0"/>
              <a:t>128M</a:t>
            </a:r>
          </a:p>
        </p:txBody>
      </p:sp>
      <p:sp>
        <p:nvSpPr>
          <p:cNvPr id="73" name="TextBox 77">
            <a:extLst>
              <a:ext uri="{FF2B5EF4-FFF2-40B4-BE49-F238E27FC236}">
                <a16:creationId xmlns:a16="http://schemas.microsoft.com/office/drawing/2014/main" id="{264958DC-57B6-DFD9-665A-5B7573C0ACE3}"/>
              </a:ext>
            </a:extLst>
          </p:cNvPr>
          <p:cNvSpPr txBox="1"/>
          <p:nvPr/>
        </p:nvSpPr>
        <p:spPr>
          <a:xfrm>
            <a:off x="7380468" y="1353054"/>
            <a:ext cx="26499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0070C0"/>
                </a:solidFill>
              </a:rPr>
              <a:t> </a:t>
            </a:r>
            <a:r>
              <a:rPr lang="en-US" altLang="zh-CN" sz="1000" b="1" dirty="0">
                <a:solidFill>
                  <a:srgbClr val="FF0000"/>
                </a:solidFill>
              </a:rPr>
              <a:t>A7600C-LABE-PCIEAND-L (S2-10CE6)</a:t>
            </a:r>
          </a:p>
        </p:txBody>
      </p:sp>
      <p:sp>
        <p:nvSpPr>
          <p:cNvPr id="74" name="TextBox 99">
            <a:extLst>
              <a:ext uri="{FF2B5EF4-FFF2-40B4-BE49-F238E27FC236}">
                <a16:creationId xmlns:a16="http://schemas.microsoft.com/office/drawing/2014/main" id="{75B7A25B-1BC7-DDCE-9BFF-11255D98CED6}"/>
              </a:ext>
            </a:extLst>
          </p:cNvPr>
          <p:cNvSpPr txBox="1"/>
          <p:nvPr/>
        </p:nvSpPr>
        <p:spPr>
          <a:xfrm>
            <a:off x="8071170" y="1533832"/>
            <a:ext cx="1191829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</a:t>
            </a:r>
            <a:r>
              <a:rPr lang="zh-CN" altLang="en-US" sz="860" dirty="0">
                <a:sym typeface="Arial" panose="020B0604020202020204" pitchFamily="34" charset="0"/>
              </a:rPr>
              <a:t>，无</a:t>
            </a:r>
            <a:r>
              <a:rPr lang="en-US" altLang="zh-CN" sz="860" dirty="0">
                <a:sym typeface="Arial" panose="020B0604020202020204" pitchFamily="34" charset="0"/>
              </a:rPr>
              <a:t>DCDC </a:t>
            </a:r>
          </a:p>
          <a:p>
            <a:pPr eaLnBrk="0" hangingPunct="0">
              <a:defRPr/>
            </a:pPr>
            <a:r>
              <a:rPr lang="zh-CN" altLang="zh-CN" sz="860" dirty="0">
                <a:sym typeface="Arial" panose="020B0604020202020204" pitchFamily="34" charset="0"/>
              </a:rPr>
              <a:t>模拟语音</a:t>
            </a:r>
          </a:p>
          <a:p>
            <a:pPr eaLnBrk="0" hangingPunct="0">
              <a:defRPr/>
            </a:pPr>
            <a:r>
              <a:rPr lang="zh-CN" altLang="zh-CN" sz="860" dirty="0"/>
              <a:t>128M</a:t>
            </a:r>
          </a:p>
        </p:txBody>
      </p:sp>
      <p:sp>
        <p:nvSpPr>
          <p:cNvPr id="75" name="TextBox 111">
            <a:extLst>
              <a:ext uri="{FF2B5EF4-FFF2-40B4-BE49-F238E27FC236}">
                <a16:creationId xmlns:a16="http://schemas.microsoft.com/office/drawing/2014/main" id="{DFF8D6F7-CEEE-BD81-998A-B323FE6D7C37}"/>
              </a:ext>
            </a:extLst>
          </p:cNvPr>
          <p:cNvSpPr txBox="1"/>
          <p:nvPr/>
        </p:nvSpPr>
        <p:spPr>
          <a:xfrm>
            <a:off x="7404635" y="2785399"/>
            <a:ext cx="29336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F0000"/>
                </a:solidFill>
              </a:rPr>
              <a:t>A7600C-TABE –PCIEAND-L(S2-10CE5</a:t>
            </a:r>
            <a:r>
              <a:rPr lang="en-US" altLang="zh-CN" sz="10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6" name="TextBox 117">
            <a:extLst>
              <a:ext uri="{FF2B5EF4-FFF2-40B4-BE49-F238E27FC236}">
                <a16:creationId xmlns:a16="http://schemas.microsoft.com/office/drawing/2014/main" id="{EC4DC881-FA78-8CF6-5A0C-CEB674D99A5B}"/>
              </a:ext>
            </a:extLst>
          </p:cNvPr>
          <p:cNvSpPr txBox="1"/>
          <p:nvPr/>
        </p:nvSpPr>
        <p:spPr>
          <a:xfrm>
            <a:off x="8071171" y="2961260"/>
            <a:ext cx="1442375" cy="48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4-mode</a:t>
            </a:r>
            <a:r>
              <a:rPr lang="zh-CN" altLang="en-US" sz="860" dirty="0">
                <a:sym typeface="Arial" panose="020B0604020202020204" pitchFamily="34" charset="0"/>
              </a:rPr>
              <a:t>，无</a:t>
            </a:r>
            <a:r>
              <a:rPr lang="en-US" altLang="zh-CN" sz="860" dirty="0">
                <a:sym typeface="Arial" panose="020B0604020202020204" pitchFamily="34" charset="0"/>
              </a:rPr>
              <a:t>DCDC</a:t>
            </a:r>
          </a:p>
          <a:p>
            <a:pPr eaLnBrk="0" hangingPunct="0">
              <a:defRPr/>
            </a:pPr>
            <a:r>
              <a:rPr lang="zh-CN" altLang="en-US" sz="860" dirty="0">
                <a:sym typeface="Arial" panose="020B0604020202020204" pitchFamily="34" charset="0"/>
              </a:rPr>
              <a:t>模拟语音</a:t>
            </a:r>
            <a:r>
              <a:rPr lang="en-US" altLang="zh-CN" sz="860" dirty="0">
                <a:sym typeface="Arial" panose="020B0604020202020204" pitchFamily="34" charset="0"/>
              </a:rPr>
              <a:t>/</a:t>
            </a:r>
            <a:r>
              <a:rPr lang="zh-CN" altLang="en-US" sz="860" dirty="0">
                <a:sym typeface="Arial" panose="020B0604020202020204" pitchFamily="34" charset="0"/>
              </a:rPr>
              <a:t>分集</a:t>
            </a:r>
            <a:r>
              <a:rPr lang="en-US" altLang="zh-CN" sz="860" dirty="0">
                <a:sym typeface="Arial" panose="020B0604020202020204" pitchFamily="34" charset="0"/>
              </a:rPr>
              <a:t>/GNSS</a:t>
            </a:r>
            <a:endParaRPr lang="zh-CN" altLang="en-US" sz="860" dirty="0">
              <a:sym typeface="Arial" panose="020B0604020202020204" pitchFamily="34" charset="0"/>
            </a:endParaRPr>
          </a:p>
          <a:p>
            <a:pPr eaLnBrk="0" hangingPunct="0">
              <a:defRPr/>
            </a:pPr>
            <a:r>
              <a:rPr lang="en-US" altLang="zh-CN" sz="860" dirty="0">
                <a:sym typeface="Arial" panose="020B0604020202020204" pitchFamily="34" charset="0"/>
              </a:rPr>
              <a:t>128M</a:t>
            </a:r>
            <a:endParaRPr lang="en-US" altLang="zh-CN" sz="865" b="1" dirty="0"/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44A08BB-310B-0AFD-CC28-87240CEADE60}"/>
              </a:ext>
            </a:extLst>
          </p:cNvPr>
          <p:cNvCxnSpPr>
            <a:cxnSpLocks/>
          </p:cNvCxnSpPr>
          <p:nvPr/>
        </p:nvCxnSpPr>
        <p:spPr>
          <a:xfrm>
            <a:off x="6096000" y="1736529"/>
            <a:ext cx="9602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F3A53333-9AA3-CF22-4017-BC2FEC3DE008}"/>
              </a:ext>
            </a:extLst>
          </p:cNvPr>
          <p:cNvCxnSpPr>
            <a:cxnSpLocks/>
          </p:cNvCxnSpPr>
          <p:nvPr/>
        </p:nvCxnSpPr>
        <p:spPr>
          <a:xfrm>
            <a:off x="6096000" y="2495419"/>
            <a:ext cx="9602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B9845FA2-813A-BFBB-2A0C-FDCD18B4B9B9}"/>
              </a:ext>
            </a:extLst>
          </p:cNvPr>
          <p:cNvCxnSpPr>
            <a:cxnSpLocks/>
          </p:cNvCxnSpPr>
          <p:nvPr/>
        </p:nvCxnSpPr>
        <p:spPr>
          <a:xfrm>
            <a:off x="6125624" y="3235647"/>
            <a:ext cx="9602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B10BD1F-F350-5A29-A54A-02DE490D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04" y="1599868"/>
            <a:ext cx="285750" cy="47625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E2D2EC63-3427-4022-F839-1ED9DD47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04" y="2293269"/>
            <a:ext cx="285750" cy="476250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7833BE8C-A055-4888-2E77-0E03774A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04" y="2997522"/>
            <a:ext cx="285750" cy="47625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127CC063-7DD3-D517-0118-F834A159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58" y="1612603"/>
            <a:ext cx="285750" cy="47625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0BC05181-9B0A-3616-9CA4-8238C1F7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58" y="2324334"/>
            <a:ext cx="285750" cy="476250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82415757-9F24-A54D-A5D3-3A7695A8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858" y="2998896"/>
            <a:ext cx="285750" cy="476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D2964A-6BD4-4EBD-6F38-72A6C071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155" y="3717816"/>
            <a:ext cx="276999" cy="461665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4ACB27C7-69EC-3490-4986-B3A2D916E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155" y="4391387"/>
            <a:ext cx="276999" cy="4616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14D14-720D-30A4-FCBA-9834DB39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56" y="5125900"/>
            <a:ext cx="276998" cy="461663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98F52549-A702-77E8-A66A-A03844736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404" y="5839840"/>
            <a:ext cx="276998" cy="461663"/>
          </a:xfrm>
          <a:prstGeom prst="rect">
            <a:avLst/>
          </a:prstGeom>
        </p:spPr>
      </p:pic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8983C438-4422-D760-8C32-8CD8A86C06DF}"/>
              </a:ext>
            </a:extLst>
          </p:cNvPr>
          <p:cNvCxnSpPr>
            <a:cxnSpLocks/>
          </p:cNvCxnSpPr>
          <p:nvPr/>
        </p:nvCxnSpPr>
        <p:spPr>
          <a:xfrm flipV="1">
            <a:off x="634482" y="3497370"/>
            <a:ext cx="9420091" cy="28879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252775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97D7CA-421C-4EB5-9CAB-0A8E1738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2" y="1300480"/>
            <a:ext cx="5424577" cy="28755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B61A58-744B-4A80-B8C7-0F47A2423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720" y="2428239"/>
            <a:ext cx="4835298" cy="306856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00C3176-8E99-4314-955F-DAD1AC128674}"/>
              </a:ext>
            </a:extLst>
          </p:cNvPr>
          <p:cNvSpPr txBox="1"/>
          <p:nvPr/>
        </p:nvSpPr>
        <p:spPr>
          <a:xfrm>
            <a:off x="427582" y="827406"/>
            <a:ext cx="10279117" cy="4730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位置服务市场需求呈现不断增长态势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2EFFA30-7137-48EC-A436-9C02105DB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176040"/>
            <a:ext cx="3796005" cy="215709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B95D64-657E-47AA-8508-1516951BB93A}"/>
              </a:ext>
            </a:extLst>
          </p:cNvPr>
          <p:cNvSpPr txBox="1"/>
          <p:nvPr/>
        </p:nvSpPr>
        <p:spPr>
          <a:xfrm>
            <a:off x="213791" y="4467244"/>
            <a:ext cx="26005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222222"/>
                </a:solidFill>
                <a:effectLst/>
                <a:latin typeface="+mn-ea"/>
              </a:rPr>
              <a:t>消费解决方案和道路应用在所有其他细分市场中占主导地位，预计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+mn-ea"/>
              </a:rPr>
              <a:t>2021-2031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+mn-ea"/>
              </a:rPr>
              <a:t>年将超过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+mn-ea"/>
              </a:rPr>
              <a:t>90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+mn-ea"/>
              </a:rPr>
              <a:t>％</a:t>
            </a:r>
            <a:endParaRPr lang="en-US" altLang="zh-CN" sz="1200" b="0" i="0" dirty="0">
              <a:solidFill>
                <a:srgbClr val="222222"/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solidFill>
                  <a:srgbClr val="222222"/>
                </a:solidFill>
                <a:effectLst/>
                <a:latin typeface="system-ui"/>
              </a:rPr>
              <a:t>在道路应用领域，大部分收入将来自于导航（车载系统（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system-ui"/>
              </a:rPr>
              <a:t>IVS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system-ui"/>
              </a:rPr>
              <a:t>））、紧急援助、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system-ui"/>
              </a:rPr>
              <a:t>ADAS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system-ui"/>
              </a:rPr>
              <a:t>以及车队管理的设备，它们将成为推动面向</a:t>
            </a:r>
            <a:r>
              <a:rPr lang="en-US" altLang="zh-CN" sz="1200" b="0" i="0" dirty="0">
                <a:solidFill>
                  <a:srgbClr val="222222"/>
                </a:solidFill>
                <a:effectLst/>
                <a:latin typeface="system-ui"/>
              </a:rPr>
              <a:t>GNSS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system-ui"/>
              </a:rPr>
              <a:t>道路应用和服务的主要驱动力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52D8E1-EBB1-49CA-A86B-B3746175479F}"/>
              </a:ext>
            </a:extLst>
          </p:cNvPr>
          <p:cNvSpPr txBox="1"/>
          <p:nvPr/>
        </p:nvSpPr>
        <p:spPr>
          <a:xfrm>
            <a:off x="7010400" y="1839431"/>
            <a:ext cx="4754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dirty="0">
                <a:solidFill>
                  <a:srgbClr val="222222"/>
                </a:solidFill>
                <a:effectLst/>
                <a:latin typeface="system-ui"/>
              </a:rPr>
              <a:t>国内卫星导航与位置服务市场需求继续保持稳定增长态势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01731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5691952"/>
              </p:ext>
            </p:extLst>
          </p:nvPr>
        </p:nvGraphicFramePr>
        <p:xfrm>
          <a:off x="258022" y="1420283"/>
          <a:ext cx="11209655" cy="4549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4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28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/>
                      <a:endParaRPr lang="en-US" altLang="zh-CN" sz="1055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055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5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A7600C-L1</a:t>
                      </a:r>
                      <a:endParaRPr lang="zh-CN" altLang="en-US" sz="1055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5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ASR1802S</a:t>
                      </a:r>
                      <a:endParaRPr lang="zh-CN" altLang="en-US" sz="1055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S2-108XK</a:t>
                      </a:r>
                      <a:endParaRPr lang="zh-CN" altLang="en-US" sz="1055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尺寸，国内型号，无分集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5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A7600C-LNSD</a:t>
                      </a:r>
                      <a:endParaRPr lang="zh-CN" altLang="en-US" sz="1055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5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ASR1802S</a:t>
                      </a:r>
                      <a:endParaRPr lang="zh-CN" altLang="en-US" sz="1055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S2-109GN</a:t>
                      </a:r>
                      <a:endParaRPr lang="zh-CN" altLang="en-US" sz="1055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尺寸，国内型号，有分集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210">
                <a:tc rowSpan="8"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 R2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A7600C-LABE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30*30尺寸，国内型号，模拟语音，无分集，无GNSS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2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A7600C-LABD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尺寸，国内型号，模拟语音，有分集，无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2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A7600C-TABE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尺寸，国内型号，模拟语音，有分集，有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A7600C-LXBD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ASR1803L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尺寸，国内型号，模拟语音，有分集，无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Linux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A7600C-TXBA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ASR1803L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S2-10A69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尺寸，国内型号，模拟语音，有分集，有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Linux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A7600C-LEBP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S2-10APJ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尺寸，国内型号，模拟语音，有分集，无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2G NAND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Linux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A7600C-TEBP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S2-10APK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尺寸，国内型号，模拟语音，有分集，有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2G NAND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Linux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5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A7600C-LEBP-LE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ASR1803E</a:t>
                      </a:r>
                      <a:endParaRPr lang="en-US" altLang="zh-CN" sz="1055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S2-10AZ5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尺寸，国内型号，模拟语音，有分集，无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2G NAND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Linux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21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S2-10ANG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M.2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国内型号，有分集，有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endParaRPr lang="zh-CN" altLang="en-US" sz="1055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210">
                <a:tc vMerge="1"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A7600C-M2-LABD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S2-10ANW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M.2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封装，国内型号，有分集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057794"/>
                  </a:ext>
                </a:extLst>
              </a:tr>
              <a:tr h="283210">
                <a:tc rowSpan="3"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A7605C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A7605C-TCBE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ASR1803S</a:t>
                      </a:r>
                      <a:endParaRPr lang="en-US" altLang="zh-CN" sz="1055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S2-10CC2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29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32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尺寸，国内型号，模拟语音，有分集，有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endParaRPr lang="zh-CN" altLang="en-US" sz="1055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2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A7605C-LCBE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ASR1803S</a:t>
                      </a:r>
                      <a:endParaRPr lang="en-US" altLang="zh-CN" sz="1055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S2-10CC6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29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32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尺寸，国内型号，模拟语音，无分集，无GNSS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32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A7605C-LCBD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ASR1803S</a:t>
                      </a:r>
                      <a:endParaRPr lang="en-US" altLang="zh-CN" sz="1055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S2-10CC5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29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32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尺寸，国内型号，模拟语音，有分集，无GNSS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58022" y="919765"/>
            <a:ext cx="11648228" cy="40742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ASR 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产品主要型号（国内）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70173" y="811762"/>
            <a:ext cx="11438255" cy="4863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ASR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产品主要型号（海外）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096031"/>
              </p:ext>
            </p:extLst>
          </p:nvPr>
        </p:nvGraphicFramePr>
        <p:xfrm>
          <a:off x="275802" y="1460288"/>
          <a:ext cx="11438255" cy="4039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2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1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7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2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A7600E-H</a:t>
                      </a: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A7600E-H-LNSE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ASR1802S</a:t>
                      </a:r>
                      <a:endParaRPr lang="en-US" altLang="zh-CN" sz="1055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S2-109X2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尺寸，欧洲型号，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无分集</a:t>
                      </a:r>
                      <a:endParaRPr lang="en-US" altLang="zh-CN" sz="105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A7600E-H-LNSD</a:t>
                      </a:r>
                      <a:endParaRPr lang="en-US" altLang="zh-CN" sz="1055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ASR1802S</a:t>
                      </a:r>
                      <a:endParaRPr lang="en-US" altLang="zh-CN" sz="1055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S2-109X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尺寸，欧洲型号，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endParaRPr lang="en-US" altLang="zh-CN" sz="105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85">
                <a:tc rowSpan="6"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A7608E-H-LABD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S2-10APZ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尺寸，欧洲型号（国内），模拟语音，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A7608E-H-LBBD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ASR1803S</a:t>
                      </a:r>
                      <a:endParaRPr lang="en-US" altLang="zh-CN" sz="1055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S2-10B95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尺寸，欧洲型号（国内），模拟语音，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GNSS, B28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5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A7608E-H-TABE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S2-10A64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尺寸，欧洲型号（国内），模拟语音，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7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A7608E-H-TBBE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S2-10B96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尺寸，欧洲型号（国内），模拟语音，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GNSS, B28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A7608E-H-LXBD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ASR1803L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S2-10A6A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尺寸，欧洲型号（国内），模拟语音，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Linux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0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A7608E-H-TXBA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ASR1803L</a:t>
                      </a:r>
                      <a:endParaRPr lang="en-US" altLang="zh-CN" sz="1055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S2-10A6B</a:t>
                      </a:r>
                      <a:endParaRPr lang="en-US" altLang="zh-CN" sz="105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尺寸，欧洲型号（国内），模拟语音，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Linux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A7600E-H-M2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A7600E-H-M2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M.2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封装，欧洲型号（国内），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GNSS*</a:t>
                      </a:r>
                      <a:endParaRPr lang="en-US" altLang="zh-CN" sz="1055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A7605E-H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A7605E-H-LBBE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S2-10ANT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29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32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尺寸，欧洲型号，模拟语音，有分集，无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B28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79401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92109" y="905001"/>
            <a:ext cx="11407782" cy="50518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ASR 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产品主要型号（海外）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78628486"/>
              </p:ext>
            </p:extLst>
          </p:nvPr>
        </p:nvGraphicFramePr>
        <p:xfrm>
          <a:off x="298450" y="1505797"/>
          <a:ext cx="11311890" cy="2362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54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40">
                <a:tc rowSpan="4">
                  <a:txBody>
                    <a:bodyPr/>
                    <a:lstStyle/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endParaRPr lang="en-US" altLang="zh-CN" sz="1055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A7608SA-H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A7608SA-H-LABD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S2-10AAK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尺寸，澳洲、南美型号（国内），模拟语音，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无分集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A7608SA-H-TABE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S2-10AAL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尺寸，澳洲、南美型号（国内），模拟语音，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A7608SA-H-LXBD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ASR1803L</a:t>
                      </a:r>
                      <a:endParaRPr lang="en-US" altLang="zh-CN" sz="1055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S2-10AS7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尺寸，澳洲、南美型号（国内），模拟语音，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Linux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A7608SA-H-TXBA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ASR1803L</a:t>
                      </a:r>
                      <a:endParaRPr lang="en-US" altLang="zh-CN" sz="1055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S2-10AS8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尺寸，澳洲、南美型号（国内），模拟语音，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Linux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740">
                <a:tc rowSpan="2"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A7605SA-H</a:t>
                      </a:r>
                    </a:p>
                  </a:txBody>
                  <a:tcPr marL="121920" marR="121920" marT="60960" marB="60960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A7605SA-H-TABE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S2-10AN3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29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32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尺寸，澳洲、南美型号（国内），模拟语音，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，有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endParaRPr lang="en-US" altLang="zh-CN" sz="1055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3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A7605SA-H-LABD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S2-10ANM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29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32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尺寸，澳洲、南美型号（国内），模拟语音，</a:t>
                      </a:r>
                      <a:r>
                        <a:rPr lang="zh-CN" altLang="en-US" sz="1055" dirty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有分集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，无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GNSS</a:t>
                      </a:r>
                      <a:endParaRPr lang="en-US" altLang="zh-CN" sz="1055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187678" y="651686"/>
            <a:ext cx="12290072" cy="81516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ASR 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产品主要型号（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PCIE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328668"/>
              </p:ext>
            </p:extLst>
          </p:nvPr>
        </p:nvGraphicFramePr>
        <p:xfrm>
          <a:off x="401955" y="1466849"/>
          <a:ext cx="11388090" cy="4887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5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8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660">
                <a:tc>
                  <a:txBody>
                    <a:bodyPr/>
                    <a:lstStyle/>
                    <a:p>
                      <a:r>
                        <a:rPr lang="zh-CN" altLang="en-US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055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055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5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45720" marR="4572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727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A7600C-LABE-PCIEA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A7600C-LABE-PCIEAND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sz="1055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S2-10ARX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国内型号，不带</a:t>
                      </a:r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 ，无</a:t>
                      </a:r>
                      <a:r>
                        <a:rPr lang="en-US" altLang="zh-CN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endParaRPr lang="en-US" sz="1055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727">
                <a:tc vMerge="1">
                  <a:txBody>
                    <a:bodyPr/>
                    <a:lstStyle/>
                    <a:p>
                      <a:pPr algn="l" fontAlgn="ctr"/>
                      <a:endParaRPr lang="en-US" sz="1055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A7600C-LABE-PCIEAND-L</a:t>
                      </a:r>
                      <a:endParaRPr lang="en-US" sz="1055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altLang="zh-CN" sz="1055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S2-10CE6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国内型号，不带</a:t>
                      </a:r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 ，无</a:t>
                      </a:r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，低成本</a:t>
                      </a:r>
                      <a:endParaRPr lang="en-US" altLang="zh-CN" sz="1055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62676"/>
                  </a:ext>
                </a:extLst>
              </a:tr>
              <a:tr h="444893">
                <a:tc rowSpan="2">
                  <a:txBody>
                    <a:bodyPr/>
                    <a:lstStyle/>
                    <a:p>
                      <a:r>
                        <a:rPr lang="en-US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A7600C-LABD-PCIEA</a:t>
                      </a:r>
                      <a:endParaRPr lang="zh-CN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A7600C-LABD-PCIEAND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S2-10ARY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国内型号，不带</a:t>
                      </a:r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带模拟语音，支持分集，无</a:t>
                      </a:r>
                      <a:r>
                        <a:rPr lang="en-US" altLang="zh-CN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endParaRPr lang="en-US" sz="1055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893">
                <a:tc vMerge="1">
                  <a:txBody>
                    <a:bodyPr/>
                    <a:lstStyle/>
                    <a:p>
                      <a:endParaRPr lang="zh-CN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A7600C-LABD-PCIEAND-L</a:t>
                      </a:r>
                      <a:endParaRPr lang="en-US" sz="1055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S2-10CM2</a:t>
                      </a:r>
                      <a:endParaRPr lang="en-US" sz="1055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国内型号，不带</a:t>
                      </a:r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带模拟语音，支持分集，无</a:t>
                      </a:r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，低成本</a:t>
                      </a:r>
                      <a:endParaRPr lang="en-US" altLang="zh-CN" sz="1055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237360"/>
                  </a:ext>
                </a:extLst>
              </a:tr>
              <a:tr h="436880">
                <a:tc rowSpan="2">
                  <a:txBody>
                    <a:bodyPr/>
                    <a:lstStyle/>
                    <a:p>
                      <a:r>
                        <a:rPr lang="en-US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A7600C-TABE-PCIEA</a:t>
                      </a:r>
                      <a:endParaRPr lang="zh-CN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A7600C-TABE-PCIEAND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S2-10ARZ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国内型号，不带</a:t>
                      </a:r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带模拟语音，支持分集，有</a:t>
                      </a:r>
                      <a:r>
                        <a:rPr lang="en-US" altLang="zh-CN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endParaRPr lang="en-US" sz="1055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880">
                <a:tc vMerge="1">
                  <a:txBody>
                    <a:bodyPr/>
                    <a:lstStyle/>
                    <a:p>
                      <a:endParaRPr lang="zh-CN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A7600C-TABE-PCIEAND-L</a:t>
                      </a:r>
                      <a:endParaRPr lang="en-US" sz="1055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dirty="0">
                        <a:solidFill>
                          <a:srgbClr val="FF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S2-10CE5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国内型号，不带</a:t>
                      </a:r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带模拟语音，支持分集，有</a:t>
                      </a:r>
                      <a:r>
                        <a:rPr lang="en-US" altLang="zh-CN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r>
                        <a:rPr lang="zh-CN" altLang="en-US" sz="1055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，低成本</a:t>
                      </a:r>
                      <a:endParaRPr lang="en-US" altLang="zh-CN" sz="1055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640161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A7608E-H-PCIEA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A7608E-H-LABD-PCIEA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S2-10AW1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欧洲型号（国内），带</a:t>
                      </a:r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带模拟语音，支持分集，无</a:t>
                      </a:r>
                      <a:r>
                        <a:rPr lang="en-US" altLang="zh-CN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endParaRPr lang="en-US" sz="1055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68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A7608E-H-PCIEA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A7608E-H-TABE-PCIEA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S2-10AW2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欧洲型号（国内），带</a:t>
                      </a:r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带模拟语音，支持分集，有</a:t>
                      </a:r>
                      <a:r>
                        <a:rPr lang="en-US" altLang="zh-CN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endParaRPr lang="en-US" sz="1055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83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A7608SA-H-PCIEA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A7608SA-H-LABD-PCIEA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</a:t>
                      </a:r>
                      <a:r>
                        <a:rPr lang="en-US" altLang="zh-CN" sz="1055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ZD</a:t>
                      </a:r>
                      <a:endParaRPr lang="en-US" sz="1055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南美型号（国内），带</a:t>
                      </a:r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带模拟语音，支持分集，无</a:t>
                      </a:r>
                      <a:r>
                        <a:rPr lang="en-US" altLang="zh-CN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endParaRPr lang="en-US" sz="1055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5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A7608SA-H-PCIEA</a:t>
                      </a:r>
                      <a:endParaRPr lang="en-US" sz="105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A7608SA-H-TABE-PCIEA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5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S2-10AZF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南美型号（国内），带</a:t>
                      </a:r>
                      <a:r>
                        <a:rPr 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DCDC，</a:t>
                      </a:r>
                      <a:r>
                        <a:rPr lang="zh-CN" altLang="en-US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带模拟语音，支持分集，有</a:t>
                      </a:r>
                      <a:r>
                        <a:rPr lang="en-US" altLang="zh-CN" sz="1055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  <a:endParaRPr lang="en-US" sz="1055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62562"/>
              </p:ext>
            </p:extLst>
          </p:nvPr>
        </p:nvGraphicFramePr>
        <p:xfrm>
          <a:off x="430000" y="1722332"/>
          <a:ext cx="10693400" cy="182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0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42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93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385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085">
                <a:tc rowSpan="3">
                  <a:txBody>
                    <a:bodyPr/>
                    <a:lstStyle/>
                    <a:p>
                      <a:pPr algn="l"/>
                      <a:endParaRPr lang="en-US" altLang="zh-CN" sz="1055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5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endParaRPr lang="en-US" altLang="zh-CN" sz="1055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055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SIM7100CE-GW</a:t>
                      </a:r>
                    </a:p>
                    <a:p>
                      <a:pPr algn="l"/>
                      <a:endParaRPr lang="zh-CN" altLang="en-US" sz="1055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55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SIM7100CE-GWS</a:t>
                      </a:r>
                      <a:endParaRPr lang="zh-CN" altLang="en-US" sz="1055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5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ASR1802S</a:t>
                      </a:r>
                      <a:endParaRPr lang="zh-CN" altLang="en-US" sz="1055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S2-10AGY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尺寸，国网型号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SIM7100CE-GWB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S2-10AZ9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尺寸，国网型号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 vMerge="1">
                  <a:txBody>
                    <a:bodyPr/>
                    <a:lstStyle/>
                    <a:p>
                      <a:pPr algn="l"/>
                      <a:endParaRPr lang="zh-CN" altLang="en-US" sz="1055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55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SIM7100CE-GWT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ASR1803S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55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S2-10C8T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*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尺寸，国网型号</a:t>
                      </a:r>
                      <a:r>
                        <a:rPr lang="en-US" altLang="zh-CN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,</a:t>
                      </a:r>
                      <a:r>
                        <a:rPr lang="zh-CN" altLang="en-US" sz="1055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支持定位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522962"/>
                  </a:ext>
                </a:extLst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430000" y="1060996"/>
            <a:ext cx="11001375" cy="4133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ASR CAT4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产品主要型号（国网）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4373" y="915040"/>
            <a:ext cx="10279117" cy="469813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高速模组</a:t>
            </a:r>
            <a:r>
              <a:rPr lang="en-US" altLang="zh-CN" sz="2400" dirty="0">
                <a:solidFill>
                  <a:srgbClr val="C00000"/>
                </a:solidFill>
                <a:cs typeface="+mn-cs"/>
              </a:rPr>
              <a:t>LTE-A</a:t>
            </a:r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产品线</a:t>
            </a: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574373" y="1575520"/>
          <a:ext cx="10224703" cy="4802523"/>
        </p:xfrm>
        <a:graphic>
          <a:graphicData uri="http://schemas.openxmlformats.org/drawingml/2006/table">
            <a:tbl>
              <a:tblPr/>
              <a:tblGrid>
                <a:gridCol w="283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51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8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8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36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993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354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9291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平台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高通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ASR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81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9*40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SDX12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81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　型号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</a:t>
                      </a: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906E</a:t>
                      </a:r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 </a:t>
                      </a: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-PCIE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</a:t>
                      </a: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906X</a:t>
                      </a:r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-M.2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SIM7912X-M.2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SIM7906X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SIM7912X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SIM7906X-M.2 R2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SIM7912X-M.2 R2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A7906E-M.2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3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产品图片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9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尺寸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30*51mm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42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30*42mm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37*39.5mm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37*39.5mm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30*42mm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30*42mm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30*42mm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85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区域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中国</a:t>
                      </a: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印度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8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欧洲</a:t>
                      </a: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中东</a:t>
                      </a: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韩国等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SIM7906E-PCIE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SIM7906E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-M2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SIM7906E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SIM7912E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SIM7906E-M2 R2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SIM7912E-M2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A7906E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-M2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0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北美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SIM7906A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SIM7912A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SIM7906A-M2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SIM7912A-M2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0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日本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4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南美，澳洲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SIM7906SA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-M2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985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全球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SIM7912G-M2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*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SIM7906G-M.2 R2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SIM7912G-M.2 R2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/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423" y="2833731"/>
            <a:ext cx="386447" cy="62369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824" y="2830931"/>
            <a:ext cx="377752" cy="56815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994" y="2799562"/>
            <a:ext cx="442423" cy="66541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168" y="2802413"/>
            <a:ext cx="435504" cy="65501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897" y="2759371"/>
            <a:ext cx="469145" cy="705609"/>
          </a:xfrm>
          <a:prstGeom prst="rect">
            <a:avLst/>
          </a:prstGeom>
        </p:spPr>
      </p:pic>
      <p:pic>
        <p:nvPicPr>
          <p:cNvPr id="6" name="图片 5" descr="QR 代码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996" y="2851230"/>
            <a:ext cx="507040" cy="520569"/>
          </a:xfrm>
          <a:prstGeom prst="rect">
            <a:avLst/>
          </a:prstGeom>
        </p:spPr>
      </p:pic>
      <p:pic>
        <p:nvPicPr>
          <p:cNvPr id="15" name="图片 14" descr="QR 代码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252" y="2851231"/>
            <a:ext cx="507040" cy="5205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646861" y="2852391"/>
            <a:ext cx="374218" cy="1197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" b="1" dirty="0">
                <a:solidFill>
                  <a:schemeClr val="tx1"/>
                </a:solidFill>
              </a:rPr>
              <a:t>7906</a:t>
            </a:r>
            <a:endParaRPr lang="zh-CN" altLang="en-US" sz="600" b="1" dirty="0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029" y="2780479"/>
            <a:ext cx="469145" cy="70560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950575" y="2701147"/>
            <a:ext cx="645771" cy="215444"/>
            <a:chOff x="4694498" y="1862918"/>
            <a:chExt cx="865628" cy="172700"/>
          </a:xfrm>
        </p:grpSpPr>
        <p:sp>
          <p:nvSpPr>
            <p:cNvPr id="19" name="矩形标注 728"/>
            <p:cNvSpPr/>
            <p:nvPr/>
          </p:nvSpPr>
          <p:spPr>
            <a:xfrm>
              <a:off x="4723623" y="1868804"/>
              <a:ext cx="532625" cy="142479"/>
            </a:xfrm>
            <a:prstGeom prst="wedgeRectCallout">
              <a:avLst>
                <a:gd name="adj1" fmla="val -42435"/>
                <a:gd name="adj2" fmla="val 9239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20" name="TextBox 732"/>
            <p:cNvSpPr txBox="1"/>
            <p:nvPr/>
          </p:nvSpPr>
          <p:spPr>
            <a:xfrm>
              <a:off x="4694498" y="1862918"/>
              <a:ext cx="865628" cy="172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913765">
                <a:defRPr sz="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800" dirty="0"/>
                <a:t>22Q3</a:t>
              </a:r>
              <a:endParaRPr lang="zh-CN" altLang="en-US" sz="800" dirty="0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86295" y="2724442"/>
            <a:ext cx="645771" cy="215444"/>
            <a:chOff x="4694498" y="1862917"/>
            <a:chExt cx="865628" cy="172700"/>
          </a:xfrm>
        </p:grpSpPr>
        <p:sp>
          <p:nvSpPr>
            <p:cNvPr id="30" name="矩形标注 728"/>
            <p:cNvSpPr/>
            <p:nvPr/>
          </p:nvSpPr>
          <p:spPr>
            <a:xfrm>
              <a:off x="4723623" y="1868804"/>
              <a:ext cx="532625" cy="142479"/>
            </a:xfrm>
            <a:prstGeom prst="wedgeRectCallout">
              <a:avLst>
                <a:gd name="adj1" fmla="val -42435"/>
                <a:gd name="adj2" fmla="val 9239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33" name="TextBox 732"/>
            <p:cNvSpPr txBox="1"/>
            <p:nvPr/>
          </p:nvSpPr>
          <p:spPr>
            <a:xfrm>
              <a:off x="4694498" y="1862917"/>
              <a:ext cx="865628" cy="172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913765">
                <a:defRPr sz="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800" dirty="0"/>
                <a:t>22Q3</a:t>
              </a:r>
              <a:endParaRPr lang="zh-CN" altLang="en-US" sz="800" dirty="0"/>
            </a:p>
          </p:txBody>
        </p:sp>
      </p:grpSp>
      <p:sp>
        <p:nvSpPr>
          <p:cNvPr id="21" name="矩形标注 36"/>
          <p:cNvSpPr/>
          <p:nvPr/>
        </p:nvSpPr>
        <p:spPr>
          <a:xfrm>
            <a:off x="7784063" y="1711233"/>
            <a:ext cx="642295" cy="161619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63" tIns="48381" rIns="96763" bIns="48381" anchor="ctr"/>
          <a:lstStyle/>
          <a:p>
            <a:pPr algn="ctr" defTabSz="913765" eaLnBrk="0" hangingPunct="0">
              <a:defRPr/>
            </a:pPr>
            <a:r>
              <a:rPr lang="zh-CN" altLang="en-US" sz="1200" b="1" dirty="0">
                <a:solidFill>
                  <a:schemeClr val="tx1"/>
                </a:solidFill>
                <a:cs typeface="Calibri" panose="020F0502020204030204" pitchFamily="34" charset="0"/>
              </a:rPr>
              <a:t>主推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558896" y="3193243"/>
            <a:ext cx="10978957" cy="199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五边形 19"/>
          <p:cNvSpPr/>
          <p:nvPr/>
        </p:nvSpPr>
        <p:spPr>
          <a:xfrm>
            <a:off x="493953" y="5956074"/>
            <a:ext cx="11412336" cy="353247"/>
          </a:xfrm>
          <a:prstGeom prst="homePlate">
            <a:avLst/>
          </a:prstGeom>
          <a:gradFill flip="none" rotWithShape="1">
            <a:gsLst>
              <a:gs pos="0">
                <a:srgbClr val="06638E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 "/>
            </a:endParaRPr>
          </a:p>
        </p:txBody>
      </p:sp>
      <p:cxnSp>
        <p:nvCxnSpPr>
          <p:cNvPr id="23" name="直接箭头连接符 22"/>
          <p:cNvCxnSpPr>
            <a:cxnSpLocks/>
          </p:cNvCxnSpPr>
          <p:nvPr/>
        </p:nvCxnSpPr>
        <p:spPr>
          <a:xfrm flipV="1">
            <a:off x="475152" y="1331369"/>
            <a:ext cx="0" cy="45542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66932" y="5956074"/>
            <a:ext cx="7909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dirty="0">
                <a:latin typeface="Arial "/>
              </a:rPr>
              <a:t>2019</a:t>
            </a:r>
            <a:endParaRPr lang="zh-CN" altLang="en-US" sz="1333" dirty="0">
              <a:latin typeface="Arial 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59948" y="5943419"/>
            <a:ext cx="7909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dirty="0">
                <a:latin typeface="Arial "/>
              </a:rPr>
              <a:t>2020</a:t>
            </a:r>
            <a:endParaRPr lang="zh-CN" altLang="en-US" sz="1333" dirty="0">
              <a:latin typeface="Arial 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887315" y="3843812"/>
            <a:ext cx="1623175" cy="736813"/>
            <a:chOff x="3086510" y="2777729"/>
            <a:chExt cx="1157015" cy="508401"/>
          </a:xfrm>
        </p:grpSpPr>
        <p:sp>
          <p:nvSpPr>
            <p:cNvPr id="32" name="圆角矩形 31"/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3" t="7448" r="55309" b="21790"/>
            <a:stretch>
              <a:fillRect/>
            </a:stretch>
          </p:blipFill>
          <p:spPr>
            <a:xfrm>
              <a:off x="3143240" y="2857502"/>
              <a:ext cx="214314" cy="315963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357554" y="2786064"/>
              <a:ext cx="885971" cy="148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latin typeface="Arial "/>
                </a:rPr>
                <a:t>SIM7906X –M2</a:t>
              </a:r>
              <a:endParaRPr lang="zh-CN" altLang="en-US" sz="800" b="1" dirty="0">
                <a:latin typeface="Arial 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59274" y="2909176"/>
              <a:ext cx="857256" cy="31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800" dirty="0">
                  <a:latin typeface="Arial "/>
                </a:rPr>
                <a:t> LTE Cat 6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800" dirty="0">
                  <a:latin typeface="Arial "/>
                </a:rPr>
                <a:t> 300M DL/75M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800" dirty="0">
                  <a:latin typeface="Arial "/>
                </a:rPr>
                <a:t> M.2 Interface</a:t>
              </a:r>
              <a:endParaRPr lang="zh-CN" altLang="en-US" sz="800" dirty="0">
                <a:latin typeface="Arial 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588858" y="4879152"/>
            <a:ext cx="1623175" cy="736814"/>
            <a:chOff x="3086510" y="2777729"/>
            <a:chExt cx="1157015" cy="508401"/>
          </a:xfrm>
        </p:grpSpPr>
        <p:sp>
          <p:nvSpPr>
            <p:cNvPr id="42" name="圆角矩形 41"/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57554" y="2786064"/>
              <a:ext cx="885971" cy="148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b="1" dirty="0">
                  <a:latin typeface="Arial "/>
                </a:rPr>
                <a:t>SIM7906X – PCIE</a:t>
              </a:r>
              <a:endParaRPr lang="zh-CN" altLang="en-US" sz="800" b="1" dirty="0">
                <a:latin typeface="Arial 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34477" y="2917748"/>
              <a:ext cx="857256" cy="31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800" dirty="0">
                  <a:latin typeface="Arial "/>
                </a:rPr>
                <a:t> LTE Cat 6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800" dirty="0">
                  <a:latin typeface="Arial "/>
                </a:rPr>
                <a:t> 300M DL/75M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800" dirty="0">
                  <a:latin typeface="Arial "/>
                </a:rPr>
                <a:t> </a:t>
              </a:r>
              <a:r>
                <a:rPr lang="en-US" altLang="zh-CN" sz="800" dirty="0" err="1">
                  <a:latin typeface="Arial "/>
                </a:rPr>
                <a:t>mPCIe</a:t>
              </a:r>
              <a:r>
                <a:rPr lang="en-US" altLang="zh-CN" sz="800" dirty="0">
                  <a:latin typeface="Arial "/>
                </a:rPr>
                <a:t> Interface</a:t>
              </a:r>
              <a:endParaRPr lang="zh-CN" altLang="en-US" sz="800" dirty="0">
                <a:latin typeface="Arial "/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8" t="14665" r="56984" b="23744"/>
          <a:stretch>
            <a:fillRect/>
          </a:stretch>
        </p:blipFill>
        <p:spPr>
          <a:xfrm>
            <a:off x="2689078" y="5086217"/>
            <a:ext cx="300661" cy="41413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54235" y="4336874"/>
            <a:ext cx="1333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 "/>
              </a:rPr>
              <a:t>  LTE Cat 6</a:t>
            </a:r>
            <a:endParaRPr lang="zh-CN" altLang="en-US" sz="1200" dirty="0">
              <a:latin typeface="Arial 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8455" y="2221224"/>
            <a:ext cx="1202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rial "/>
              </a:rPr>
              <a:t> LTE Cat 12</a:t>
            </a:r>
            <a:endParaRPr lang="zh-CN" altLang="en-US" sz="1200" dirty="0">
              <a:latin typeface="Arial 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2906037" y="2180848"/>
            <a:ext cx="1713803" cy="736814"/>
            <a:chOff x="3086510" y="2777729"/>
            <a:chExt cx="1157015" cy="508401"/>
          </a:xfrm>
        </p:grpSpPr>
        <p:sp>
          <p:nvSpPr>
            <p:cNvPr id="56" name="圆角矩形 55"/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SIM7912G –M2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12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600M DL/1505M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M.2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Global Version</a:t>
              </a:r>
              <a:endParaRPr lang="zh-CN" altLang="en-US" sz="733" dirty="0">
                <a:latin typeface="Arial "/>
              </a:endParaRPr>
            </a:p>
          </p:txBody>
        </p:sp>
      </p:grpSp>
      <p:pic>
        <p:nvPicPr>
          <p:cNvPr id="62" name="图片 61" descr="SIM79012-M2_雷雕_190410.png"/>
          <p:cNvPicPr>
            <a:picLocks noChangeAspect="1"/>
          </p:cNvPicPr>
          <p:nvPr/>
        </p:nvPicPr>
        <p:blipFill>
          <a:blip r:embed="rId4" cstate="print"/>
          <a:srcRect l="11538" t="11119" r="50000" b="16610"/>
          <a:stretch>
            <a:fillRect/>
          </a:stretch>
        </p:blipFill>
        <p:spPr>
          <a:xfrm>
            <a:off x="2955969" y="2235453"/>
            <a:ext cx="381005" cy="495304"/>
          </a:xfrm>
          <a:prstGeom prst="rect">
            <a:avLst/>
          </a:prstGeom>
        </p:spPr>
      </p:pic>
      <p:cxnSp>
        <p:nvCxnSpPr>
          <p:cNvPr id="37" name="直接箭头连接符 36"/>
          <p:cNvCxnSpPr/>
          <p:nvPr/>
        </p:nvCxnSpPr>
        <p:spPr>
          <a:xfrm>
            <a:off x="476211" y="5885658"/>
            <a:ext cx="11144328" cy="211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33"/>
          <p:cNvSpPr txBox="1"/>
          <p:nvPr/>
        </p:nvSpPr>
        <p:spPr>
          <a:xfrm>
            <a:off x="8953451" y="5938383"/>
            <a:ext cx="7909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dirty="0">
                <a:latin typeface="Arial "/>
              </a:rPr>
              <a:t>2021</a:t>
            </a:r>
            <a:endParaRPr lang="zh-CN" altLang="en-US" sz="1333" dirty="0">
              <a:latin typeface="Arial 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7056107" y="1253940"/>
            <a:ext cx="1713803" cy="736814"/>
            <a:chOff x="3086510" y="2777729"/>
            <a:chExt cx="1157015" cy="508401"/>
          </a:xfrm>
        </p:grpSpPr>
        <p:sp>
          <p:nvSpPr>
            <p:cNvPr id="83" name="圆角矩形 82"/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84" name="TextBox 57"/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SIM7912E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85" name="TextBox 58"/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12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600M DL/150M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LGA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Reginal Version</a:t>
              </a:r>
              <a:endParaRPr lang="zh-CN" altLang="en-US" sz="733" dirty="0">
                <a:latin typeface="Arial 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152117" y="2125873"/>
            <a:ext cx="1713803" cy="736813"/>
            <a:chOff x="3086510" y="2777729"/>
            <a:chExt cx="1157015" cy="508401"/>
          </a:xfrm>
        </p:grpSpPr>
        <p:sp>
          <p:nvSpPr>
            <p:cNvPr id="87" name="圆角矩形 86"/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88" name="TextBox 57"/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SIM7912A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89" name="TextBox 58"/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12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600M DL/150M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LGA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Regional Version</a:t>
              </a:r>
              <a:endParaRPr lang="zh-CN" altLang="en-US" sz="733" dirty="0">
                <a:latin typeface="Arial 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168341" y="736972"/>
            <a:ext cx="1713803" cy="736814"/>
            <a:chOff x="3086510" y="2777729"/>
            <a:chExt cx="1157015" cy="508401"/>
          </a:xfrm>
        </p:grpSpPr>
        <p:sp>
          <p:nvSpPr>
            <p:cNvPr id="91" name="圆角矩形 90"/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92" name="TextBox 57"/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SIM7912G-M2 R2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93" name="TextBox 58"/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12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600M DL/150M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M.2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Global Version</a:t>
              </a:r>
              <a:endParaRPr lang="zh-CN" altLang="en-US" sz="733" dirty="0">
                <a:latin typeface="Arial "/>
              </a:endParaRPr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020" y="1424395"/>
            <a:ext cx="385219" cy="367405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802" y="2340758"/>
            <a:ext cx="395571" cy="361469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5237" y="859173"/>
            <a:ext cx="334499" cy="461836"/>
          </a:xfrm>
          <a:prstGeom prst="rect">
            <a:avLst/>
          </a:prstGeom>
        </p:spPr>
      </p:pic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CAF90E76-2436-4549-AE8C-8630E19E0201}"/>
              </a:ext>
            </a:extLst>
          </p:cNvPr>
          <p:cNvSpPr/>
          <p:nvPr/>
        </p:nvSpPr>
        <p:spPr>
          <a:xfrm>
            <a:off x="6924096" y="644692"/>
            <a:ext cx="4356480" cy="5114609"/>
          </a:xfrm>
          <a:prstGeom prst="roundRect">
            <a:avLst>
              <a:gd name="adj" fmla="val 34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8342484-DC34-44E6-BEA7-B74571EA9372}"/>
              </a:ext>
            </a:extLst>
          </p:cNvPr>
          <p:cNvSpPr txBox="1"/>
          <p:nvPr/>
        </p:nvSpPr>
        <p:spPr>
          <a:xfrm>
            <a:off x="7056107" y="682643"/>
            <a:ext cx="166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SDX12</a:t>
            </a:r>
            <a:endParaRPr lang="zh-CN" altLang="en-US" sz="1200" b="1" dirty="0"/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F976B6FA-B3FE-414E-A829-AE73133C400C}"/>
              </a:ext>
            </a:extLst>
          </p:cNvPr>
          <p:cNvSpPr/>
          <p:nvPr/>
        </p:nvSpPr>
        <p:spPr>
          <a:xfrm>
            <a:off x="1679509" y="1508787"/>
            <a:ext cx="3037800" cy="4214599"/>
          </a:xfrm>
          <a:prstGeom prst="roundRect">
            <a:avLst>
              <a:gd name="adj" fmla="val 460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D2882EA-05BE-46EB-AF99-DC2040A489D7}"/>
              </a:ext>
            </a:extLst>
          </p:cNvPr>
          <p:cNvSpPr txBox="1"/>
          <p:nvPr/>
        </p:nvSpPr>
        <p:spPr>
          <a:xfrm>
            <a:off x="1656209" y="1614740"/>
            <a:ext cx="166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MDM9x40</a:t>
            </a:r>
            <a:endParaRPr lang="zh-CN" altLang="en-US" sz="1200" b="1" dirty="0"/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A8043A5-7E97-4D6B-9DE5-E883B6C180E4}"/>
              </a:ext>
            </a:extLst>
          </p:cNvPr>
          <p:cNvGrpSpPr/>
          <p:nvPr/>
        </p:nvGrpSpPr>
        <p:grpSpPr>
          <a:xfrm>
            <a:off x="5052151" y="4363157"/>
            <a:ext cx="1623175" cy="736813"/>
            <a:chOff x="5500694" y="2714626"/>
            <a:chExt cx="1157015" cy="508401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4B333BCB-38A1-4940-9557-3E62C5887310}"/>
                </a:ext>
              </a:extLst>
            </p:cNvPr>
            <p:cNvGrpSpPr/>
            <p:nvPr/>
          </p:nvGrpSpPr>
          <p:grpSpPr>
            <a:xfrm>
              <a:off x="5500694" y="2714626"/>
              <a:ext cx="1157015" cy="508401"/>
              <a:chOff x="3086510" y="2777729"/>
              <a:chExt cx="1157015" cy="508401"/>
            </a:xfrm>
          </p:grpSpPr>
          <p:sp>
            <p:nvSpPr>
              <p:cNvPr id="68" name="圆角矩形 47">
                <a:extLst>
                  <a:ext uri="{FF2B5EF4-FFF2-40B4-BE49-F238E27FC236}">
                    <a16:creationId xmlns:a16="http://schemas.microsoft.com/office/drawing/2014/main" id="{4C9F4D80-6E26-488E-A464-8CB0D7D4B557}"/>
                  </a:ext>
                </a:extLst>
              </p:cNvPr>
              <p:cNvSpPr/>
              <p:nvPr/>
            </p:nvSpPr>
            <p:spPr>
              <a:xfrm>
                <a:off x="3086510" y="2777729"/>
                <a:ext cx="1047057" cy="508401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8390"/>
                <a:endParaRPr lang="zh-CN" altLang="en-US" sz="2133">
                  <a:solidFill>
                    <a:prstClr val="white"/>
                  </a:solidFill>
                  <a:latin typeface="Arial "/>
                </a:endParaRPr>
              </a:p>
            </p:txBody>
          </p:sp>
          <p:sp>
            <p:nvSpPr>
              <p:cNvPr id="69" name="TextBox 48">
                <a:extLst>
                  <a:ext uri="{FF2B5EF4-FFF2-40B4-BE49-F238E27FC236}">
                    <a16:creationId xmlns:a16="http://schemas.microsoft.com/office/drawing/2014/main" id="{FB3FD344-55DB-4E61-ACAD-EE5E9242C015}"/>
                  </a:ext>
                </a:extLst>
              </p:cNvPr>
              <p:cNvSpPr txBox="1"/>
              <p:nvPr/>
            </p:nvSpPr>
            <p:spPr>
              <a:xfrm>
                <a:off x="3357554" y="2786064"/>
                <a:ext cx="885971" cy="141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33" b="1" dirty="0">
                    <a:latin typeface="Arial "/>
                  </a:rPr>
                  <a:t>A7906X – M2</a:t>
                </a:r>
                <a:endParaRPr lang="zh-CN" altLang="en-US" sz="733" b="1" dirty="0">
                  <a:latin typeface="Arial "/>
                </a:endParaRPr>
              </a:p>
            </p:txBody>
          </p:sp>
          <p:sp>
            <p:nvSpPr>
              <p:cNvPr id="70" name="TextBox 49">
                <a:extLst>
                  <a:ext uri="{FF2B5EF4-FFF2-40B4-BE49-F238E27FC236}">
                    <a16:creationId xmlns:a16="http://schemas.microsoft.com/office/drawing/2014/main" id="{823A8D63-3AE0-415A-980F-81208AD48D43}"/>
                  </a:ext>
                </a:extLst>
              </p:cNvPr>
              <p:cNvSpPr txBox="1"/>
              <p:nvPr/>
            </p:nvSpPr>
            <p:spPr>
              <a:xfrm>
                <a:off x="3378166" y="2909176"/>
                <a:ext cx="857256" cy="297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altLang="zh-CN" sz="733" dirty="0">
                    <a:latin typeface="Arial "/>
                  </a:rPr>
                  <a:t> LTE Cat 6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altLang="zh-CN" sz="733" dirty="0">
                    <a:latin typeface="Arial "/>
                  </a:rPr>
                  <a:t> 300M DL/ 50M UL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altLang="zh-CN" sz="733" dirty="0">
                    <a:latin typeface="Arial "/>
                  </a:rPr>
                  <a:t> M.2 Interface</a:t>
                </a:r>
                <a:endParaRPr lang="zh-CN" altLang="en-US" sz="733" dirty="0">
                  <a:latin typeface="Arial "/>
                </a:endParaRPr>
              </a:p>
            </p:txBody>
          </p:sp>
        </p:grpSp>
        <p:pic>
          <p:nvPicPr>
            <p:cNvPr id="67" name="Picture 3">
              <a:extLst>
                <a:ext uri="{FF2B5EF4-FFF2-40B4-BE49-F238E27FC236}">
                  <a16:creationId xmlns:a16="http://schemas.microsoft.com/office/drawing/2014/main" id="{25916031-2E8C-4A4A-9F02-E732A0B7C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72132" y="2786064"/>
              <a:ext cx="228771" cy="317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5E6104F3-567F-4D12-8D73-6DD58F6B5072}"/>
              </a:ext>
            </a:extLst>
          </p:cNvPr>
          <p:cNvSpPr/>
          <p:nvPr/>
        </p:nvSpPr>
        <p:spPr>
          <a:xfrm>
            <a:off x="4847862" y="3951289"/>
            <a:ext cx="1849671" cy="13925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52380E9-0339-4828-A75F-935FDCD165FF}"/>
              </a:ext>
            </a:extLst>
          </p:cNvPr>
          <p:cNvSpPr txBox="1"/>
          <p:nvPr/>
        </p:nvSpPr>
        <p:spPr>
          <a:xfrm>
            <a:off x="4940726" y="4001561"/>
            <a:ext cx="1660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ASR1826</a:t>
            </a:r>
            <a:endParaRPr lang="zh-CN" altLang="en-US" sz="1200" b="1" dirty="0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4708A108-5B6A-42AB-87BB-B2938B01D4A9}"/>
              </a:ext>
            </a:extLst>
          </p:cNvPr>
          <p:cNvGrpSpPr/>
          <p:nvPr/>
        </p:nvGrpSpPr>
        <p:grpSpPr>
          <a:xfrm>
            <a:off x="7102895" y="3466953"/>
            <a:ext cx="1713803" cy="736813"/>
            <a:chOff x="3086510" y="2777729"/>
            <a:chExt cx="1157015" cy="508401"/>
          </a:xfrm>
        </p:grpSpPr>
        <p:sp>
          <p:nvSpPr>
            <p:cNvPr id="106" name="圆角矩形 82">
              <a:extLst>
                <a:ext uri="{FF2B5EF4-FFF2-40B4-BE49-F238E27FC236}">
                  <a16:creationId xmlns:a16="http://schemas.microsoft.com/office/drawing/2014/main" id="{F333664D-8B7F-45FB-BA11-67827CAD1298}"/>
                </a:ext>
              </a:extLst>
            </p:cNvPr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107" name="TextBox 57">
              <a:extLst>
                <a:ext uri="{FF2B5EF4-FFF2-40B4-BE49-F238E27FC236}">
                  <a16:creationId xmlns:a16="http://schemas.microsoft.com/office/drawing/2014/main" id="{7293A023-A220-4977-8A27-522396061A83}"/>
                </a:ext>
              </a:extLst>
            </p:cNvPr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SIM7906E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108" name="TextBox 58">
              <a:extLst>
                <a:ext uri="{FF2B5EF4-FFF2-40B4-BE49-F238E27FC236}">
                  <a16:creationId xmlns:a16="http://schemas.microsoft.com/office/drawing/2014/main" id="{2F1125B0-34BF-4120-B952-AFD4F34AFC4A}"/>
                </a:ext>
              </a:extLst>
            </p:cNvPr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6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300M DL/50M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LGA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Regional Version</a:t>
              </a:r>
              <a:endParaRPr lang="zh-CN" altLang="en-US" sz="733" dirty="0">
                <a:latin typeface="Arial "/>
              </a:endParaRPr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9CA01883-8869-4018-8EB0-8F289491328E}"/>
              </a:ext>
            </a:extLst>
          </p:cNvPr>
          <p:cNvGrpSpPr/>
          <p:nvPr/>
        </p:nvGrpSpPr>
        <p:grpSpPr>
          <a:xfrm>
            <a:off x="7152117" y="4338889"/>
            <a:ext cx="1713803" cy="736813"/>
            <a:chOff x="3086510" y="2777729"/>
            <a:chExt cx="1157015" cy="508401"/>
          </a:xfrm>
        </p:grpSpPr>
        <p:sp>
          <p:nvSpPr>
            <p:cNvPr id="110" name="圆角矩形 86">
              <a:extLst>
                <a:ext uri="{FF2B5EF4-FFF2-40B4-BE49-F238E27FC236}">
                  <a16:creationId xmlns:a16="http://schemas.microsoft.com/office/drawing/2014/main" id="{BBC8916A-9794-48A9-BBBC-1A96B00331A0}"/>
                </a:ext>
              </a:extLst>
            </p:cNvPr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111" name="TextBox 57">
              <a:extLst>
                <a:ext uri="{FF2B5EF4-FFF2-40B4-BE49-F238E27FC236}">
                  <a16:creationId xmlns:a16="http://schemas.microsoft.com/office/drawing/2014/main" id="{940C24AE-CD01-49CF-823A-D847F311C24B}"/>
                </a:ext>
              </a:extLst>
            </p:cNvPr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SIM7906A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112" name="TextBox 58">
              <a:extLst>
                <a:ext uri="{FF2B5EF4-FFF2-40B4-BE49-F238E27FC236}">
                  <a16:creationId xmlns:a16="http://schemas.microsoft.com/office/drawing/2014/main" id="{FECFD581-41D2-485F-862A-8A13F3000065}"/>
                </a:ext>
              </a:extLst>
            </p:cNvPr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6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300M DL/50M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LGA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Regional Version</a:t>
              </a:r>
              <a:endParaRPr lang="zh-CN" altLang="en-US" sz="733" dirty="0">
                <a:latin typeface="Arial "/>
              </a:endParaRPr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5CB52F80-8CFC-40B9-A3C5-4A68BA594AA2}"/>
              </a:ext>
            </a:extLst>
          </p:cNvPr>
          <p:cNvGrpSpPr/>
          <p:nvPr/>
        </p:nvGrpSpPr>
        <p:grpSpPr>
          <a:xfrm>
            <a:off x="9236237" y="3274935"/>
            <a:ext cx="1713803" cy="736814"/>
            <a:chOff x="3086510" y="2777729"/>
            <a:chExt cx="1157015" cy="508401"/>
          </a:xfrm>
        </p:grpSpPr>
        <p:sp>
          <p:nvSpPr>
            <p:cNvPr id="114" name="圆角矩形 90">
              <a:extLst>
                <a:ext uri="{FF2B5EF4-FFF2-40B4-BE49-F238E27FC236}">
                  <a16:creationId xmlns:a16="http://schemas.microsoft.com/office/drawing/2014/main" id="{B8B127BB-CE5D-46D0-A25A-3E256082F13B}"/>
                </a:ext>
              </a:extLst>
            </p:cNvPr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115" name="TextBox 57">
              <a:extLst>
                <a:ext uri="{FF2B5EF4-FFF2-40B4-BE49-F238E27FC236}">
                  <a16:creationId xmlns:a16="http://schemas.microsoft.com/office/drawing/2014/main" id="{BC31F0A7-9A1D-420E-8317-DD1F34B343AA}"/>
                </a:ext>
              </a:extLst>
            </p:cNvPr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SIM7906G-M2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116" name="TextBox 58">
              <a:extLst>
                <a:ext uri="{FF2B5EF4-FFF2-40B4-BE49-F238E27FC236}">
                  <a16:creationId xmlns:a16="http://schemas.microsoft.com/office/drawing/2014/main" id="{BBED6F8D-04A3-4BF2-A1F0-1E3B53413D76}"/>
                </a:ext>
              </a:extLst>
            </p:cNvPr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6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300M DL/50M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M.2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Global Version</a:t>
              </a:r>
              <a:endParaRPr lang="zh-CN" altLang="en-US" sz="733" dirty="0">
                <a:latin typeface="Arial "/>
              </a:endParaRPr>
            </a:p>
          </p:txBody>
        </p:sp>
      </p:grpSp>
      <p:pic>
        <p:nvPicPr>
          <p:cNvPr id="117" name="图片 116">
            <a:extLst>
              <a:ext uri="{FF2B5EF4-FFF2-40B4-BE49-F238E27FC236}">
                <a16:creationId xmlns:a16="http://schemas.microsoft.com/office/drawing/2014/main" id="{A6CFC737-022A-4D22-951B-E981DD2D0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851" y="3646457"/>
            <a:ext cx="385219" cy="367405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49FB4843-A953-4F3D-B0D9-4F803F2A0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295" y="4536182"/>
            <a:ext cx="395571" cy="361469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578C4B3D-5B8E-464F-96BE-FDC80CF4D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1850" y="3388291"/>
            <a:ext cx="334499" cy="461836"/>
          </a:xfrm>
          <a:prstGeom prst="rect">
            <a:avLst/>
          </a:prstGeom>
        </p:spPr>
      </p:pic>
      <p:grpSp>
        <p:nvGrpSpPr>
          <p:cNvPr id="73" name="组合 72">
            <a:extLst>
              <a:ext uri="{FF2B5EF4-FFF2-40B4-BE49-F238E27FC236}">
                <a16:creationId xmlns:a16="http://schemas.microsoft.com/office/drawing/2014/main" id="{06E561BD-8D6B-43CB-96CB-8CF9A7A0D204}"/>
              </a:ext>
            </a:extLst>
          </p:cNvPr>
          <p:cNvGrpSpPr/>
          <p:nvPr/>
        </p:nvGrpSpPr>
        <p:grpSpPr>
          <a:xfrm>
            <a:off x="9278741" y="1580239"/>
            <a:ext cx="1713803" cy="736813"/>
            <a:chOff x="3086510" y="2777729"/>
            <a:chExt cx="1157015" cy="508401"/>
          </a:xfrm>
        </p:grpSpPr>
        <p:sp>
          <p:nvSpPr>
            <p:cNvPr id="74" name="圆角矩形 90">
              <a:extLst>
                <a:ext uri="{FF2B5EF4-FFF2-40B4-BE49-F238E27FC236}">
                  <a16:creationId xmlns:a16="http://schemas.microsoft.com/office/drawing/2014/main" id="{B8D88AA3-9010-4276-97FD-5B2D573B5401}"/>
                </a:ext>
              </a:extLst>
            </p:cNvPr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75" name="TextBox 57">
              <a:extLst>
                <a:ext uri="{FF2B5EF4-FFF2-40B4-BE49-F238E27FC236}">
                  <a16:creationId xmlns:a16="http://schemas.microsoft.com/office/drawing/2014/main" id="{9829EC81-453F-4226-A14B-51FA240DE884}"/>
                </a:ext>
              </a:extLst>
            </p:cNvPr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SIM7912E-M2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76" name="TextBox 58">
              <a:extLst>
                <a:ext uri="{FF2B5EF4-FFF2-40B4-BE49-F238E27FC236}">
                  <a16:creationId xmlns:a16="http://schemas.microsoft.com/office/drawing/2014/main" id="{58D0FF05-8475-4654-AE6D-469B7C6D2885}"/>
                </a:ext>
              </a:extLst>
            </p:cNvPr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12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600M DL/150M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M.2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Regional Version</a:t>
              </a:r>
              <a:endParaRPr lang="zh-CN" altLang="en-US" sz="733" dirty="0">
                <a:latin typeface="Arial "/>
              </a:endParaRPr>
            </a:p>
          </p:txBody>
        </p:sp>
      </p:grpSp>
      <p:pic>
        <p:nvPicPr>
          <p:cNvPr id="77" name="图片 76">
            <a:extLst>
              <a:ext uri="{FF2B5EF4-FFF2-40B4-BE49-F238E27FC236}">
                <a16:creationId xmlns:a16="http://schemas.microsoft.com/office/drawing/2014/main" id="{FE4EBC04-E6FA-40A1-909E-C3B5565DD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159" y="1693599"/>
            <a:ext cx="334499" cy="461836"/>
          </a:xfrm>
          <a:prstGeom prst="rect">
            <a:avLst/>
          </a:prstGeom>
        </p:spPr>
      </p:pic>
      <p:grpSp>
        <p:nvGrpSpPr>
          <p:cNvPr id="78" name="组合 77">
            <a:extLst>
              <a:ext uri="{FF2B5EF4-FFF2-40B4-BE49-F238E27FC236}">
                <a16:creationId xmlns:a16="http://schemas.microsoft.com/office/drawing/2014/main" id="{61669692-8687-485E-855D-5618E5589487}"/>
              </a:ext>
            </a:extLst>
          </p:cNvPr>
          <p:cNvGrpSpPr/>
          <p:nvPr/>
        </p:nvGrpSpPr>
        <p:grpSpPr>
          <a:xfrm>
            <a:off x="9432304" y="2388837"/>
            <a:ext cx="1713803" cy="736813"/>
            <a:chOff x="3086510" y="2777729"/>
            <a:chExt cx="1157015" cy="508401"/>
          </a:xfrm>
        </p:grpSpPr>
        <p:sp>
          <p:nvSpPr>
            <p:cNvPr id="79" name="圆角矩形 90">
              <a:extLst>
                <a:ext uri="{FF2B5EF4-FFF2-40B4-BE49-F238E27FC236}">
                  <a16:creationId xmlns:a16="http://schemas.microsoft.com/office/drawing/2014/main" id="{89C5E0C9-392C-4500-93D4-248D427578F8}"/>
                </a:ext>
              </a:extLst>
            </p:cNvPr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80" name="TextBox 57">
              <a:extLst>
                <a:ext uri="{FF2B5EF4-FFF2-40B4-BE49-F238E27FC236}">
                  <a16:creationId xmlns:a16="http://schemas.microsoft.com/office/drawing/2014/main" id="{8C54F02C-4C6A-4553-B46C-69EDD275F1EB}"/>
                </a:ext>
              </a:extLst>
            </p:cNvPr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SIM7912A-M2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81" name="TextBox 58">
              <a:extLst>
                <a:ext uri="{FF2B5EF4-FFF2-40B4-BE49-F238E27FC236}">
                  <a16:creationId xmlns:a16="http://schemas.microsoft.com/office/drawing/2014/main" id="{B3735564-5E35-4CDE-873A-7C0B23193107}"/>
                </a:ext>
              </a:extLst>
            </p:cNvPr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12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600M DL/150M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M.2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Regional Version</a:t>
              </a:r>
              <a:endParaRPr lang="zh-CN" altLang="en-US" sz="733" dirty="0">
                <a:latin typeface="Arial "/>
              </a:endParaRPr>
            </a:p>
          </p:txBody>
        </p:sp>
      </p:grpSp>
      <p:pic>
        <p:nvPicPr>
          <p:cNvPr id="97" name="图片 96">
            <a:extLst>
              <a:ext uri="{FF2B5EF4-FFF2-40B4-BE49-F238E27FC236}">
                <a16:creationId xmlns:a16="http://schemas.microsoft.com/office/drawing/2014/main" id="{7793062D-0286-4DCB-929C-9532ECD28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8551" y="2520956"/>
            <a:ext cx="334499" cy="461836"/>
          </a:xfrm>
          <a:prstGeom prst="rect">
            <a:avLst/>
          </a:prstGeom>
        </p:spPr>
      </p:pic>
      <p:grpSp>
        <p:nvGrpSpPr>
          <p:cNvPr id="98" name="组合 97">
            <a:extLst>
              <a:ext uri="{FF2B5EF4-FFF2-40B4-BE49-F238E27FC236}">
                <a16:creationId xmlns:a16="http://schemas.microsoft.com/office/drawing/2014/main" id="{C902CDB7-A179-48F0-B0C8-AE9C0951CF1F}"/>
              </a:ext>
            </a:extLst>
          </p:cNvPr>
          <p:cNvGrpSpPr/>
          <p:nvPr/>
        </p:nvGrpSpPr>
        <p:grpSpPr>
          <a:xfrm>
            <a:off x="9374752" y="4083853"/>
            <a:ext cx="1713803" cy="736813"/>
            <a:chOff x="3086510" y="2777729"/>
            <a:chExt cx="1157015" cy="508401"/>
          </a:xfrm>
        </p:grpSpPr>
        <p:sp>
          <p:nvSpPr>
            <p:cNvPr id="99" name="圆角矩形 90">
              <a:extLst>
                <a:ext uri="{FF2B5EF4-FFF2-40B4-BE49-F238E27FC236}">
                  <a16:creationId xmlns:a16="http://schemas.microsoft.com/office/drawing/2014/main" id="{88156AC7-F718-4926-AFB1-2D881D75BD22}"/>
                </a:ext>
              </a:extLst>
            </p:cNvPr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100" name="TextBox 57">
              <a:extLst>
                <a:ext uri="{FF2B5EF4-FFF2-40B4-BE49-F238E27FC236}">
                  <a16:creationId xmlns:a16="http://schemas.microsoft.com/office/drawing/2014/main" id="{E6834016-EDB7-484E-A739-761A85865175}"/>
                </a:ext>
              </a:extLst>
            </p:cNvPr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SIM7906E-M2 R2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101" name="TextBox 58">
              <a:extLst>
                <a:ext uri="{FF2B5EF4-FFF2-40B4-BE49-F238E27FC236}">
                  <a16:creationId xmlns:a16="http://schemas.microsoft.com/office/drawing/2014/main" id="{ADB2635F-CAAE-4528-A8DA-63A2E0537A04}"/>
                </a:ext>
              </a:extLst>
            </p:cNvPr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6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300M DL/50M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M.2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Regional Version</a:t>
              </a:r>
              <a:endParaRPr lang="zh-CN" altLang="en-US" sz="733" dirty="0">
                <a:latin typeface="Arial "/>
              </a:endParaRPr>
            </a:p>
          </p:txBody>
        </p:sp>
      </p:grpSp>
      <p:pic>
        <p:nvPicPr>
          <p:cNvPr id="102" name="图片 101">
            <a:extLst>
              <a:ext uri="{FF2B5EF4-FFF2-40B4-BE49-F238E27FC236}">
                <a16:creationId xmlns:a16="http://schemas.microsoft.com/office/drawing/2014/main" id="{432CA0AC-C073-4FAD-8004-51A3D73F9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0909" y="4197213"/>
            <a:ext cx="334499" cy="461836"/>
          </a:xfrm>
          <a:prstGeom prst="rect">
            <a:avLst/>
          </a:prstGeom>
        </p:spPr>
      </p:pic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632ECB3-4448-470A-BE3C-2FA4D3BD6A44}"/>
              </a:ext>
            </a:extLst>
          </p:cNvPr>
          <p:cNvGrpSpPr/>
          <p:nvPr/>
        </p:nvGrpSpPr>
        <p:grpSpPr>
          <a:xfrm>
            <a:off x="9474616" y="4918934"/>
            <a:ext cx="1713803" cy="736813"/>
            <a:chOff x="3086510" y="2777729"/>
            <a:chExt cx="1157015" cy="508401"/>
          </a:xfrm>
        </p:grpSpPr>
        <p:sp>
          <p:nvSpPr>
            <p:cNvPr id="104" name="圆角矩形 90">
              <a:extLst>
                <a:ext uri="{FF2B5EF4-FFF2-40B4-BE49-F238E27FC236}">
                  <a16:creationId xmlns:a16="http://schemas.microsoft.com/office/drawing/2014/main" id="{A454BA69-F43D-4283-B170-D7B2DB425880}"/>
                </a:ext>
              </a:extLst>
            </p:cNvPr>
            <p:cNvSpPr/>
            <p:nvPr/>
          </p:nvSpPr>
          <p:spPr>
            <a:xfrm>
              <a:off x="3086510" y="2777729"/>
              <a:ext cx="1047057" cy="50840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390"/>
              <a:endParaRPr lang="zh-CN" altLang="en-US" sz="2133">
                <a:solidFill>
                  <a:prstClr val="white"/>
                </a:solidFill>
                <a:latin typeface="Arial "/>
              </a:endParaRPr>
            </a:p>
          </p:txBody>
        </p:sp>
        <p:sp>
          <p:nvSpPr>
            <p:cNvPr id="120" name="TextBox 57">
              <a:extLst>
                <a:ext uri="{FF2B5EF4-FFF2-40B4-BE49-F238E27FC236}">
                  <a16:creationId xmlns:a16="http://schemas.microsoft.com/office/drawing/2014/main" id="{CD67F17D-0229-427B-821A-2DB4A100DF55}"/>
                </a:ext>
              </a:extLst>
            </p:cNvPr>
            <p:cNvSpPr txBox="1"/>
            <p:nvPr/>
          </p:nvSpPr>
          <p:spPr>
            <a:xfrm>
              <a:off x="3357554" y="2786064"/>
              <a:ext cx="885971" cy="141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33" b="1" dirty="0">
                  <a:latin typeface="Arial "/>
                </a:rPr>
                <a:t>SIM7906A-M2</a:t>
              </a:r>
              <a:endParaRPr lang="zh-CN" altLang="en-US" sz="733" b="1" dirty="0">
                <a:latin typeface="Arial "/>
              </a:endParaRPr>
            </a:p>
          </p:txBody>
        </p:sp>
        <p:sp>
          <p:nvSpPr>
            <p:cNvPr id="121" name="TextBox 58">
              <a:extLst>
                <a:ext uri="{FF2B5EF4-FFF2-40B4-BE49-F238E27FC236}">
                  <a16:creationId xmlns:a16="http://schemas.microsoft.com/office/drawing/2014/main" id="{7BB18858-AB16-4798-ABB1-52E8747E28EB}"/>
                </a:ext>
              </a:extLst>
            </p:cNvPr>
            <p:cNvSpPr txBox="1"/>
            <p:nvPr/>
          </p:nvSpPr>
          <p:spPr>
            <a:xfrm>
              <a:off x="3343732" y="2909174"/>
              <a:ext cx="857255" cy="375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LTE Cat 6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300M DL/50M UL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M.2 Interface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altLang="zh-CN" sz="733" dirty="0">
                  <a:latin typeface="Arial "/>
                </a:rPr>
                <a:t> Regional Version</a:t>
              </a:r>
              <a:endParaRPr lang="zh-CN" altLang="en-US" sz="733" dirty="0">
                <a:latin typeface="Arial "/>
              </a:endParaRPr>
            </a:p>
          </p:txBody>
        </p:sp>
      </p:grpSp>
      <p:pic>
        <p:nvPicPr>
          <p:cNvPr id="122" name="图片 121">
            <a:extLst>
              <a:ext uri="{FF2B5EF4-FFF2-40B4-BE49-F238E27FC236}">
                <a16:creationId xmlns:a16="http://schemas.microsoft.com/office/drawing/2014/main" id="{1DEBD775-978F-4A3F-B146-8376FC084C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7632" y="5096978"/>
            <a:ext cx="334499" cy="4618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FFC37E8-D802-D904-01A1-905880FB9226}"/>
              </a:ext>
            </a:extLst>
          </p:cNvPr>
          <p:cNvSpPr txBox="1"/>
          <p:nvPr/>
        </p:nvSpPr>
        <p:spPr>
          <a:xfrm>
            <a:off x="440154" y="790898"/>
            <a:ext cx="10279117" cy="477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LTE-A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产品演进</a:t>
            </a:r>
          </a:p>
        </p:txBody>
      </p:sp>
    </p:spTree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371" y="544347"/>
            <a:ext cx="10279117" cy="574292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rgbClr val="C00000"/>
                </a:solidFill>
                <a:cs typeface="+mn-cs"/>
              </a:rPr>
              <a:t>LTE-A</a:t>
            </a:r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现有产品</a:t>
            </a:r>
            <a:r>
              <a:rPr lang="en-US" altLang="zh-CN" sz="2400" dirty="0">
                <a:solidFill>
                  <a:srgbClr val="C00000"/>
                </a:solidFill>
                <a:cs typeface="+mn-cs"/>
              </a:rPr>
              <a:t>PN</a:t>
            </a:r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号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6473973"/>
              </p:ext>
            </p:extLst>
          </p:nvPr>
        </p:nvGraphicFramePr>
        <p:xfrm>
          <a:off x="254090" y="1121952"/>
          <a:ext cx="11521281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1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116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SIM7906E-M2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SIM7906E-M2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MDM9240-1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S2-1085A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CAT6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M.2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封装，欧洲中东东南亚频段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SIM7906SA-M2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SIM7906SA-M2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MDM9240-1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S2-1085G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CAT6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M.2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封装，南美澳洲频段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SIM7906E-PCIE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SIM7906E-PCIE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MDM9240-1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S2-1085H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CAT6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miniPCIE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SIM7912G-M2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SIM7912G-M2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MDM9240-0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S2-1085F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M.2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封装，全球频段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A7906E-M2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A7906E-M2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ASR1826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S2-10951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CAT6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M.2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封装，欧洲中东东南亚频段</a:t>
                      </a:r>
                      <a:endParaRPr lang="en-US" altLang="zh-CN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SIM7912E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SIM7912E</a:t>
                      </a:r>
                      <a:r>
                        <a:rPr lang="en-US" altLang="zh-CN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-0NN1G0BC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S2-10B8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封装，泛欧洲频段，支持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CBRS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4MIMO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SIM7912E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SIM7912E</a:t>
                      </a:r>
                      <a:r>
                        <a:rPr lang="en-US" altLang="zh-CN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-0NN1G0BB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S2-10A8Q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封装，泛欧洲频段，不支持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CBRS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4MIMO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355574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SIM7912E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SIM7912E</a:t>
                      </a:r>
                      <a:r>
                        <a:rPr lang="en-US" altLang="zh-CN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-0NN1G0AB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S2-10A8R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封装，泛欧洲频段，不支持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CBRS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2MIMO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173931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SIM7906E</a:t>
                      </a:r>
                      <a:r>
                        <a:rPr lang="en-US" altLang="zh-CN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-1NN1G0BC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TBD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CAT6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封装，泛欧洲频段，支持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CBRS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4MIMO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SIM7906E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SIM7906E-1NN1G0AB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S2-10A8W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CAT6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封装，泛欧洲频段，不支持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CBRS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2MIMO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565736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SIM7912A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</a:t>
                      </a:r>
                      <a:r>
                        <a:rPr lang="en-US" altLang="zh-CN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A-0NN1G0BC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S2-10B8E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封装，北美频段，支持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CBRS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4MIMO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63848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SIM7912A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</a:t>
                      </a:r>
                      <a:r>
                        <a:rPr lang="en-US" altLang="zh-CN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A-0NN1G0AB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S2-10A8T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CAT12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封装，北美频段，不支持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CBRS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2MIMO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163358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</a:t>
                      </a:r>
                      <a:r>
                        <a:rPr lang="en-US" altLang="zh-CN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A-1NN1G0BC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TBD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CAT6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封装，北美频段，支持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CBRS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4MIMO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000112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SIM7906A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</a:t>
                      </a:r>
                      <a:r>
                        <a:rPr lang="en-US" altLang="zh-CN" sz="9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A-1NN1G0AB</a:t>
                      </a:r>
                      <a:endParaRPr lang="en-US" sz="9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A8Z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主推型号，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CAT6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LGA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封装，北美频段，不支持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CBRS</a:t>
                      </a: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频段，</a:t>
                      </a:r>
                      <a:r>
                        <a:rPr lang="en-US" altLang="zh-CN" sz="9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2MIMO</a:t>
                      </a:r>
                      <a:endParaRPr lang="zh-CN" altLang="en-US" sz="9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091200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SIM7912E-M2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SIM7912E-M2 0NN0G0AC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S2-10CG2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主推型号，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CAT12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M2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封装，泛欧洲频段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780279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SIM7906E-M2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SIM7906E-M2 1NN0G0AC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S2-10CG6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主推型号，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CAT6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M2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封装，泛欧洲频段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179328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SIM7912A-M2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SIM7912A-M2 0NN0G0AC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S2-10CG3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主推型号，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CAT12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M2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封装，美洲频段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977032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SIM7906A-M2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SIM7906A-M2 1NN0G0AC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S2-10CG7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主推型号，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CAT6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M2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封装，美洲频段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375410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SIM7912G-M2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SIM7912G-M2 0NN0G0AC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SDX12-0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S2-10CG4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主推型号，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CAT12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M2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封装，全球频段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345705"/>
                  </a:ext>
                </a:extLst>
              </a:tr>
              <a:tr h="25836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SIM7906G-M2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SIM7906G-M2 1NN0G0AC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SDX12-2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S2-10CGC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主推型号，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CAT6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M2</a:t>
                      </a:r>
                      <a:r>
                        <a:rPr lang="zh-CN" altLang="en-US" sz="9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封装，全球频段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63732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 1"/>
          <p:cNvSpPr txBox="1"/>
          <p:nvPr/>
        </p:nvSpPr>
        <p:spPr>
          <a:xfrm>
            <a:off x="392384" y="797269"/>
            <a:ext cx="10279117" cy="3805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LPWA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主推产品路线图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933450" y="1417955"/>
            <a:ext cx="10542520" cy="5178655"/>
            <a:chOff x="467544" y="664935"/>
            <a:chExt cx="8267849" cy="3879145"/>
          </a:xfrm>
        </p:grpSpPr>
        <p:sp>
          <p:nvSpPr>
            <p:cNvPr id="5" name="五边形 10"/>
            <p:cNvSpPr/>
            <p:nvPr/>
          </p:nvSpPr>
          <p:spPr bwMode="auto">
            <a:xfrm rot="16200000">
              <a:off x="-377193" y="3120529"/>
              <a:ext cx="2254404" cy="460820"/>
            </a:xfrm>
            <a:prstGeom prst="homePlate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五边形 9"/>
            <p:cNvSpPr/>
            <p:nvPr/>
          </p:nvSpPr>
          <p:spPr bwMode="auto">
            <a:xfrm rot="16200000">
              <a:off x="25486" y="1163746"/>
              <a:ext cx="1453073" cy="455451"/>
            </a:xfrm>
            <a:prstGeom prst="homePlat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五边形 10"/>
            <p:cNvSpPr/>
            <p:nvPr/>
          </p:nvSpPr>
          <p:spPr bwMode="auto">
            <a:xfrm rot="16200000">
              <a:off x="-377640" y="2567522"/>
              <a:ext cx="2254404" cy="460820"/>
            </a:xfrm>
            <a:prstGeom prst="homePlate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26"/>
            <p:cNvSpPr txBox="1">
              <a:spLocks noChangeArrowheads="1"/>
            </p:cNvSpPr>
            <p:nvPr/>
          </p:nvSpPr>
          <p:spPr bwMode="auto">
            <a:xfrm>
              <a:off x="467544" y="2018721"/>
              <a:ext cx="524763" cy="1488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40" tIns="45720" rIns="91440" bIns="4572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NB+GNSS</a:t>
              </a:r>
            </a:p>
          </p:txBody>
        </p:sp>
        <p:sp>
          <p:nvSpPr>
            <p:cNvPr id="55" name="TextBox 226"/>
            <p:cNvSpPr txBox="1"/>
            <p:nvPr/>
          </p:nvSpPr>
          <p:spPr>
            <a:xfrm>
              <a:off x="475987" y="1115130"/>
              <a:ext cx="593162" cy="3101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>
                <a:defRPr/>
              </a:pPr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CAT-M/NB/</a:t>
              </a:r>
            </a:p>
            <a:p>
              <a:pPr algn="ctr">
                <a:defRPr/>
              </a:pPr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EGPR/</a:t>
              </a:r>
            </a:p>
            <a:p>
              <a:pPr algn="ctr">
                <a:defRPr/>
              </a:pPr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GNSS</a:t>
              </a:r>
            </a:p>
          </p:txBody>
        </p:sp>
        <p:sp>
          <p:nvSpPr>
            <p:cNvPr id="56" name="五边形 46"/>
            <p:cNvSpPr/>
            <p:nvPr/>
          </p:nvSpPr>
          <p:spPr bwMode="auto">
            <a:xfrm rot="16200000">
              <a:off x="53054" y="3174052"/>
              <a:ext cx="1398832" cy="455898"/>
            </a:xfrm>
            <a:prstGeom prst="homePlate">
              <a:avLst/>
            </a:prstGeom>
            <a:solidFill>
              <a:schemeClr val="accent5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>
                <a:defRPr/>
              </a:pPr>
              <a:endParaRPr lang="zh-CN" altLang="en-US" sz="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510651" y="3315343"/>
              <a:ext cx="501980" cy="1163221"/>
              <a:chOff x="2172859" y="4552838"/>
              <a:chExt cx="695544" cy="1695307"/>
            </a:xfrm>
          </p:grpSpPr>
          <p:sp>
            <p:nvSpPr>
              <p:cNvPr id="110" name="五边形 46"/>
              <p:cNvSpPr/>
              <p:nvPr/>
            </p:nvSpPr>
            <p:spPr bwMode="auto">
              <a:xfrm rot="16200000">
                <a:off x="1660047" y="5085663"/>
                <a:ext cx="1695307" cy="629657"/>
              </a:xfrm>
              <a:prstGeom prst="homePlate">
                <a:avLst/>
              </a:prstGeom>
              <a:solidFill>
                <a:schemeClr val="accent5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anchor="ctr"/>
              <a:lstStyle/>
              <a:p>
                <a:pPr algn="ctr">
                  <a:defRPr/>
                </a:pPr>
                <a:endParaRPr lang="zh-CN" altLang="en-US" sz="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1" name="TextBox 226"/>
              <p:cNvSpPr txBox="1">
                <a:spLocks noChangeArrowheads="1"/>
              </p:cNvSpPr>
              <p:nvPr/>
            </p:nvSpPr>
            <p:spPr bwMode="auto">
              <a:xfrm>
                <a:off x="2172859" y="5237137"/>
                <a:ext cx="695544" cy="21698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 NB only</a:t>
                </a:r>
              </a:p>
            </p:txBody>
          </p:sp>
        </p:grpSp>
        <p:sp>
          <p:nvSpPr>
            <p:cNvPr id="58" name="TextBox 226"/>
            <p:cNvSpPr txBox="1">
              <a:spLocks noChangeArrowheads="1"/>
            </p:cNvSpPr>
            <p:nvPr/>
          </p:nvSpPr>
          <p:spPr bwMode="auto">
            <a:xfrm>
              <a:off x="487270" y="3006876"/>
              <a:ext cx="524763" cy="1488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40" tIns="45720" rIns="91440" bIns="4572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NB+BLE</a:t>
              </a: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2366286" y="3543539"/>
              <a:ext cx="1195000" cy="389859"/>
              <a:chOff x="3713" y="7911"/>
              <a:chExt cx="2671" cy="920"/>
            </a:xfrm>
          </p:grpSpPr>
          <p:pic>
            <p:nvPicPr>
              <p:cNvPr id="108" name="图片 5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1147" t="22296" r="60983" b="25684"/>
              <a:stretch>
                <a:fillRect/>
              </a:stretch>
            </p:blipFill>
            <p:spPr bwMode="auto">
              <a:xfrm>
                <a:off x="3713" y="8050"/>
                <a:ext cx="710" cy="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9" name="TextBox 129"/>
              <p:cNvSpPr txBox="1">
                <a:spLocks noChangeArrowheads="1"/>
              </p:cNvSpPr>
              <p:nvPr/>
            </p:nvSpPr>
            <p:spPr bwMode="auto">
              <a:xfrm>
                <a:off x="4484" y="7911"/>
                <a:ext cx="1900" cy="9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684530" eaLnBrk="0" hangingPunct="0"/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SIM7020X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17.6*15.7mm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NB-</a:t>
                </a:r>
                <a:r>
                  <a:rPr lang="en-US" altLang="zh-CN" sz="7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IoT</a:t>
                </a: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only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3GPP Rel.13/14</a:t>
                </a:r>
              </a:p>
            </p:txBody>
          </p:sp>
        </p:grpSp>
        <p:cxnSp>
          <p:nvCxnSpPr>
            <p:cNvPr id="60" name="直接连接符 59"/>
            <p:cNvCxnSpPr/>
            <p:nvPr/>
          </p:nvCxnSpPr>
          <p:spPr>
            <a:xfrm flipH="1">
              <a:off x="1112849" y="2406801"/>
              <a:ext cx="7334194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1096743" y="1854642"/>
              <a:ext cx="7374012" cy="76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1025159" y="733796"/>
              <a:ext cx="7437990" cy="762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图片 54"/>
            <p:cNvPicPr>
              <a:picLocks noChangeAspect="1" noChangeArrowheads="1"/>
            </p:cNvPicPr>
            <p:nvPr/>
          </p:nvPicPr>
          <p:blipFill>
            <a:blip r:embed="rId4" cstate="print"/>
            <a:srcRect l="12079" t="12079" r="55710" b="23499"/>
            <a:stretch>
              <a:fillRect/>
            </a:stretch>
          </p:blipFill>
          <p:spPr bwMode="auto">
            <a:xfrm>
              <a:off x="1839510" y="1172460"/>
              <a:ext cx="409349" cy="365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Box 129"/>
            <p:cNvSpPr txBox="1">
              <a:spLocks noChangeArrowheads="1"/>
            </p:cNvSpPr>
            <p:nvPr/>
          </p:nvSpPr>
          <p:spPr bwMode="auto">
            <a:xfrm>
              <a:off x="2289696" y="1093501"/>
              <a:ext cx="1178248" cy="5512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684530" eaLnBrk="0" hangingPunct="0"/>
              <a:r>
                <a:rPr lang="en-US" altLang="zh-CN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SIM7000X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24.0*24.0mm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CAT-M/NB1/EGRPS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Embedded GNSS 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3GPP Rel-13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-C/-A/-E/-JC/-G</a:t>
              </a:r>
            </a:p>
          </p:txBody>
        </p:sp>
        <p:pic>
          <p:nvPicPr>
            <p:cNvPr id="65" name="图片 56"/>
            <p:cNvPicPr>
              <a:picLocks noChangeAspect="1" noChangeArrowheads="1"/>
            </p:cNvPicPr>
            <p:nvPr/>
          </p:nvPicPr>
          <p:blipFill>
            <a:blip r:embed="rId5" cstate="print"/>
            <a:srcRect l="14565" t="14565" r="56305" b="23534"/>
            <a:stretch>
              <a:fillRect/>
            </a:stretch>
          </p:blipFill>
          <p:spPr bwMode="auto">
            <a:xfrm>
              <a:off x="3156424" y="924016"/>
              <a:ext cx="323150" cy="304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372"/>
            <p:cNvSpPr txBox="1">
              <a:spLocks noChangeArrowheads="1"/>
            </p:cNvSpPr>
            <p:nvPr/>
          </p:nvSpPr>
          <p:spPr bwMode="auto">
            <a:xfrm>
              <a:off x="3479894" y="815242"/>
              <a:ext cx="927758" cy="5512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684530" eaLnBrk="0" hangingPunct="0"/>
              <a:r>
                <a:rPr lang="en-US" altLang="zh-CN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SIM7070X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24.0*24.0mm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CAT-M/NB2/EGPRS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Embedded GNSS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3GPP </a:t>
              </a:r>
              <a:r>
                <a:rPr lang="en-US" altLang="zh-CN" sz="700" dirty="0" err="1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Rel</a:t>
              </a:r>
              <a:r>
                <a:rPr lang="en-US" altLang="zh-CN" sz="7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-14 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-G/-E</a:t>
              </a:r>
            </a:p>
          </p:txBody>
        </p:sp>
        <p:pic>
          <p:nvPicPr>
            <p:cNvPr id="67" name="图片 57"/>
            <p:cNvPicPr>
              <a:picLocks noChangeAspect="1" noChangeArrowheads="1"/>
            </p:cNvPicPr>
            <p:nvPr/>
          </p:nvPicPr>
          <p:blipFill>
            <a:blip r:embed="rId6" cstate="print"/>
            <a:srcRect l="13924" t="11934" r="56242" b="32376"/>
            <a:stretch>
              <a:fillRect/>
            </a:stretch>
          </p:blipFill>
          <p:spPr bwMode="auto">
            <a:xfrm>
              <a:off x="3171638" y="1378895"/>
              <a:ext cx="296305" cy="286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TextBox 372"/>
            <p:cNvSpPr txBox="1">
              <a:spLocks noChangeArrowheads="1"/>
            </p:cNvSpPr>
            <p:nvPr/>
          </p:nvSpPr>
          <p:spPr bwMode="auto">
            <a:xfrm>
              <a:off x="3468018" y="1310730"/>
              <a:ext cx="880339" cy="5512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684530" eaLnBrk="0" hangingPunct="0"/>
              <a:r>
                <a:rPr lang="en-US" altLang="zh-CN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SIM7080G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17.6*15.7mm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CAT-M/NB2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 Embedded GNSS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3GPP Rel-14</a:t>
              </a:r>
            </a:p>
            <a:p>
              <a:pPr defTabSz="684530" eaLnBrk="0" hangingPunct="0"/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 Global Version</a:t>
              </a:r>
            </a:p>
          </p:txBody>
        </p:sp>
        <p:pic>
          <p:nvPicPr>
            <p:cNvPr id="69" name="图片 45"/>
            <p:cNvPicPr>
              <a:picLocks noChangeAspect="1" noChangeArrowheads="1"/>
            </p:cNvPicPr>
            <p:nvPr/>
          </p:nvPicPr>
          <p:blipFill>
            <a:blip r:embed="rId7" cstate="print"/>
            <a:srcRect l="11426" t="8569" r="48584" b="22878"/>
            <a:stretch>
              <a:fillRect/>
            </a:stretch>
          </p:blipFill>
          <p:spPr bwMode="auto">
            <a:xfrm>
              <a:off x="4402394" y="1200145"/>
              <a:ext cx="380299" cy="337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372"/>
            <p:cNvSpPr txBox="1">
              <a:spLocks noChangeArrowheads="1"/>
            </p:cNvSpPr>
            <p:nvPr/>
          </p:nvSpPr>
          <p:spPr bwMode="auto">
            <a:xfrm>
              <a:off x="4780149" y="1027860"/>
              <a:ext cx="1156834" cy="5512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684530" eaLnBrk="0" hangingPunct="0"/>
              <a:r>
                <a:rPr lang="en-US" altLang="zh-CN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SIM7090G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CAT-M/NB2/</a:t>
              </a:r>
              <a:endPara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endParaRP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Embedded GNSS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Super small size 14.8*12.8 mm</a:t>
              </a:r>
              <a:endPara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3GPP Rel-14</a:t>
              </a:r>
            </a:p>
            <a:p>
              <a:pPr defTabSz="684530" eaLnBrk="0" hangingPunct="0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Global Version</a:t>
              </a: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4233348" y="2472484"/>
              <a:ext cx="1428195" cy="318492"/>
              <a:chOff x="9210" y="6484"/>
              <a:chExt cx="3192" cy="752"/>
            </a:xfrm>
          </p:grpSpPr>
          <p:pic>
            <p:nvPicPr>
              <p:cNvPr id="106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210" y="6527"/>
                <a:ext cx="671" cy="7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7" name="TextBox 129"/>
              <p:cNvSpPr txBox="1">
                <a:spLocks noChangeArrowheads="1"/>
              </p:cNvSpPr>
              <p:nvPr/>
            </p:nvSpPr>
            <p:spPr bwMode="auto">
              <a:xfrm>
                <a:off x="10032" y="6484"/>
                <a:ext cx="2370" cy="7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684530" eaLnBrk="0" hangingPunct="0"/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R7070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LCC 24.0*24.0*2.5mm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NB-IoT +2G</a:t>
                </a: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3081740" y="3984293"/>
              <a:ext cx="1166366" cy="559787"/>
              <a:chOff x="6242" y="7848"/>
              <a:chExt cx="2607" cy="1321"/>
            </a:xfrm>
          </p:grpSpPr>
          <p:pic>
            <p:nvPicPr>
              <p:cNvPr id="104" name="图片 10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0" t="11773" r="51059" b="-2457"/>
              <a:stretch>
                <a:fillRect/>
              </a:stretch>
            </p:blipFill>
            <p:spPr>
              <a:xfrm>
                <a:off x="6242" y="7848"/>
                <a:ext cx="891" cy="1321"/>
              </a:xfrm>
              <a:prstGeom prst="rect">
                <a:avLst/>
              </a:prstGeom>
            </p:spPr>
          </p:pic>
          <p:sp>
            <p:nvSpPr>
              <p:cNvPr id="105" name="TextBox 129"/>
              <p:cNvSpPr txBox="1">
                <a:spLocks noChangeArrowheads="1"/>
              </p:cNvSpPr>
              <p:nvPr/>
            </p:nvSpPr>
            <p:spPr bwMode="auto">
              <a:xfrm>
                <a:off x="7131" y="7896"/>
                <a:ext cx="1718" cy="9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684530" eaLnBrk="0" hangingPunct="0"/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E7025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17.6*15.7mm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NB-</a:t>
                </a:r>
                <a:r>
                  <a:rPr lang="en-US" altLang="zh-CN" sz="7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IoT</a:t>
                </a: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only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3GPP Rel.14</a:t>
                </a: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3914347" y="3552058"/>
              <a:ext cx="1062776" cy="389858"/>
              <a:chOff x="8991" y="8197"/>
              <a:chExt cx="2375" cy="920"/>
            </a:xfrm>
          </p:grpSpPr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91" y="8373"/>
                <a:ext cx="637" cy="570"/>
              </a:xfrm>
              <a:prstGeom prst="rect">
                <a:avLst/>
              </a:prstGeom>
            </p:spPr>
          </p:pic>
          <p:sp>
            <p:nvSpPr>
              <p:cNvPr id="103" name="TextBox 129"/>
              <p:cNvSpPr txBox="1">
                <a:spLocks noChangeArrowheads="1"/>
              </p:cNvSpPr>
              <p:nvPr/>
            </p:nvSpPr>
            <p:spPr bwMode="auto">
              <a:xfrm>
                <a:off x="9648" y="8197"/>
                <a:ext cx="1718" cy="9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684530" eaLnBrk="0" hangingPunct="0"/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Y7025//Y7028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17.6*15.7mm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NB-</a:t>
                </a:r>
                <a:r>
                  <a:rPr lang="en-US" altLang="zh-CN" sz="7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IoT</a:t>
                </a: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only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3GPP Rel.14</a:t>
                </a: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4983181" y="3566466"/>
              <a:ext cx="1060780" cy="389859"/>
              <a:chOff x="11198" y="7808"/>
              <a:chExt cx="2371" cy="920"/>
            </a:xfrm>
          </p:grpSpPr>
          <p:pic>
            <p:nvPicPr>
              <p:cNvPr id="100" name="图片 9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98" y="7900"/>
                <a:ext cx="578" cy="697"/>
              </a:xfrm>
              <a:prstGeom prst="rect">
                <a:avLst/>
              </a:prstGeom>
            </p:spPr>
          </p:pic>
          <p:sp>
            <p:nvSpPr>
              <p:cNvPr id="101" name="TextBox 129"/>
              <p:cNvSpPr txBox="1">
                <a:spLocks noChangeArrowheads="1"/>
              </p:cNvSpPr>
              <p:nvPr/>
            </p:nvSpPr>
            <p:spPr bwMode="auto">
              <a:xfrm>
                <a:off x="11851" y="7808"/>
                <a:ext cx="1718" cy="9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684530" eaLnBrk="0" hangingPunct="0"/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Y7026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19.9*23.6mm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NB-</a:t>
                </a:r>
                <a:r>
                  <a:rPr lang="en-US" altLang="zh-CN" sz="7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IoT</a:t>
                </a: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only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3GPP Rel.14</a:t>
                </a:r>
              </a:p>
            </p:txBody>
          </p:sp>
        </p:grpSp>
        <p:sp>
          <p:nvSpPr>
            <p:cNvPr id="75" name="Rectangle 14"/>
            <p:cNvSpPr/>
            <p:nvPr/>
          </p:nvSpPr>
          <p:spPr bwMode="auto">
            <a:xfrm>
              <a:off x="1012033" y="4412089"/>
              <a:ext cx="7233219" cy="4528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369" tIns="73094" rIns="91369" bIns="109642" numCol="1" rtlCol="0" anchor="t" anchorCtr="0" compatLnSpc="1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685165">
                <a:lnSpc>
                  <a:spcPct val="95000"/>
                </a:lnSpc>
                <a:spcBef>
                  <a:spcPts val="375"/>
                </a:spcBef>
                <a:buClr>
                  <a:schemeClr val="tx1"/>
                </a:buClr>
              </a:pPr>
              <a:endParaRPr lang="en-US" sz="1100" dirty="0">
                <a:cs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659233" y="4164078"/>
              <a:ext cx="903659" cy="14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（</a:t>
              </a: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zh-CN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r>
                <a:rPr lang="en-US" altLang="zh-CN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optional</a:t>
              </a:r>
              <a:endParaRPr lang="zh-CN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5497688" y="3992017"/>
              <a:ext cx="1000127" cy="389859"/>
              <a:chOff x="13545" y="8031"/>
              <a:chExt cx="2235" cy="920"/>
            </a:xfrm>
          </p:grpSpPr>
          <p:pic>
            <p:nvPicPr>
              <p:cNvPr id="98" name="图片 9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45" y="8236"/>
                <a:ext cx="517" cy="511"/>
              </a:xfrm>
              <a:prstGeom prst="rect">
                <a:avLst/>
              </a:prstGeom>
            </p:spPr>
          </p:pic>
          <p:sp>
            <p:nvSpPr>
              <p:cNvPr id="99" name="TextBox 129"/>
              <p:cNvSpPr txBox="1">
                <a:spLocks noChangeArrowheads="1"/>
              </p:cNvSpPr>
              <p:nvPr/>
            </p:nvSpPr>
            <p:spPr bwMode="auto">
              <a:xfrm>
                <a:off x="14062" y="8031"/>
                <a:ext cx="1718" cy="9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684530" eaLnBrk="0" hangingPunct="0"/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Y7012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12*12mm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NB-</a:t>
                </a:r>
                <a:r>
                  <a:rPr lang="en-US" altLang="zh-CN" sz="700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IoT</a:t>
                </a: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only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3GPP Rel.14</a:t>
                </a: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5899067" y="2963019"/>
              <a:ext cx="1170859" cy="372909"/>
              <a:chOff x="13586" y="8212"/>
              <a:chExt cx="2617" cy="880"/>
            </a:xfrm>
          </p:grpSpPr>
          <p:sp>
            <p:nvSpPr>
              <p:cNvPr id="42" name="TextBox 671"/>
              <p:cNvSpPr txBox="1"/>
              <p:nvPr/>
            </p:nvSpPr>
            <p:spPr>
              <a:xfrm>
                <a:off x="14404" y="8212"/>
                <a:ext cx="1799" cy="880"/>
              </a:xfrm>
              <a:prstGeom prst="rect">
                <a:avLst/>
              </a:prstGeom>
              <a:noFill/>
            </p:spPr>
            <p:txBody>
              <a:bodyPr wrap="square" lIns="68539" tIns="34287" rIns="68539" bIns="34287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H7035C</a:t>
                </a:r>
                <a:r>
                  <a:rPr lang="en-US" altLang="zh-CN" sz="700" b="1" dirty="0">
                    <a:solidFill>
                      <a:prstClr val="black"/>
                    </a:solidFill>
                  </a:rPr>
                  <a:t> </a:t>
                </a:r>
              </a:p>
              <a:p>
                <a:pPr defTabSz="685165"/>
                <a:r>
                  <a:rPr lang="en-US" altLang="zh-CN" sz="700" dirty="0">
                    <a:solidFill>
                      <a:prstClr val="black"/>
                    </a:solidFill>
                    <a:sym typeface="Wingdings" panose="05000000000000000000"/>
                  </a:rPr>
                  <a:t> LCC+LGA</a:t>
                </a:r>
              </a:p>
              <a:p>
                <a:pPr defTabSz="685165"/>
                <a:r>
                  <a:rPr lang="en-US" altLang="zh-CN" sz="700" dirty="0">
                    <a:solidFill>
                      <a:prstClr val="black"/>
                    </a:solidFill>
                    <a:sym typeface="Wingdings" panose="05000000000000000000"/>
                  </a:rPr>
                  <a:t> 17.6*15.7*2.1mm</a:t>
                </a:r>
              </a:p>
              <a:p>
                <a:pPr defTabSz="685165"/>
                <a:r>
                  <a:rPr lang="en-US" altLang="zh-CN" sz="700" dirty="0">
                    <a:solidFill>
                      <a:prstClr val="black"/>
                    </a:solidFill>
                    <a:sym typeface="Wingdings" panose="05000000000000000000"/>
                  </a:rPr>
                  <a:t>  NB-IoT +  BLE 5.1</a:t>
                </a:r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86" y="8277"/>
                <a:ext cx="734" cy="652"/>
              </a:xfrm>
              <a:prstGeom prst="rect">
                <a:avLst/>
              </a:prstGeom>
            </p:spPr>
          </p:pic>
        </p:grpSp>
        <p:grpSp>
          <p:nvGrpSpPr>
            <p:cNvPr id="79" name="组合 78"/>
            <p:cNvGrpSpPr/>
            <p:nvPr/>
          </p:nvGrpSpPr>
          <p:grpSpPr>
            <a:xfrm>
              <a:off x="7005623" y="1966507"/>
              <a:ext cx="1209702" cy="372889"/>
              <a:chOff x="14556" y="8502"/>
              <a:chExt cx="2704" cy="880"/>
            </a:xfrm>
          </p:grpSpPr>
          <p:sp>
            <p:nvSpPr>
              <p:cNvPr id="92" name="TextBox 671"/>
              <p:cNvSpPr txBox="1"/>
              <p:nvPr/>
            </p:nvSpPr>
            <p:spPr>
              <a:xfrm>
                <a:off x="15476" y="8502"/>
                <a:ext cx="1784" cy="880"/>
              </a:xfrm>
              <a:prstGeom prst="rect">
                <a:avLst/>
              </a:prstGeom>
              <a:noFill/>
            </p:spPr>
            <p:txBody>
              <a:bodyPr wrap="square" lIns="68539" tIns="34287" rIns="68539" bIns="34287" rtlCol="0">
                <a:spAutoFit/>
              </a:bodyPr>
              <a:lstStyle/>
              <a:p>
                <a:pPr defTabSz="685165"/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Y7080E</a:t>
                </a:r>
                <a:r>
                  <a:rPr lang="en-US" altLang="zh-CN" sz="700" b="1" dirty="0">
                    <a:solidFill>
                      <a:prstClr val="black"/>
                    </a:solidFill>
                  </a:rPr>
                  <a:t>  </a:t>
                </a:r>
              </a:p>
              <a:p>
                <a:pPr defTabSz="685165"/>
                <a:r>
                  <a:rPr lang="en-US" altLang="zh-CN" sz="700" dirty="0">
                    <a:solidFill>
                      <a:prstClr val="black"/>
                    </a:solidFill>
                    <a:sym typeface="Wingdings" panose="05000000000000000000"/>
                  </a:rPr>
                  <a:t> LCC+LGA 77PIN</a:t>
                </a:r>
              </a:p>
              <a:p>
                <a:pPr defTabSz="685165"/>
                <a:r>
                  <a:rPr lang="en-US" altLang="zh-CN" sz="700" dirty="0">
                    <a:solidFill>
                      <a:prstClr val="black"/>
                    </a:solidFill>
                    <a:sym typeface="Wingdings" panose="05000000000000000000"/>
                  </a:rPr>
                  <a:t> 17.6* 15.7* 2.3mm </a:t>
                </a:r>
              </a:p>
              <a:p>
                <a:pPr defTabSz="685165"/>
                <a:r>
                  <a:rPr lang="en-US" altLang="zh-CN" sz="700" dirty="0">
                    <a:solidFill>
                      <a:prstClr val="black"/>
                    </a:solidFill>
                    <a:sym typeface="Wingdings" panose="05000000000000000000"/>
                  </a:rPr>
                  <a:t>  NB-IoT +GNSS</a:t>
                </a:r>
              </a:p>
            </p:txBody>
          </p:sp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556" y="8625"/>
                <a:ext cx="731" cy="651"/>
              </a:xfrm>
              <a:prstGeom prst="rect">
                <a:avLst/>
              </a:prstGeom>
            </p:spPr>
          </p:pic>
        </p:grpSp>
        <p:grpSp>
          <p:nvGrpSpPr>
            <p:cNvPr id="80" name="组合 79"/>
            <p:cNvGrpSpPr/>
            <p:nvPr/>
          </p:nvGrpSpPr>
          <p:grpSpPr>
            <a:xfrm>
              <a:off x="7263531" y="2946491"/>
              <a:ext cx="1471862" cy="372890"/>
              <a:chOff x="16632" y="9330"/>
              <a:chExt cx="3290" cy="880"/>
            </a:xfrm>
          </p:grpSpPr>
          <p:sp>
            <p:nvSpPr>
              <p:cNvPr id="89" name="TextBox 671"/>
              <p:cNvSpPr txBox="1"/>
              <p:nvPr/>
            </p:nvSpPr>
            <p:spPr>
              <a:xfrm>
                <a:off x="17516" y="9330"/>
                <a:ext cx="2406" cy="880"/>
              </a:xfrm>
              <a:prstGeom prst="rect">
                <a:avLst/>
              </a:prstGeom>
              <a:noFill/>
            </p:spPr>
            <p:txBody>
              <a:bodyPr wrap="square" lIns="68539" tIns="34287" rIns="68539" bIns="34287" rtlCol="0">
                <a:spAutoFit/>
              </a:bodyPr>
              <a:lstStyle/>
              <a:p>
                <a:pPr algn="l" defTabSz="684530" eaLnBrk="0" hangingPunct="0">
                  <a:buClrTx/>
                  <a:buSzTx/>
                  <a:buFontTx/>
                </a:pPr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Y7025H</a:t>
                </a:r>
              </a:p>
              <a:p>
                <a:pPr defTabSz="685165"/>
                <a:r>
                  <a:rPr lang="en-US" altLang="zh-CN" sz="700" dirty="0">
                    <a:solidFill>
                      <a:prstClr val="black"/>
                    </a:solidFill>
                    <a:sym typeface="Wingdings" panose="05000000000000000000"/>
                  </a:rPr>
                  <a:t> LCC  44PIN</a:t>
                </a:r>
              </a:p>
              <a:p>
                <a:pPr defTabSz="685165"/>
                <a:r>
                  <a:rPr lang="en-US" altLang="zh-CN" sz="700" dirty="0">
                    <a:solidFill>
                      <a:prstClr val="black"/>
                    </a:solidFill>
                    <a:sym typeface="Wingdings" panose="05000000000000000000"/>
                  </a:rPr>
                  <a:t> 17.6 *15.7 *2.1 mm </a:t>
                </a:r>
              </a:p>
              <a:p>
                <a:pPr defTabSz="685165"/>
                <a:r>
                  <a:rPr lang="en-US" altLang="zh-CN" sz="700" dirty="0">
                    <a:solidFill>
                      <a:prstClr val="black"/>
                    </a:solidFill>
                    <a:sym typeface="Wingdings" panose="05000000000000000000"/>
                  </a:rPr>
                  <a:t>  NB-IoT +BLE 5.1</a:t>
                </a:r>
              </a:p>
            </p:txBody>
          </p:sp>
          <p:pic>
            <p:nvPicPr>
              <p:cNvPr id="88" name="图片 8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32" y="9483"/>
                <a:ext cx="731" cy="652"/>
              </a:xfrm>
              <a:prstGeom prst="rect">
                <a:avLst/>
              </a:prstGeom>
            </p:spPr>
          </p:pic>
        </p:grpSp>
        <p:sp>
          <p:nvSpPr>
            <p:cNvPr id="81" name="TextBox 226"/>
            <p:cNvSpPr txBox="1">
              <a:spLocks noChangeArrowheads="1"/>
            </p:cNvSpPr>
            <p:nvPr/>
          </p:nvSpPr>
          <p:spPr bwMode="auto">
            <a:xfrm>
              <a:off x="500245" y="2490737"/>
              <a:ext cx="524763" cy="1488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40" tIns="45720" rIns="91440" bIns="4572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NB+2G</a:t>
              </a: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1136561" y="2860803"/>
              <a:ext cx="7334194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H="1">
              <a:off x="1092225" y="3473684"/>
              <a:ext cx="7334194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组合 83"/>
            <p:cNvGrpSpPr/>
            <p:nvPr/>
          </p:nvGrpSpPr>
          <p:grpSpPr>
            <a:xfrm>
              <a:off x="4218129" y="3963957"/>
              <a:ext cx="1052727" cy="389859"/>
              <a:chOff x="9983" y="8460"/>
              <a:chExt cx="2353" cy="920"/>
            </a:xfrm>
          </p:grpSpPr>
          <p:sp>
            <p:nvSpPr>
              <p:cNvPr id="85" name="TextBox 129"/>
              <p:cNvSpPr txBox="1">
                <a:spLocks noChangeArrowheads="1"/>
              </p:cNvSpPr>
              <p:nvPr/>
            </p:nvSpPr>
            <p:spPr bwMode="auto">
              <a:xfrm>
                <a:off x="10618" y="8460"/>
                <a:ext cx="1718" cy="9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indent="0" defTabSz="684530" eaLnBrk="0" hangingPunct="0">
                  <a:buFont typeface="Arial" panose="020B0604020202020204" pitchFamily="34" charset="0"/>
                  <a:buNone/>
                </a:pPr>
                <a:r>
                  <a:rPr lang="en-US" altLang="zh-CN" sz="7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SIM7028</a:t>
                </a:r>
                <a:endParaRPr lang="en-US" altLang="zh-CN" sz="7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17.6*15.7mm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NB-IoT only</a:t>
                </a:r>
              </a:p>
              <a:p>
                <a:pPr defTabSz="684530" eaLnBrk="0" hangingPunct="0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3GPP Rel.14</a:t>
                </a:r>
              </a:p>
            </p:txBody>
          </p:sp>
          <p:pic>
            <p:nvPicPr>
              <p:cNvPr id="86" name="图片 8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83" y="8609"/>
                <a:ext cx="665" cy="596"/>
              </a:xfrm>
              <a:prstGeom prst="rect">
                <a:avLst/>
              </a:prstGeom>
            </p:spPr>
          </p:pic>
        </p:grpSp>
        <p:sp>
          <p:nvSpPr>
            <p:cNvPr id="112" name="矩形标注 62"/>
            <p:cNvSpPr/>
            <p:nvPr/>
          </p:nvSpPr>
          <p:spPr>
            <a:xfrm>
              <a:off x="6590279" y="2750084"/>
              <a:ext cx="387546" cy="162121"/>
            </a:xfrm>
            <a:prstGeom prst="wedgeRectCallout">
              <a:avLst>
                <a:gd name="adj1" fmla="val 4913"/>
                <a:gd name="adj2" fmla="val 99083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72" tIns="36286" rIns="72572" bIns="36286" anchor="ctr"/>
            <a:lstStyle/>
            <a:p>
              <a:pPr algn="ctr" defTabSz="685165" eaLnBrk="0" hangingPunct="0">
                <a:defRPr/>
              </a:pPr>
              <a:r>
                <a:rPr lang="en-US" altLang="zh-CN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Q2.22</a:t>
              </a:r>
              <a:endParaRPr lang="zh-CN" altLang="en-US" sz="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标注 62"/>
            <p:cNvSpPr/>
            <p:nvPr/>
          </p:nvSpPr>
          <p:spPr>
            <a:xfrm>
              <a:off x="8039008" y="2780192"/>
              <a:ext cx="387546" cy="162121"/>
            </a:xfrm>
            <a:prstGeom prst="wedgeRectCallout">
              <a:avLst>
                <a:gd name="adj1" fmla="val 4913"/>
                <a:gd name="adj2" fmla="val 99083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72" tIns="36286" rIns="72572" bIns="36286" anchor="ctr"/>
            <a:lstStyle/>
            <a:p>
              <a:pPr algn="ctr" defTabSz="685165" eaLnBrk="0" hangingPunct="0">
                <a:defRPr/>
              </a:pPr>
              <a:r>
                <a:rPr lang="en-US" altLang="zh-CN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Q3.22</a:t>
              </a:r>
              <a:endParaRPr lang="zh-CN" altLang="en-US" sz="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标注 62"/>
            <p:cNvSpPr/>
            <p:nvPr/>
          </p:nvSpPr>
          <p:spPr>
            <a:xfrm>
              <a:off x="7952215" y="1803908"/>
              <a:ext cx="387546" cy="162121"/>
            </a:xfrm>
            <a:prstGeom prst="wedgeRectCallout">
              <a:avLst>
                <a:gd name="adj1" fmla="val 4913"/>
                <a:gd name="adj2" fmla="val 99083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572" tIns="36286" rIns="72572" bIns="36286" anchor="ctr"/>
            <a:lstStyle/>
            <a:p>
              <a:pPr algn="ctr" defTabSz="685165" eaLnBrk="0" hangingPunct="0">
                <a:defRPr/>
              </a:pPr>
              <a:r>
                <a:rPr lang="en-US" altLang="zh-CN" sz="5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Q3.22</a:t>
              </a:r>
              <a:endParaRPr lang="zh-CN" altLang="en-US" sz="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9" name="图片 48" descr="C:/Users/lanqi.li/AppData/Local/Temp/picturecompress_20220105182711/output_1.pngoutput_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227060" y="1973580"/>
            <a:ext cx="396240" cy="440055"/>
          </a:xfrm>
          <a:prstGeom prst="rect">
            <a:avLst/>
          </a:prstGeom>
        </p:spPr>
      </p:pic>
      <p:sp>
        <p:nvSpPr>
          <p:cNvPr id="87" name="TextBox 372"/>
          <p:cNvSpPr txBox="1">
            <a:spLocks noChangeArrowheads="1"/>
          </p:cNvSpPr>
          <p:nvPr/>
        </p:nvSpPr>
        <p:spPr bwMode="auto">
          <a:xfrm>
            <a:off x="8665210" y="1878965"/>
            <a:ext cx="1901190" cy="628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88" tIns="45718" rIns="91388" bIns="45718">
            <a:spAutoFit/>
          </a:bodyPr>
          <a:lstStyle/>
          <a:p>
            <a:pPr defTabSz="684530" eaLnBrk="0" hangingPunct="0"/>
            <a:r>
              <a:rPr lang="en-US" altLang="zh-CN" sz="7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SIM7075G</a:t>
            </a:r>
          </a:p>
          <a:p>
            <a:pPr defTabSz="684530" eaLnBrk="0" hangingPunct="0">
              <a:buFont typeface="Arial" panose="020B0604020202020204" pitchFamily="34" charset="0"/>
              <a:buChar char="•"/>
            </a:pPr>
            <a:r>
              <a:rPr lang="en-US" altLang="zh-CN" sz="7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CAT-M/NB2/</a:t>
            </a:r>
            <a:endParaRPr lang="en-US" altLang="zh-CN" sz="7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defTabSz="684530" eaLnBrk="0" hangingPunct="0">
              <a:buFont typeface="Arial" panose="020B0604020202020204" pitchFamily="34" charset="0"/>
              <a:buChar char="•"/>
            </a:pPr>
            <a:r>
              <a: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Embedded GNSS</a:t>
            </a:r>
          </a:p>
          <a:p>
            <a:pPr defTabSz="684530" eaLnBrk="0" hangingPunct="0">
              <a:buFont typeface="Arial" panose="020B0604020202020204" pitchFamily="34" charset="0"/>
              <a:buChar char="•"/>
            </a:pPr>
            <a:r>
              <a: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23.6mm*19.9mm 3GPP Rel-14</a:t>
            </a:r>
          </a:p>
          <a:p>
            <a:pPr defTabSz="684530" eaLnBrk="0" hangingPunct="0">
              <a:buFont typeface="Arial" panose="020B0604020202020204" pitchFamily="34" charset="0"/>
              <a:buChar char="•"/>
            </a:pPr>
            <a:r>
              <a:rPr lang="en-US" altLang="zh-CN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Global Version</a:t>
            </a:r>
          </a:p>
        </p:txBody>
      </p:sp>
      <p:sp>
        <p:nvSpPr>
          <p:cNvPr id="90" name="矩形标注 62"/>
          <p:cNvSpPr/>
          <p:nvPr/>
        </p:nvSpPr>
        <p:spPr>
          <a:xfrm>
            <a:off x="9308465" y="1706880"/>
            <a:ext cx="494665" cy="216535"/>
          </a:xfrm>
          <a:prstGeom prst="wedgeRectCallout">
            <a:avLst>
              <a:gd name="adj1" fmla="val 4913"/>
              <a:gd name="adj2" fmla="val 99083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572" tIns="36286" rIns="72572" bIns="36286" anchor="ctr"/>
          <a:lstStyle/>
          <a:p>
            <a:pPr algn="ctr" defTabSz="685165" eaLnBrk="0" hangingPunct="0">
              <a:defRPr/>
            </a:pPr>
            <a:r>
              <a:rPr lang="en-US" altLang="zh-CN" sz="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Q3.22</a:t>
            </a:r>
            <a:endParaRPr lang="zh-CN" altLang="en-US" sz="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"/>
          <p:cNvSpPr txBox="1"/>
          <p:nvPr/>
        </p:nvSpPr>
        <p:spPr>
          <a:xfrm>
            <a:off x="174201" y="723953"/>
            <a:ext cx="4327949" cy="460375"/>
          </a:xfrm>
          <a:prstGeom prst="rect">
            <a:avLst/>
          </a:prstGeom>
        </p:spPr>
        <p:txBody>
          <a:bodyPr wrap="square" lIns="91440" tIns="45720" rIns="91440" bIns="45720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LPWA应用宏观市场面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" y="1659255"/>
            <a:ext cx="9477375" cy="4391025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10462895" y="4484581"/>
            <a:ext cx="1503680" cy="431165"/>
          </a:xfrm>
          <a:prstGeom prst="borderCallout1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SIM7070G-HP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10401935" y="2660651"/>
            <a:ext cx="1503680" cy="489585"/>
          </a:xfrm>
          <a:prstGeom prst="borderCallout1">
            <a:avLst>
              <a:gd name="adj1" fmla="val 18750"/>
              <a:gd name="adj2" fmla="val -8333"/>
              <a:gd name="adj3" fmla="val 131516"/>
              <a:gd name="adj4" fmla="val -8462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ym typeface="+mn-ea"/>
              </a:rPr>
              <a:t>SIM7000JC</a:t>
            </a:r>
            <a:endParaRPr lang="en-US" altLang="zh-CN" sz="1400"/>
          </a:p>
          <a:p>
            <a:pPr algn="ctr"/>
            <a:r>
              <a:rPr lang="en-US" altLang="zh-CN" sz="1400"/>
              <a:t>SIM7080G</a:t>
            </a:r>
            <a:r>
              <a:rPr lang="zh-CN" altLang="en-US" sz="1400"/>
              <a:t>系列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462895" y="4953212"/>
            <a:ext cx="134556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tx2"/>
                </a:solidFill>
              </a:rPr>
              <a:t>备注：</a:t>
            </a:r>
            <a:r>
              <a:rPr lang="en-US" altLang="zh-CN" sz="1000" b="1">
                <a:solidFill>
                  <a:schemeClr val="tx2"/>
                </a:solidFill>
              </a:rPr>
              <a:t>PC3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401935" y="3188335"/>
            <a:ext cx="13455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tx2"/>
                </a:solidFill>
              </a:rPr>
              <a:t>备注：</a:t>
            </a:r>
            <a:r>
              <a:rPr lang="en-US" sz="1000" b="1">
                <a:solidFill>
                  <a:schemeClr val="tx2"/>
                </a:solidFill>
              </a:rPr>
              <a:t>DCM</a:t>
            </a:r>
            <a:r>
              <a:rPr lang="zh-CN" altLang="en-US" sz="1000" b="1">
                <a:solidFill>
                  <a:schemeClr val="tx2"/>
                </a:solidFill>
              </a:rPr>
              <a:t>认证需要满足</a:t>
            </a:r>
            <a:r>
              <a:rPr lang="en-US" altLang="zh-CN" sz="1000" b="1">
                <a:solidFill>
                  <a:schemeClr val="tx2"/>
                </a:solidFill>
              </a:rPr>
              <a:t>PS3,</a:t>
            </a:r>
            <a:r>
              <a:rPr lang="zh-CN" altLang="en-US" sz="1000" b="1">
                <a:solidFill>
                  <a:schemeClr val="tx2"/>
                </a:solidFill>
              </a:rPr>
              <a:t>可以选择</a:t>
            </a:r>
            <a:r>
              <a:rPr lang="en-US" altLang="zh-CN" sz="1000" b="1">
                <a:solidFill>
                  <a:schemeClr val="tx2"/>
                </a:solidFill>
              </a:rPr>
              <a:t>SIM7000</a:t>
            </a:r>
            <a:r>
              <a:rPr lang="zh-CN" altLang="en-US" sz="1000" b="1">
                <a:solidFill>
                  <a:schemeClr val="tx2"/>
                </a:solidFill>
              </a:rPr>
              <a:t>系列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95335" y="6214111"/>
            <a:ext cx="1345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>
                <a:solidFill>
                  <a:schemeClr val="tx2"/>
                </a:solidFill>
              </a:rPr>
              <a:t>备注：</a:t>
            </a:r>
            <a:r>
              <a:rPr lang="en-US" altLang="zh-CN" sz="1000" b="1">
                <a:solidFill>
                  <a:schemeClr val="tx2"/>
                </a:solidFill>
              </a:rPr>
              <a:t>CE</a:t>
            </a:r>
            <a:r>
              <a:rPr lang="zh-CN" altLang="en-US" sz="1000" b="1">
                <a:solidFill>
                  <a:schemeClr val="tx2"/>
                </a:solidFill>
              </a:rPr>
              <a:t>，</a:t>
            </a:r>
            <a:r>
              <a:rPr lang="en-US" altLang="zh-CN" sz="1000" b="1">
                <a:solidFill>
                  <a:schemeClr val="tx2"/>
                </a:solidFill>
              </a:rPr>
              <a:t>Rohs&amp;REACH</a:t>
            </a:r>
          </a:p>
        </p:txBody>
      </p:sp>
      <p:sp>
        <p:nvSpPr>
          <p:cNvPr id="16" name="线形标注 1 15"/>
          <p:cNvSpPr/>
          <p:nvPr/>
        </p:nvSpPr>
        <p:spPr>
          <a:xfrm>
            <a:off x="719244" y="1228091"/>
            <a:ext cx="1798320" cy="431165"/>
          </a:xfrm>
          <a:prstGeom prst="borderCallout1">
            <a:avLst>
              <a:gd name="adj1" fmla="val 128865"/>
              <a:gd name="adj2" fmla="val 39477"/>
              <a:gd name="adj3" fmla="val 431664"/>
              <a:gd name="adj4" fmla="val 14449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SIM7000</a:t>
            </a:r>
            <a:r>
              <a:rPr lang="en-US" altLang="zh-CN" sz="1400"/>
              <a:t>A</a:t>
            </a:r>
            <a:r>
              <a:rPr lang="zh-CN" altLang="en-US" sz="1400"/>
              <a:t>，</a:t>
            </a:r>
            <a:r>
              <a:rPr lang="en-US" altLang="zh-CN" sz="1400"/>
              <a:t>SIM7070/80/90</a:t>
            </a:r>
            <a:r>
              <a:rPr lang="zh-CN" altLang="en-US" sz="1400"/>
              <a:t>系列</a:t>
            </a:r>
          </a:p>
        </p:txBody>
      </p:sp>
      <p:sp>
        <p:nvSpPr>
          <p:cNvPr id="2" name="线形标注 1 1"/>
          <p:cNvSpPr/>
          <p:nvPr/>
        </p:nvSpPr>
        <p:spPr>
          <a:xfrm>
            <a:off x="7689850" y="796926"/>
            <a:ext cx="1798320" cy="431165"/>
          </a:xfrm>
          <a:prstGeom prst="borderCallout1">
            <a:avLst>
              <a:gd name="adj1" fmla="val 128865"/>
              <a:gd name="adj2" fmla="val 39477"/>
              <a:gd name="adj3" fmla="val 513205"/>
              <a:gd name="adj4" fmla="val 2363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Y7025/26/80E</a:t>
            </a:r>
            <a:r>
              <a:rPr lang="zh-CN" altLang="en-US" sz="1400"/>
              <a:t>系列</a:t>
            </a:r>
          </a:p>
        </p:txBody>
      </p:sp>
      <p:sp>
        <p:nvSpPr>
          <p:cNvPr id="4" name="线形标注 1 3"/>
          <p:cNvSpPr/>
          <p:nvPr/>
        </p:nvSpPr>
        <p:spPr>
          <a:xfrm>
            <a:off x="6863927" y="6154632"/>
            <a:ext cx="1503680" cy="431165"/>
          </a:xfrm>
          <a:prstGeom prst="borderCallout1">
            <a:avLst>
              <a:gd name="adj1" fmla="val -11634"/>
              <a:gd name="adj2" fmla="val 18369"/>
              <a:gd name="adj3" fmla="val -177908"/>
              <a:gd name="adj4" fmla="val -16554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Y7028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7403253" y="4100195"/>
            <a:ext cx="286385" cy="1965325"/>
          </a:xfrm>
          <a:prstGeom prst="lin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6" name="线形标注 1 5"/>
          <p:cNvSpPr/>
          <p:nvPr/>
        </p:nvSpPr>
        <p:spPr>
          <a:xfrm>
            <a:off x="5423535" y="960755"/>
            <a:ext cx="1798320" cy="594360"/>
          </a:xfrm>
          <a:prstGeom prst="borderCallout1">
            <a:avLst>
              <a:gd name="adj1" fmla="val 128865"/>
              <a:gd name="adj2" fmla="val 39477"/>
              <a:gd name="adj3" fmla="val 389837"/>
              <a:gd name="adj4" fmla="val 5752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SIM7028</a:t>
            </a:r>
            <a:r>
              <a:rPr lang="zh-CN" altLang="en-US" sz="1400"/>
              <a:t>系列</a:t>
            </a:r>
          </a:p>
          <a:p>
            <a:pPr algn="ctr"/>
            <a:r>
              <a:rPr lang="en-US" altLang="zh-CN" sz="1400"/>
              <a:t>Y7080E</a:t>
            </a:r>
            <a:r>
              <a:rPr lang="zh-CN" altLang="en-US" sz="1400"/>
              <a:t>系列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  <p:bldP spid="11" grpId="0"/>
      <p:bldP spid="12" grpId="0"/>
      <p:bldP spid="16" grpId="0" bldLvl="0" animBg="1"/>
      <p:bldP spid="2" grpId="0" bldLvl="0" animBg="1"/>
      <p:bldP spid="4" grpId="0" bldLvl="0" animBg="1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427582" y="827405"/>
            <a:ext cx="6552275" cy="5678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市场机会与挑战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8E693A-4C70-4AD1-9EC0-4FB4121399B7}"/>
              </a:ext>
            </a:extLst>
          </p:cNvPr>
          <p:cNvGrpSpPr/>
          <p:nvPr/>
        </p:nvGrpSpPr>
        <p:grpSpPr>
          <a:xfrm>
            <a:off x="1137396" y="1439827"/>
            <a:ext cx="3702786" cy="721742"/>
            <a:chOff x="883963" y="1192116"/>
            <a:chExt cx="4189127" cy="101059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3E01E33-62D1-4F16-ADA0-83F2D3D7E80C}"/>
                </a:ext>
              </a:extLst>
            </p:cNvPr>
            <p:cNvSpPr/>
            <p:nvPr/>
          </p:nvSpPr>
          <p:spPr>
            <a:xfrm>
              <a:off x="883963" y="1192116"/>
              <a:ext cx="4189127" cy="101059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5A5B285-5BFA-4274-AAE0-E94F11763E63}"/>
                </a:ext>
              </a:extLst>
            </p:cNvPr>
            <p:cNvSpPr txBox="1"/>
            <p:nvPr/>
          </p:nvSpPr>
          <p:spPr>
            <a:xfrm>
              <a:off x="2049957" y="1460390"/>
              <a:ext cx="1857136" cy="4740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市场机遇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105ECB44-53F6-4205-8AFA-155247F28EFB}"/>
              </a:ext>
            </a:extLst>
          </p:cNvPr>
          <p:cNvSpPr/>
          <p:nvPr/>
        </p:nvSpPr>
        <p:spPr>
          <a:xfrm>
            <a:off x="1137395" y="2421924"/>
            <a:ext cx="3702787" cy="38250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E06362-9A30-4FA2-8923-EF3B4DA67A91}"/>
              </a:ext>
            </a:extLst>
          </p:cNvPr>
          <p:cNvSpPr txBox="1"/>
          <p:nvPr/>
        </p:nvSpPr>
        <p:spPr>
          <a:xfrm>
            <a:off x="1137395" y="2639500"/>
            <a:ext cx="3702786" cy="341632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2G/3G</a:t>
            </a:r>
            <a:r>
              <a:rPr lang="zh-CN" altLang="en-US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退网加速推进，</a:t>
            </a:r>
            <a:r>
              <a:rPr lang="en-US" altLang="zh-CN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LPWA/Cat.1</a:t>
            </a:r>
            <a:r>
              <a:rPr lang="zh-CN" altLang="en-US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国内外出货量呈现更迅猛的成长，加快推进低成本</a:t>
            </a:r>
            <a:r>
              <a:rPr lang="en-US" altLang="zh-CN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LPWA</a:t>
            </a:r>
            <a:r>
              <a:rPr lang="zh-CN" altLang="en-US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和</a:t>
            </a:r>
            <a:r>
              <a:rPr lang="en-US" altLang="zh-CN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Cat.1</a:t>
            </a:r>
            <a:r>
              <a:rPr lang="zh-CN" altLang="en-US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方案争取更大市场份额，其中中低速市场占据</a:t>
            </a:r>
            <a:r>
              <a:rPr lang="en-US" altLang="zh-CN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60%</a:t>
            </a:r>
            <a:r>
              <a:rPr lang="zh-CN" altLang="en-US" sz="12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份额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5G</a:t>
            </a: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网络和技术标准不断完善，</a:t>
            </a:r>
            <a:r>
              <a:rPr lang="en-US" altLang="zh-CN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5G</a:t>
            </a: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方案不断迭代成熟和优化，逐渐呈现出</a:t>
            </a:r>
            <a:r>
              <a:rPr lang="en-US" altLang="zh-CN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5G</a:t>
            </a: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爆发市场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4G</a:t>
            </a: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依然为未来</a:t>
            </a:r>
            <a:r>
              <a:rPr lang="en-US" altLang="zh-CN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5-10</a:t>
            </a: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年主力市场，持续推进国产化和低成本方案，</a:t>
            </a:r>
            <a:r>
              <a:rPr lang="en-US" altLang="zh-CN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LTE Cat.1 </a:t>
            </a: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进入白热竞争市场，细化垂直市场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汽车网联和智能座舱已然成为未来尤为重要的市场，高算力的智能模组和</a:t>
            </a:r>
            <a:r>
              <a:rPr lang="en-US" altLang="zh-CN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5G+V2X</a:t>
            </a: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产品将会成为巨大的市场热点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altLang="zh-CN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5G+AIOT</a:t>
            </a: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以及高集成度的智能方案成为未来高端市场新兴的热点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位置服务，高精度服务需求不断增加，与蜂窝模组产品形成很好的互补产品线，提升方案整体竞争力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algn="just"/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948688A-8FCD-4BA1-882E-7046A0F29BE7}"/>
              </a:ext>
            </a:extLst>
          </p:cNvPr>
          <p:cNvSpPr/>
          <p:nvPr/>
        </p:nvSpPr>
        <p:spPr>
          <a:xfrm>
            <a:off x="7214308" y="2421924"/>
            <a:ext cx="3702787" cy="38250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zh-CN" altLang="en-US" sz="1200" dirty="0" err="1">
              <a:solidFill>
                <a:srgbClr val="FFFFFF"/>
              </a:solidFill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79FF2D6-B21D-46CD-AD69-7260E653B39D}"/>
              </a:ext>
            </a:extLst>
          </p:cNvPr>
          <p:cNvGrpSpPr/>
          <p:nvPr/>
        </p:nvGrpSpPr>
        <p:grpSpPr>
          <a:xfrm>
            <a:off x="7244910" y="1439827"/>
            <a:ext cx="3702786" cy="721742"/>
            <a:chOff x="883963" y="1192116"/>
            <a:chExt cx="4189127" cy="101059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009FBDD-E177-44F1-B9AF-95DCCEBFD4AD}"/>
                </a:ext>
              </a:extLst>
            </p:cNvPr>
            <p:cNvSpPr/>
            <p:nvPr/>
          </p:nvSpPr>
          <p:spPr>
            <a:xfrm>
              <a:off x="883963" y="1192116"/>
              <a:ext cx="4189127" cy="1010599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E827B043-1CDA-4B0B-A1D3-6EE5D6BC4520}"/>
                </a:ext>
              </a:extLst>
            </p:cNvPr>
            <p:cNvSpPr txBox="1"/>
            <p:nvPr/>
          </p:nvSpPr>
          <p:spPr>
            <a:xfrm>
              <a:off x="2049957" y="1460390"/>
              <a:ext cx="1857136" cy="4740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市场挑战</a:t>
              </a: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E1BFBB56-F1A8-48CA-824A-BA4B262E5C2A}"/>
              </a:ext>
            </a:extLst>
          </p:cNvPr>
          <p:cNvSpPr txBox="1"/>
          <p:nvPr/>
        </p:nvSpPr>
        <p:spPr>
          <a:xfrm>
            <a:off x="7244911" y="2644170"/>
            <a:ext cx="3672184" cy="1754326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汇率震荡和叠加通货膨胀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上游芯片商平台切换时间短，波及市场竞争激烈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疫情带来的不确定性和复杂性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多重因素加持导致许多细分市场需求持续萎靡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低端市场持续承压，急需提升中高市场和产品线份额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zh-CN" altLang="en-US" sz="1200" b="1" kern="100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503050405090304" pitchFamily="18" charset="0"/>
              </a:rPr>
              <a:t>市场动态变化快，需加快节奏提前做市场布局</a:t>
            </a: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altLang="zh-CN" sz="1200" b="1" kern="100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4373" y="715985"/>
            <a:ext cx="10279117" cy="469813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cs typeface="+mn-cs"/>
              </a:rPr>
              <a:t>LPWA CAT-M/NB/GNSS </a:t>
            </a:r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产品线</a:t>
            </a: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74675" y="1229360"/>
          <a:ext cx="11354435" cy="5309870"/>
        </p:xfrm>
        <a:graphic>
          <a:graphicData uri="http://schemas.openxmlformats.org/drawingml/2006/table">
            <a:tbl>
              <a:tblPr/>
              <a:tblGrid>
                <a:gridCol w="395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3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7843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平台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mpd="sng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mpd="sng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高通 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9525" cmpd="sng">
                      <a:solidFill>
                        <a:schemeClr val="bg1"/>
                      </a:solidFill>
                      <a:prstDash val="soli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MDM9206</a:t>
                      </a:r>
                    </a:p>
                  </a:txBody>
                  <a:tcPr marL="6736" marR="6736" marT="6736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MDM9205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42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　型号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SIM7000X Series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SIM7000X Mini PCIE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SIM7070G Series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SIM7070G Mini PCIe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SIM7070E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SIM7070E Mini PCIE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SIM7070G-HP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SIM7070G-HP Mini PCIE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SIM7080G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SIM7090G</a:t>
                      </a:r>
                    </a:p>
                  </a:txBody>
                  <a:tcPr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5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产品图片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66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尺寸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24* 24 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17.6* 15.7</a:t>
                      </a:r>
                      <a:r>
                        <a:rPr lang="en-US" alt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mm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14.8* 12.8</a:t>
                      </a:r>
                      <a:r>
                        <a:rPr lang="en-US" alt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mm</a:t>
                      </a:r>
                      <a:endParaRPr lang="en-US" altLang="de-DE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14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区域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全球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7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中国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2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日本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50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韩国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✔</a:t>
                      </a: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5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东南亚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9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亚洲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2197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欧洲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(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支持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450MHz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，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410MHz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）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  <a:p>
                      <a:pPr algn="ctr"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(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支持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450MHz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，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410MHz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6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北美洲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527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拉丁美洲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86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大洋洲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  <a:p>
                      <a:pPr algn="ctr"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（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Power Class3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）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  <a:p>
                      <a:pPr algn="ctr">
                        <a:defRPr/>
                      </a:pP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（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Power Class3</a:t>
                      </a:r>
                      <a:r>
                        <a:rPr lang="zh-CN" altLang="en-US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22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非洲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1" name="矩形标注 36"/>
          <p:cNvSpPr/>
          <p:nvPr/>
        </p:nvSpPr>
        <p:spPr>
          <a:xfrm>
            <a:off x="8312383" y="1324518"/>
            <a:ext cx="642295" cy="161619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63" tIns="48381" rIns="96763" bIns="48381" anchor="ctr"/>
          <a:lstStyle/>
          <a:p>
            <a:pPr algn="ctr" defTabSz="913765" eaLnBrk="0" hangingPunct="0">
              <a:defRPr/>
            </a:pPr>
            <a:r>
              <a:rPr lang="zh-CN" altLang="en-US" sz="1200" b="1" dirty="0">
                <a:solidFill>
                  <a:schemeClr val="tx1"/>
                </a:solidFill>
                <a:cs typeface="Calibri" panose="020F0502020204030204" pitchFamily="34" charset="0"/>
              </a:rPr>
              <a:t>主推</a:t>
            </a:r>
          </a:p>
        </p:txBody>
      </p:sp>
      <p:pic>
        <p:nvPicPr>
          <p:cNvPr id="155" name="图片 154" descr="SIM7000G_CE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875" y="2112010"/>
            <a:ext cx="1125855" cy="718185"/>
          </a:xfrm>
          <a:prstGeom prst="rect">
            <a:avLst/>
          </a:prstGeom>
        </p:spPr>
      </p:pic>
      <p:pic>
        <p:nvPicPr>
          <p:cNvPr id="4" name="Picture 2" descr="C:\Users\Administrator\Desktop\sim7000G-PCIE_181211—2.png"/>
          <p:cNvPicPr>
            <a:picLocks noChangeAspect="1" noChangeArrowheads="1"/>
          </p:cNvPicPr>
          <p:nvPr/>
        </p:nvPicPr>
        <p:blipFill>
          <a:blip r:embed="rId4" cstate="print"/>
          <a:srcRect l="21993" t="5556" r="51138" b="13888"/>
          <a:stretch>
            <a:fillRect/>
          </a:stretch>
        </p:blipFill>
        <p:spPr bwMode="auto">
          <a:xfrm>
            <a:off x="3188335" y="2143125"/>
            <a:ext cx="381635" cy="655320"/>
          </a:xfrm>
          <a:prstGeom prst="rect">
            <a:avLst/>
          </a:prstGeom>
          <a:noFill/>
        </p:spPr>
      </p:pic>
      <p:pic>
        <p:nvPicPr>
          <p:cNvPr id="17" name="图片 16" descr="SIM7070G_181221-V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69970" y="2143125"/>
            <a:ext cx="1255395" cy="775970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 cstate="print"/>
          <a:srcRect l="10909" t="9091" r="50908"/>
          <a:stretch>
            <a:fillRect/>
          </a:stretch>
        </p:blipFill>
        <p:spPr bwMode="auto">
          <a:xfrm>
            <a:off x="4810125" y="2202815"/>
            <a:ext cx="462915" cy="61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88" y="2065928"/>
            <a:ext cx="1445456" cy="893479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/>
          <a:srcRect l="10909" t="9091" r="50908"/>
          <a:stretch>
            <a:fillRect/>
          </a:stretch>
        </p:blipFill>
        <p:spPr bwMode="auto">
          <a:xfrm>
            <a:off x="7036435" y="2211705"/>
            <a:ext cx="462915" cy="61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图片 28" descr="SIM7070G_181221-V0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5550" y="2143125"/>
            <a:ext cx="1255395" cy="775970"/>
          </a:xfrm>
          <a:prstGeom prst="rect">
            <a:avLst/>
          </a:prstGeom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6" cstate="print"/>
          <a:srcRect l="10909" t="9091" r="50908"/>
          <a:stretch>
            <a:fillRect/>
          </a:stretch>
        </p:blipFill>
        <p:spPr bwMode="auto">
          <a:xfrm>
            <a:off x="8954770" y="2202815"/>
            <a:ext cx="462915" cy="61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图片 31" descr="SIM7080G_190104-V0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63760" y="2132330"/>
            <a:ext cx="1140460" cy="688975"/>
          </a:xfrm>
          <a:prstGeom prst="rect">
            <a:avLst/>
          </a:prstGeom>
        </p:spPr>
      </p:pic>
      <p:pic>
        <p:nvPicPr>
          <p:cNvPr id="34" name="图片 33" descr="SIM7080G_190104-V0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34700" y="2196465"/>
            <a:ext cx="99568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4373" y="762640"/>
            <a:ext cx="10279117" cy="469813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cs typeface="+mn-cs"/>
              </a:rPr>
              <a:t>LPWA NB </a:t>
            </a:r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产品线</a:t>
            </a: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19710" y="1333500"/>
          <a:ext cx="11788775" cy="5092065"/>
        </p:xfrm>
        <a:graphic>
          <a:graphicData uri="http://schemas.openxmlformats.org/drawingml/2006/table">
            <a:tbl>
              <a:tblPr/>
              <a:tblGrid>
                <a:gridCol w="433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3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6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709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86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0393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1856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24790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平台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mpd="sng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mpd="sng">
                      <a:solidFill>
                        <a:schemeClr val="bg1"/>
                      </a:solidFill>
                      <a:prstDash val="solid"/>
                    </a:ln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高通</a:t>
                      </a:r>
                    </a:p>
                  </a:txBody>
                  <a:tcPr marL="6736" marR="6736" marT="6736" marB="0" anchor="ctr">
                    <a:lnL w="9525" cmpd="sng">
                      <a:solidFill>
                        <a:schemeClr val="bg1"/>
                      </a:solidFill>
                      <a:prstDash val="soli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MTK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RDA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芯翼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移芯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海思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QCX 212</a:t>
                      </a:r>
                    </a:p>
                  </a:txBody>
                  <a:tcPr marL="6736" marR="6736" marT="6736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MTK2625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Unisoc8909B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XY1100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XY1100E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EC616(S)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CB0201RBIV100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6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　型号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  <a:sym typeface="+mn-ea"/>
                        </a:rPr>
                        <a:t>SIM7028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  <a:sym typeface="+mn-ea"/>
                        </a:rPr>
                        <a:t>SIM7020C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  <a:sym typeface="+mn-ea"/>
                        </a:rPr>
                        <a:t>R7070</a:t>
                      </a:r>
                      <a:endParaRPr lang="en-US" altLang="en-US" sz="1100" b="1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Y7025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Y7028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Y7012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Y7026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Y7080E(-L)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Arial" panose="020B0604020202020204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Y7025H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E7025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/>
                        </a:rPr>
                        <a:t>H7035C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47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产品图片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　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22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尺寸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17.6* 15.7mm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24* 24mm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17.6*15.7mm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12*12mm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19.9* 23.6mm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17.6*15.7mm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17.6*15.7mm</a:t>
                      </a: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17.6* 15.7</a:t>
                      </a:r>
                      <a:r>
                        <a:rPr lang="en-US" alt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mm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alt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14.8* 12.8</a:t>
                      </a:r>
                      <a:r>
                        <a:rPr lang="en-US" altLang="de-DE" sz="1100" dirty="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mm</a:t>
                      </a:r>
                      <a:endParaRPr lang="en-US" altLang="de-DE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35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制式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mpd="sng">
                      <a:solidFill>
                        <a:schemeClr val="bg2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NB-IoT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  <a:defRPr/>
                      </a:pP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Wingdings 2" panose="05020102010507070707" charset="0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（</a:t>
                      </a:r>
                      <a:r>
                        <a:rPr lang="en-US" altLang="en-US" sz="1100" b="1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✔</a:t>
                      </a:r>
                      <a:r>
                        <a:rPr lang="zh-CN" altLang="en-US" sz="1100" b="1" dirty="0">
                          <a:solidFill>
                            <a:srgbClr val="000000"/>
                          </a:solidFill>
                          <a:latin typeface="Arial" panose="020B0604020202020204"/>
                          <a:sym typeface="+mn-ea"/>
                        </a:rPr>
                        <a:t>）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  <a:sym typeface="+mn-ea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Wingdings 2" panose="05020102010507070707" charset="0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3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NB-IoT+GNSS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8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NB+BLE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09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mpd="sng">
                      <a:solidFill>
                        <a:schemeClr val="bg2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NB+2G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  <a:sym typeface="Wingdings 2" panose="05020102010507070707" charset="0"/>
                        </a:rPr>
                        <a:t>✔</a:t>
                      </a: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015">
                <a:tc rowSpan="6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1" i="0" u="none" strike="noStrike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区域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mpd="sng">
                      <a:solidFill>
                        <a:schemeClr val="bg2"/>
                      </a:solidFill>
                      <a:prstDash val="solid"/>
                    </a:lnT>
                    <a:lnB w="6350" cmpd="sng">
                      <a:solidFill>
                        <a:schemeClr val="bg1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全球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  <a:defRPr/>
                      </a:pP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30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中国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0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东南亚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78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亚洲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972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欧洲</a:t>
                      </a:r>
                      <a:endParaRPr lang="zh-CN" altLang="en-US" sz="1100" b="1" dirty="0">
                        <a:solidFill>
                          <a:schemeClr val="bg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  <a:defRPr/>
                      </a:pPr>
                      <a:endParaRPr lang="en-US" alt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43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mpd="sng">
                      <a:solidFill>
                        <a:schemeClr val="bg1"/>
                      </a:solidFill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宋体" panose="02010600030101010101" pitchFamily="2" charset="-122"/>
                        </a:rPr>
                        <a:t>非洲</a:t>
                      </a:r>
                    </a:p>
                  </a:txBody>
                  <a:tcPr marL="12700" marR="12700" marT="1270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  <a:defRPr/>
                      </a:pPr>
                      <a:r>
                        <a:rPr lang="en-US" alt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/>
                        </a:rPr>
                        <a:t>✔</a:t>
                      </a: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en-US" alt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a:txBody>
                  <a:tcPr marL="6736" marR="6736" marT="6736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1" name="矩形标注 36"/>
          <p:cNvSpPr/>
          <p:nvPr/>
        </p:nvSpPr>
        <p:spPr>
          <a:xfrm>
            <a:off x="5130165" y="1522730"/>
            <a:ext cx="641985" cy="205105"/>
          </a:xfrm>
          <a:prstGeom prst="wedgeRectCallout">
            <a:avLst>
              <a:gd name="adj1" fmla="val -53629"/>
              <a:gd name="adj2" fmla="val 128102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63" tIns="48381" rIns="96763" bIns="48381" anchor="ctr"/>
          <a:lstStyle/>
          <a:p>
            <a:pPr algn="ctr" defTabSz="913765" eaLnBrk="0" hangingPunct="0">
              <a:defRPr/>
            </a:pPr>
            <a:r>
              <a:rPr lang="zh-CN" altLang="en-US" sz="1200" b="1" dirty="0">
                <a:solidFill>
                  <a:schemeClr val="tx1"/>
                </a:solidFill>
                <a:cs typeface="Calibri" panose="020F0502020204030204" pitchFamily="34" charset="0"/>
              </a:rPr>
              <a:t>主推</a:t>
            </a:r>
          </a:p>
        </p:txBody>
      </p:sp>
      <p:pic>
        <p:nvPicPr>
          <p:cNvPr id="50" name="图片 49" descr="企业微信截图_162271280186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413" y="2238546"/>
            <a:ext cx="471767" cy="438072"/>
          </a:xfrm>
          <a:prstGeom prst="rect">
            <a:avLst/>
          </a:prstGeom>
        </p:spPr>
      </p:pic>
      <p:pic>
        <p:nvPicPr>
          <p:cNvPr id="108" name="图片 55"/>
          <p:cNvPicPr>
            <a:picLocks noChangeAspect="1" noChangeArrowheads="1"/>
          </p:cNvPicPr>
          <p:nvPr/>
        </p:nvPicPr>
        <p:blipFill>
          <a:blip r:embed="rId4" cstate="print"/>
          <a:srcRect l="11147" t="22296" r="60983" b="25684"/>
          <a:stretch>
            <a:fillRect/>
          </a:stretch>
        </p:blipFill>
        <p:spPr bwMode="auto">
          <a:xfrm>
            <a:off x="2794635" y="2238375"/>
            <a:ext cx="453390" cy="449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2545" y="2208530"/>
            <a:ext cx="498475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0" name="图片 1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375" y="2209165"/>
            <a:ext cx="542290" cy="463550"/>
          </a:xfrm>
          <a:prstGeom prst="rect">
            <a:avLst/>
          </a:prstGeom>
        </p:spPr>
      </p:pic>
      <p:pic>
        <p:nvPicPr>
          <p:cNvPr id="91" name="图片 90"/>
          <p:cNvPicPr/>
          <p:nvPr/>
        </p:nvPicPr>
        <p:blipFill>
          <a:blip r:embed="rId7"/>
          <a:stretch>
            <a:fillRect/>
          </a:stretch>
        </p:blipFill>
        <p:spPr>
          <a:xfrm>
            <a:off x="7211060" y="2212975"/>
            <a:ext cx="476885" cy="530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6335" y="2259330"/>
            <a:ext cx="401955" cy="396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800" y="2209165"/>
            <a:ext cx="509905" cy="492125"/>
          </a:xfrm>
          <a:prstGeom prst="rect">
            <a:avLst/>
          </a:prstGeom>
        </p:spPr>
      </p:pic>
      <p:pic>
        <p:nvPicPr>
          <p:cNvPr id="3" name="图片 2" descr="Y7025H-SPEC_220414"/>
          <p:cNvPicPr>
            <a:picLocks noChangeAspect="1"/>
          </p:cNvPicPr>
          <p:nvPr/>
        </p:nvPicPr>
        <p:blipFill>
          <a:blip r:embed="rId10"/>
          <a:srcRect l="11479" r="53603" b="18754"/>
          <a:stretch>
            <a:fillRect/>
          </a:stretch>
        </p:blipFill>
        <p:spPr>
          <a:xfrm>
            <a:off x="9011285" y="2212975"/>
            <a:ext cx="616585" cy="478790"/>
          </a:xfrm>
          <a:prstGeom prst="rect">
            <a:avLst/>
          </a:prstGeom>
        </p:spPr>
      </p:pic>
      <p:pic>
        <p:nvPicPr>
          <p:cNvPr id="75" name="图片 74" descr="C:/Users/lanqi.li/AppData/Local/Temp/picturecompress_20210918140916/output_1.pngoutput_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0077704" y="2226704"/>
            <a:ext cx="600482" cy="464783"/>
          </a:xfrm>
          <a:prstGeom prst="rect">
            <a:avLst/>
          </a:prstGeom>
          <a:effectLst/>
        </p:spPr>
      </p:pic>
      <p:pic>
        <p:nvPicPr>
          <p:cNvPr id="4" name="图片 3" descr="C:/Users/lanqi.li/AppData/Local/Temp/picturecompress_20210918140916/output_1.pngoutput_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127994" y="2236229"/>
            <a:ext cx="600482" cy="464783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4373" y="790633"/>
            <a:ext cx="10279117" cy="469813"/>
          </a:xfrm>
        </p:spPr>
        <p:txBody>
          <a:bodyPr>
            <a:normAutofit/>
          </a:bodyPr>
          <a:lstStyle/>
          <a:p>
            <a:pPr algn="l"/>
            <a:r>
              <a:rPr lang="zh-CN" sz="2400" dirty="0">
                <a:solidFill>
                  <a:srgbClr val="C00000"/>
                </a:solidFill>
                <a:cs typeface="+mn-cs"/>
              </a:rPr>
              <a:t>高通</a:t>
            </a:r>
            <a:r>
              <a:rPr lang="en-US" altLang="zh-CN" sz="2400" dirty="0">
                <a:solidFill>
                  <a:srgbClr val="C00000"/>
                </a:solidFill>
                <a:cs typeface="+mn-cs"/>
              </a:rPr>
              <a:t>Roadmap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13578"/>
          <a:stretch>
            <a:fillRect/>
          </a:stretch>
        </p:blipFill>
        <p:spPr>
          <a:xfrm>
            <a:off x="718185" y="1358265"/>
            <a:ext cx="10755630" cy="523811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4373" y="715985"/>
            <a:ext cx="10279117" cy="469813"/>
          </a:xfrm>
        </p:spPr>
        <p:txBody>
          <a:bodyPr>
            <a:normAutofit/>
          </a:bodyPr>
          <a:lstStyle/>
          <a:p>
            <a:pPr algn="l"/>
            <a:r>
              <a:rPr lang="zh-CN" sz="2400" dirty="0">
                <a:solidFill>
                  <a:srgbClr val="C00000"/>
                </a:solidFill>
                <a:cs typeface="+mn-cs"/>
              </a:rPr>
              <a:t>芯翼</a:t>
            </a:r>
            <a:r>
              <a:rPr lang="en-US" altLang="zh-CN" sz="2400" dirty="0">
                <a:solidFill>
                  <a:srgbClr val="C00000"/>
                </a:solidFill>
                <a:cs typeface="+mn-cs"/>
              </a:rPr>
              <a:t>Roadmap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1232535"/>
            <a:ext cx="10923905" cy="53073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4373" y="715985"/>
            <a:ext cx="10279117" cy="469813"/>
          </a:xfrm>
        </p:spPr>
        <p:txBody>
          <a:bodyPr>
            <a:normAutofit/>
          </a:bodyPr>
          <a:lstStyle/>
          <a:p>
            <a:pPr algn="l"/>
            <a:r>
              <a:rPr lang="zh-CN" sz="2400" dirty="0">
                <a:solidFill>
                  <a:srgbClr val="C00000"/>
                </a:solidFill>
                <a:cs typeface="+mn-cs"/>
              </a:rPr>
              <a:t>移芯</a:t>
            </a:r>
            <a:r>
              <a:rPr lang="en-US" altLang="zh-CN" sz="2400" dirty="0">
                <a:solidFill>
                  <a:srgbClr val="C00000"/>
                </a:solidFill>
                <a:cs typeface="+mn-cs"/>
              </a:rPr>
              <a:t>Roadmap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95" y="1232535"/>
            <a:ext cx="9280525" cy="51104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标注 668"/>
          <p:cNvSpPr/>
          <p:nvPr/>
        </p:nvSpPr>
        <p:spPr>
          <a:xfrm>
            <a:off x="5579957" y="1460500"/>
            <a:ext cx="621453" cy="155787"/>
          </a:xfrm>
          <a:prstGeom prst="wedgeRectCallout">
            <a:avLst>
              <a:gd name="adj1" fmla="val -138828"/>
              <a:gd name="adj2" fmla="val 129347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22Q3 MP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0960" y="1233170"/>
            <a:ext cx="11968480" cy="5433691"/>
            <a:chOff x="367" y="1621"/>
            <a:chExt cx="18848" cy="8557"/>
          </a:xfrm>
        </p:grpSpPr>
        <p:grpSp>
          <p:nvGrpSpPr>
            <p:cNvPr id="15" name="组合 14"/>
            <p:cNvGrpSpPr/>
            <p:nvPr/>
          </p:nvGrpSpPr>
          <p:grpSpPr>
            <a:xfrm>
              <a:off x="367" y="1621"/>
              <a:ext cx="18246" cy="8557"/>
              <a:chOff x="-83" y="662"/>
              <a:chExt cx="14118" cy="6897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-83" y="662"/>
                <a:ext cx="14118" cy="6897"/>
                <a:chOff x="48" y="1102"/>
                <a:chExt cx="14118" cy="7095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48" y="1102"/>
                  <a:ext cx="14118" cy="7095"/>
                  <a:chOff x="83104" y="564521"/>
                  <a:chExt cx="12092952" cy="6829769"/>
                </a:xfrm>
              </p:grpSpPr>
              <p:sp>
                <p:nvSpPr>
                  <p:cNvPr id="45" name="文本框 44"/>
                  <p:cNvSpPr txBox="1"/>
                  <p:nvPr/>
                </p:nvSpPr>
                <p:spPr>
                  <a:xfrm>
                    <a:off x="184785" y="4947920"/>
                    <a:ext cx="777753" cy="37353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r>
                      <a:rPr lang="en-US" altLang="zh-CN" sz="1335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rPr>
                      <a:t> </a:t>
                    </a:r>
                    <a:r>
                      <a:rPr lang="zh-CN" altLang="en-US" sz="1335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rPr>
                      <a:t>移芯</a:t>
                    </a:r>
                  </a:p>
                </p:txBody>
              </p:sp>
              <p:sp>
                <p:nvSpPr>
                  <p:cNvPr id="49" name="文本框 48"/>
                  <p:cNvSpPr txBox="1"/>
                  <p:nvPr/>
                </p:nvSpPr>
                <p:spPr>
                  <a:xfrm>
                    <a:off x="218440" y="1655754"/>
                    <a:ext cx="709228" cy="37353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r>
                      <a:rPr lang="zh-CN" altLang="en-US" sz="1335" b="1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rPr>
                      <a:t>芯翼</a:t>
                    </a:r>
                  </a:p>
                </p:txBody>
              </p:sp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83104" y="3644245"/>
                    <a:ext cx="844564" cy="373534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r>
                      <a:rPr lang="en-US" altLang="zh-CN" sz="1335" b="1" dirty="0">
                        <a:solidFill>
                          <a:srgbClr val="7030A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rPr>
                      <a:t>AICH</a:t>
                    </a:r>
                  </a:p>
                </p:txBody>
              </p:sp>
              <p:cxnSp>
                <p:nvCxnSpPr>
                  <p:cNvPr id="57" name="直接连接符 56"/>
                  <p:cNvCxnSpPr/>
                  <p:nvPr/>
                </p:nvCxnSpPr>
                <p:spPr>
                  <a:xfrm>
                    <a:off x="245110" y="5756592"/>
                    <a:ext cx="1179512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直接连接符 57"/>
                  <p:cNvCxnSpPr/>
                  <p:nvPr/>
                </p:nvCxnSpPr>
                <p:spPr>
                  <a:xfrm>
                    <a:off x="892422" y="717235"/>
                    <a:ext cx="0" cy="4978433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直接连接符 58"/>
                  <p:cNvCxnSpPr/>
                  <p:nvPr/>
                </p:nvCxnSpPr>
                <p:spPr>
                  <a:xfrm flipV="1">
                    <a:off x="264502" y="3358952"/>
                    <a:ext cx="11757660" cy="6985"/>
                  </a:xfrm>
                  <a:prstGeom prst="line">
                    <a:avLst/>
                  </a:prstGeom>
                  <a:ln w="1905">
                    <a:solidFill>
                      <a:schemeClr val="tx1">
                        <a:lumMod val="85000"/>
                        <a:lumOff val="15000"/>
                        <a:alpha val="39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直接连接符 59"/>
                  <p:cNvCxnSpPr/>
                  <p:nvPr/>
                </p:nvCxnSpPr>
                <p:spPr>
                  <a:xfrm>
                    <a:off x="9485385" y="645042"/>
                    <a:ext cx="0" cy="5050626"/>
                  </a:xfrm>
                  <a:prstGeom prst="line">
                    <a:avLst/>
                  </a:prstGeom>
                  <a:ln w="1905">
                    <a:solidFill>
                      <a:schemeClr val="tx1">
                        <a:lumMod val="85000"/>
                        <a:lumOff val="15000"/>
                        <a:alpha val="39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1" name="文本框 60"/>
                  <p:cNvSpPr txBox="1"/>
                  <p:nvPr/>
                </p:nvSpPr>
                <p:spPr>
                  <a:xfrm>
                    <a:off x="1804670" y="6136736"/>
                    <a:ext cx="2101850" cy="81092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LCC +LGA 58PIN</a:t>
                    </a:r>
                  </a:p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17.6 ×15.7 ×2.1</a:t>
                    </a:r>
                    <a:r>
                      <a:rPr lang="zh-CN" altLang="en-US" sz="1200" b="1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 mm</a:t>
                    </a:r>
                  </a:p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兼容性强，适合表计类</a:t>
                    </a:r>
                  </a:p>
                </p:txBody>
              </p:sp>
              <p:cxnSp>
                <p:nvCxnSpPr>
                  <p:cNvPr id="62" name="直接连接符 61"/>
                  <p:cNvCxnSpPr/>
                  <p:nvPr/>
                </p:nvCxnSpPr>
                <p:spPr>
                  <a:xfrm>
                    <a:off x="3623972" y="690264"/>
                    <a:ext cx="0" cy="5078541"/>
                  </a:xfrm>
                  <a:prstGeom prst="line">
                    <a:avLst/>
                  </a:prstGeom>
                  <a:ln w="1905">
                    <a:solidFill>
                      <a:schemeClr val="tx1">
                        <a:lumMod val="85000"/>
                        <a:lumOff val="15000"/>
                        <a:alpha val="39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文本框 62"/>
                  <p:cNvSpPr txBox="1"/>
                  <p:nvPr/>
                </p:nvSpPr>
                <p:spPr>
                  <a:xfrm>
                    <a:off x="4752704" y="6199554"/>
                    <a:ext cx="2080260" cy="1043183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LCC  44PIN</a:t>
                    </a:r>
                  </a:p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17.6 ×15.7 ×2.1</a:t>
                    </a:r>
                    <a:r>
                      <a:rPr lang="zh-CN" altLang="en-US" sz="12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 mm</a:t>
                    </a:r>
                  </a:p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兼容性强，适合表计类，报警类等安防市场</a:t>
                    </a:r>
                  </a:p>
                </p:txBody>
              </p:sp>
              <p:sp>
                <p:nvSpPr>
                  <p:cNvPr id="64" name="文本框 63"/>
                  <p:cNvSpPr txBox="1"/>
                  <p:nvPr/>
                </p:nvSpPr>
                <p:spPr>
                  <a:xfrm>
                    <a:off x="7568837" y="6583369"/>
                    <a:ext cx="2089150" cy="81092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LGA 44PIN</a:t>
                    </a:r>
                  </a:p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12 × 12 × 2.1</a:t>
                    </a:r>
                    <a:r>
                      <a:rPr lang="zh-CN" altLang="en-US" sz="1200" b="1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mm</a:t>
                    </a:r>
                  </a:p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小巧，适合穿戴/资产管理 </a:t>
                    </a:r>
                  </a:p>
                </p:txBody>
              </p:sp>
              <p:sp>
                <p:nvSpPr>
                  <p:cNvPr id="65" name="文本框 64"/>
                  <p:cNvSpPr txBox="1"/>
                  <p:nvPr/>
                </p:nvSpPr>
                <p:spPr>
                  <a:xfrm>
                    <a:off x="7511263" y="5768429"/>
                    <a:ext cx="1973580" cy="81092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LCC  54PIN</a:t>
                    </a:r>
                  </a:p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19.9 × 23.6 × 2.2</a:t>
                    </a:r>
                    <a:r>
                      <a:rPr lang="zh-CN" altLang="en-US" sz="1200" b="1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mm</a:t>
                    </a:r>
                  </a:p>
                  <a:p>
                    <a:pPr lvl="0" algn="l">
                      <a:buClrTx/>
                      <a:buSzTx/>
                      <a:buFontTx/>
                      <a:defRPr/>
                    </a:pPr>
                    <a:r>
                      <a:rPr lang="zh-CN" altLang="en-US" sz="1200" b="1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rPr>
                      <a:t>兼容性强，适合表计类 </a:t>
                    </a:r>
                  </a:p>
                </p:txBody>
              </p:sp>
              <p:cxnSp>
                <p:nvCxnSpPr>
                  <p:cNvPr id="82" name="直接连接符 81"/>
                  <p:cNvCxnSpPr/>
                  <p:nvPr/>
                </p:nvCxnSpPr>
                <p:spPr>
                  <a:xfrm>
                    <a:off x="6570527" y="605429"/>
                    <a:ext cx="0" cy="5090092"/>
                  </a:xfrm>
                  <a:prstGeom prst="line">
                    <a:avLst/>
                  </a:prstGeom>
                  <a:ln w="1905">
                    <a:solidFill>
                      <a:schemeClr val="tx1">
                        <a:lumMod val="85000"/>
                        <a:lumOff val="15000"/>
                        <a:alpha val="39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98" name="图片 97" descr="C:/Users/lanqi.li/AppData/Local/Temp/picturecompress_20210918135619/output_1.pngoutput_1"/>
                  <p:cNvPicPr>
                    <a:picLocks noChangeAspect="1"/>
                  </p:cNvPicPr>
                  <p:nvPr/>
                </p:nvPicPr>
                <p:blipFill>
                  <a:blip r:embed="rId2"/>
                  <a:srcRect/>
                  <a:stretch>
                    <a:fillRect/>
                  </a:stretch>
                </p:blipFill>
                <p:spPr>
                  <a:xfrm>
                    <a:off x="1028700" y="6136995"/>
                    <a:ext cx="775970" cy="731520"/>
                  </a:xfrm>
                  <a:prstGeom prst="rect">
                    <a:avLst/>
                  </a:prstGeom>
                </p:spPr>
              </p:pic>
              <p:cxnSp>
                <p:nvCxnSpPr>
                  <p:cNvPr id="128" name="直接连接符 127"/>
                  <p:cNvCxnSpPr/>
                  <p:nvPr/>
                </p:nvCxnSpPr>
                <p:spPr>
                  <a:xfrm>
                    <a:off x="251460" y="4565836"/>
                    <a:ext cx="11782425" cy="0"/>
                  </a:xfrm>
                  <a:prstGeom prst="line">
                    <a:avLst/>
                  </a:prstGeom>
                  <a:ln w="1905">
                    <a:solidFill>
                      <a:schemeClr val="tx1">
                        <a:lumMod val="85000"/>
                        <a:lumOff val="15000"/>
                        <a:alpha val="39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82" name="图片 18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011910" y="6262659"/>
                    <a:ext cx="622300" cy="640715"/>
                  </a:xfrm>
                  <a:prstGeom prst="rect">
                    <a:avLst/>
                  </a:prstGeom>
                </p:spPr>
              </p:pic>
              <p:pic>
                <p:nvPicPr>
                  <p:cNvPr id="204" name="图片 20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888642" y="5863374"/>
                    <a:ext cx="574675" cy="683260"/>
                  </a:xfrm>
                  <a:prstGeom prst="rect">
                    <a:avLst/>
                  </a:prstGeom>
                </p:spPr>
              </p:pic>
              <p:pic>
                <p:nvPicPr>
                  <p:cNvPr id="205" name="图片 204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86116" y="6757313"/>
                    <a:ext cx="444500" cy="444500"/>
                  </a:xfrm>
                  <a:prstGeom prst="rect">
                    <a:avLst/>
                  </a:prstGeom>
                </p:spPr>
              </p:pic>
              <p:cxnSp>
                <p:nvCxnSpPr>
                  <p:cNvPr id="77" name="直接连接符 76"/>
                  <p:cNvCxnSpPr/>
                  <p:nvPr/>
                </p:nvCxnSpPr>
                <p:spPr>
                  <a:xfrm>
                    <a:off x="380931" y="564521"/>
                    <a:ext cx="1179512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6" name="组合 65"/>
                  <p:cNvGrpSpPr/>
                  <p:nvPr/>
                </p:nvGrpSpPr>
                <p:grpSpPr>
                  <a:xfrm>
                    <a:off x="1124585" y="4603115"/>
                    <a:ext cx="2499995" cy="1031875"/>
                    <a:chOff x="2257" y="7387"/>
                    <a:chExt cx="3937" cy="1625"/>
                  </a:xfrm>
                </p:grpSpPr>
                <p:grpSp>
                  <p:nvGrpSpPr>
                    <p:cNvPr id="67" name="组合 66"/>
                    <p:cNvGrpSpPr/>
                    <p:nvPr/>
                  </p:nvGrpSpPr>
                  <p:grpSpPr>
                    <a:xfrm>
                      <a:off x="2616" y="7387"/>
                      <a:ext cx="2334" cy="1153"/>
                      <a:chOff x="251" y="2308"/>
                      <a:chExt cx="2334" cy="1153"/>
                    </a:xfrm>
                  </p:grpSpPr>
                  <p:sp>
                    <p:nvSpPr>
                      <p:cNvPr id="68" name="文本框 67"/>
                      <p:cNvSpPr txBox="1"/>
                      <p:nvPr/>
                    </p:nvSpPr>
                    <p:spPr>
                      <a:xfrm>
                        <a:off x="251" y="2308"/>
                        <a:ext cx="2334" cy="7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r>
                          <a:rPr lang="en-US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E7025 </a:t>
                        </a:r>
                        <a:r>
                          <a:rPr lang="zh-CN" altLang="en-US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系列</a:t>
                        </a:r>
                        <a:endParaRPr lang="zh-CN" altLang="en-US"/>
                      </a:p>
                    </p:txBody>
                  </p:sp>
                  <p:sp>
                    <p:nvSpPr>
                      <p:cNvPr id="425" name="矩形 424"/>
                      <p:cNvSpPr/>
                      <p:nvPr/>
                    </p:nvSpPr>
                    <p:spPr>
                      <a:xfrm>
                        <a:off x="1016" y="3167"/>
                        <a:ext cx="1275" cy="294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4"/>
                      </a:lnRef>
                      <a:fillRef idx="1">
                        <a:schemeClr val="lt1"/>
                      </a:fillRef>
                      <a:effectRef idx="0">
                        <a:schemeClr val="accent4"/>
                      </a:effectRef>
                      <a:fontRef idx="minor">
                        <a:schemeClr val="dk1"/>
                      </a:fontRef>
                    </p:style>
                    <p:txBody>
                      <a:bodyPr lIns="0" tIns="71996" rIns="0" bIns="71996" rtlCol="0" anchor="ctr"/>
                      <a:lstStyle/>
                      <a:p>
                        <a:pPr algn="ctr"/>
                        <a:r>
                          <a:rPr lang="en-US" altLang="zh-CN" sz="100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EC616S</a:t>
                        </a:r>
                      </a:p>
                    </p:txBody>
                  </p:sp>
                </p:grpSp>
                <p:pic>
                  <p:nvPicPr>
                    <p:cNvPr id="69" name="图片 68" descr="C:/Users/lanqi.li/AppData/Local/Temp/picturecompress_20210918135752/output_1.pngoutput_1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rcRect/>
                    <a:stretch>
                      <a:fillRect/>
                    </a:stretch>
                  </p:blipFill>
                  <p:spPr>
                    <a:xfrm>
                      <a:off x="2257" y="8005"/>
                      <a:ext cx="1071" cy="100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0" name="标题 1"/>
                    <p:cNvSpPr>
                      <a:spLocks noGrp="1"/>
                    </p:cNvSpPr>
                    <p:nvPr/>
                  </p:nvSpPr>
                  <p:spPr>
                    <a:xfrm>
                      <a:off x="4783" y="8247"/>
                      <a:ext cx="1411" cy="750"/>
                    </a:xfrm>
                    <a:prstGeom prst="rect">
                      <a:avLst/>
                    </a:prstGeom>
                  </p:spPr>
                  <p:txBody>
                    <a:bodyPr vert="horz" lIns="91434" tIns="45716" rIns="91434" bIns="45716" rtlCol="0" anchor="ctr"/>
                    <a:lstStyle>
                      <a:lvl1pPr algn="l" defTabSz="9144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buNone/>
                        <a:defRPr sz="4400" kern="1200">
                          <a:solidFill>
                            <a:schemeClr val="tx1"/>
                          </a:solidFill>
                          <a:latin typeface="+mj-lt"/>
                          <a:ea typeface="+mj-ea"/>
                          <a:cs typeface="+mj-cs"/>
                        </a:defRPr>
                      </a:lvl1pPr>
                    </a:lstStyle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sz="9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低成本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低功耗</a:t>
                      </a: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9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性能稳定</a:t>
                      </a:r>
                    </a:p>
                  </p:txBody>
                </p:sp>
              </p:grpSp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1124585" y="3366135"/>
                    <a:ext cx="2567305" cy="1061085"/>
                    <a:chOff x="6695" y="7649"/>
                    <a:chExt cx="4043" cy="1671"/>
                  </a:xfrm>
                </p:grpSpPr>
                <p:grpSp>
                  <p:nvGrpSpPr>
                    <p:cNvPr id="72" name="组合 71"/>
                    <p:cNvGrpSpPr/>
                    <p:nvPr/>
                  </p:nvGrpSpPr>
                  <p:grpSpPr>
                    <a:xfrm>
                      <a:off x="7002" y="7649"/>
                      <a:ext cx="3736" cy="1502"/>
                      <a:chOff x="2468" y="7440"/>
                      <a:chExt cx="3736" cy="1502"/>
                    </a:xfrm>
                  </p:grpSpPr>
                  <p:sp>
                    <p:nvSpPr>
                      <p:cNvPr id="73" name="文本框 72"/>
                      <p:cNvSpPr txBox="1"/>
                      <p:nvPr/>
                    </p:nvSpPr>
                    <p:spPr>
                      <a:xfrm>
                        <a:off x="2468" y="7440"/>
                        <a:ext cx="3022" cy="7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r>
                          <a:rPr lang="en-US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H7035 </a:t>
                        </a:r>
                        <a:r>
                          <a:rPr lang="zh-CN" altLang="en-US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系列</a:t>
                        </a:r>
                        <a:endParaRPr lang="zh-CN" altLang="en-US"/>
                      </a:p>
                    </p:txBody>
                  </p:sp>
                  <p:sp>
                    <p:nvSpPr>
                      <p:cNvPr id="74" name="标题 1"/>
                      <p:cNvSpPr>
                        <a:spLocks noGrp="1"/>
                      </p:cNvSpPr>
                      <p:nvPr/>
                    </p:nvSpPr>
                    <p:spPr>
                      <a:xfrm>
                        <a:off x="4686" y="8192"/>
                        <a:ext cx="1518" cy="750"/>
                      </a:xfrm>
                      <a:prstGeom prst="rect">
                        <a:avLst/>
                      </a:prstGeom>
                    </p:spPr>
                    <p:txBody>
                      <a:bodyPr vert="horz" lIns="91434" tIns="45716" rIns="91434" bIns="45716" rtlCol="0" anchor="ctr"/>
                      <a:lstStyle>
                        <a:lvl1pPr algn="l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buNone/>
                          <a:defRPr sz="4400" kern="1200">
                            <a:solidFill>
                              <a:schemeClr val="tx1"/>
                            </a:solidFill>
                            <a:latin typeface="+mj-lt"/>
                            <a:ea typeface="+mj-ea"/>
                            <a:cs typeface="+mj-cs"/>
                          </a:defRPr>
                        </a:lvl1pPr>
                      </a:lstStyle>
                      <a:p>
                        <a:pPr marL="171450" indent="-171450" defTabSz="1219200">
                          <a:lnSpc>
                            <a:spcPct val="11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900" b="1" kern="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NB+</a:t>
                        </a:r>
                        <a:r>
                          <a:rPr lang="zh-CN" altLang="en-US" sz="900" b="1" kern="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蓝牙</a:t>
                        </a:r>
                        <a:endParaRPr lang="zh-CN" altLang="en-US" sz="900" b="1" kern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endParaRPr>
                      </a:p>
                      <a:p>
                        <a:pPr marL="171450" indent="-171450" defTabSz="1219200">
                          <a:lnSpc>
                            <a:spcPct val="11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zh-CN" altLang="en-US" sz="900" b="1" kern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高性能</a:t>
                        </a:r>
                        <a:endParaRPr lang="en-US" altLang="zh-CN" sz="900" b="1" kern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endParaRPr>
                      </a:p>
                      <a:p>
                        <a:pPr marL="171450" indent="-171450" algn="l">
                          <a:lnSpc>
                            <a:spcPct val="12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zh-CN" sz="900" b="1" kern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业内口碑</a:t>
                        </a:r>
                      </a:p>
                    </p:txBody>
                  </p:sp>
                </p:grpSp>
                <p:pic>
                  <p:nvPicPr>
                    <p:cNvPr id="75" name="图片 74" descr="C:/Users/lanqi.li/AppData/Local/Temp/picturecompress_20210918140916/output_1.pngoutput_1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rcRect/>
                    <a:stretch>
                      <a:fillRect/>
                    </a:stretch>
                  </p:blipFill>
                  <p:spPr>
                    <a:xfrm>
                      <a:off x="6695" y="8400"/>
                      <a:ext cx="987" cy="920"/>
                    </a:xfrm>
                    <a:prstGeom prst="rect">
                      <a:avLst/>
                    </a:prstGeom>
                    <a:effectLst/>
                  </p:spPr>
                </p:pic>
                <p:sp>
                  <p:nvSpPr>
                    <p:cNvPr id="76" name="矩形 75"/>
                    <p:cNvSpPr/>
                    <p:nvPr/>
                  </p:nvSpPr>
                  <p:spPr>
                    <a:xfrm>
                      <a:off x="7739" y="8336"/>
                      <a:ext cx="1482" cy="306"/>
                    </a:xfrm>
                    <a:prstGeom prst="rect">
                      <a:avLst/>
                    </a:prstGeom>
                    <a:solidFill>
                      <a:srgbClr val="7030A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71996" rIns="0" bIns="71996" rtlCol="0" anchor="ctr"/>
                    <a:lstStyle/>
                    <a:p>
                      <a:pPr algn="ctr"/>
                      <a:r>
                        <a:rPr lang="en-US" altLang="zh-CN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Boudica</a:t>
                      </a:r>
                      <a:r>
                        <a:rPr lang="en-US" altLang="zh-CN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200</a:t>
                      </a:r>
                    </a:p>
                  </p:txBody>
                </p:sp>
              </p:grpSp>
              <p:sp>
                <p:nvSpPr>
                  <p:cNvPr id="78" name="矩形标注 668"/>
                  <p:cNvSpPr/>
                  <p:nvPr/>
                </p:nvSpPr>
                <p:spPr>
                  <a:xfrm>
                    <a:off x="1902228" y="4239390"/>
                    <a:ext cx="414020" cy="179070"/>
                  </a:xfrm>
                  <a:prstGeom prst="wedgeRectCallout">
                    <a:avLst>
                      <a:gd name="adj1" fmla="val -138803"/>
                      <a:gd name="adj2" fmla="val -112411"/>
                    </a:avLst>
                  </a:prstGeom>
                  <a:gradFill flip="none" rotWithShape="1">
                    <a:gsLst>
                      <a:gs pos="0">
                        <a:srgbClr val="FFF200"/>
                      </a:gs>
                      <a:gs pos="93000">
                        <a:schemeClr val="accent6">
                          <a:lumMod val="75000"/>
                          <a:alpha val="28000"/>
                        </a:schemeClr>
                      </a:gs>
                      <a:gs pos="92000">
                        <a:srgbClr val="FF0300"/>
                      </a:gs>
                      <a:gs pos="100000">
                        <a:srgbClr val="FF0000"/>
                      </a:gs>
                    </a:gsLst>
                    <a:lin ang="108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913765" fontAlgn="b"/>
                    <a:r>
                      <a:rPr lang="en-US" altLang="zh-CN" sz="7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NEW</a:t>
                    </a:r>
                  </a:p>
                </p:txBody>
              </p:sp>
              <p:grpSp>
                <p:nvGrpSpPr>
                  <p:cNvPr id="79" name="组合 78"/>
                  <p:cNvGrpSpPr/>
                  <p:nvPr/>
                </p:nvGrpSpPr>
                <p:grpSpPr>
                  <a:xfrm>
                    <a:off x="3736340" y="1127760"/>
                    <a:ext cx="2864485" cy="2135505"/>
                    <a:chOff x="7877" y="6194"/>
                    <a:chExt cx="4511" cy="3363"/>
                  </a:xfrm>
                </p:grpSpPr>
                <p:pic>
                  <p:nvPicPr>
                    <p:cNvPr id="180" name="图片 179"/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7877" y="8343"/>
                      <a:ext cx="1027" cy="1057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80" name="组合 79"/>
                    <p:cNvGrpSpPr/>
                    <p:nvPr/>
                  </p:nvGrpSpPr>
                  <p:grpSpPr>
                    <a:xfrm>
                      <a:off x="7904" y="6194"/>
                      <a:ext cx="4484" cy="3363"/>
                      <a:chOff x="2387" y="6187"/>
                      <a:chExt cx="4484" cy="3363"/>
                    </a:xfrm>
                  </p:grpSpPr>
                  <p:sp>
                    <p:nvSpPr>
                      <p:cNvPr id="81" name="文本框 80"/>
                      <p:cNvSpPr txBox="1"/>
                      <p:nvPr/>
                    </p:nvSpPr>
                    <p:spPr>
                      <a:xfrm>
                        <a:off x="2387" y="7621"/>
                        <a:ext cx="2639" cy="72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 anchor="t">
                        <a:spAutoFit/>
                      </a:bodyPr>
                      <a:lstStyle/>
                      <a:p>
                        <a:r>
                          <a:rPr lang="en-US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Y7025 </a:t>
                        </a:r>
                        <a:r>
                          <a:rPr lang="zh-CN" altLang="en-US" b="1"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系列</a:t>
                        </a:r>
                        <a:endParaRPr lang="zh-CN" altLang="en-US"/>
                      </a:p>
                    </p:txBody>
                  </p:sp>
                  <p:sp>
                    <p:nvSpPr>
                      <p:cNvPr id="83" name="标题 1"/>
                      <p:cNvSpPr>
                        <a:spLocks noGrp="1"/>
                      </p:cNvSpPr>
                      <p:nvPr/>
                    </p:nvSpPr>
                    <p:spPr>
                      <a:xfrm>
                        <a:off x="4451" y="8231"/>
                        <a:ext cx="2420" cy="1319"/>
                      </a:xfrm>
                      <a:prstGeom prst="rect">
                        <a:avLst/>
                      </a:prstGeom>
                    </p:spPr>
                    <p:txBody>
                      <a:bodyPr vert="horz" lIns="91434" tIns="45716" rIns="91434" bIns="45716" rtlCol="0" anchor="ctr"/>
                      <a:lstStyle>
                        <a:lvl1pPr algn="l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buNone/>
                          <a:defRPr sz="4400" kern="1200">
                            <a:solidFill>
                              <a:schemeClr val="tx1"/>
                            </a:solidFill>
                            <a:latin typeface="+mj-lt"/>
                            <a:ea typeface="+mj-ea"/>
                            <a:cs typeface="+mj-cs"/>
                          </a:defRPr>
                        </a:lvl1pPr>
                      </a:lstStyle>
                      <a:p>
                        <a:pPr marL="171450" indent="-171450" defTabSz="1219200">
                          <a:lnSpc>
                            <a:spcPct val="14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900" b="1" kern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等线" panose="02010600030101010101" charset="-122"/>
                            <a:sym typeface="+mn-ea"/>
                          </a:rPr>
                          <a:t>高性价比</a:t>
                        </a:r>
                      </a:p>
                      <a:p>
                        <a:pPr marL="171450" indent="-171450" defTabSz="1219200">
                          <a:lnSpc>
                            <a:spcPct val="14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900" b="1" kern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等线" panose="02010600030101010101" charset="-122"/>
                            <a:sym typeface="+mn-ea"/>
                          </a:rPr>
                          <a:t>低功耗</a:t>
                        </a:r>
                      </a:p>
                      <a:p>
                        <a:pPr marL="171450" indent="-171450" defTabSz="1219200">
                          <a:lnSpc>
                            <a:spcPct val="14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900" b="1" kern="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等线" panose="02010600030101010101" charset="-122"/>
                            <a:sym typeface="+mn-ea"/>
                          </a:rPr>
                          <a:t>成熟的二次开发方案</a:t>
                        </a:r>
                        <a:endParaRPr lang="en-US" altLang="zh-CN" sz="900" b="1" kern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  <a:sym typeface="+mn-ea"/>
                        </a:endParaRPr>
                      </a:p>
                      <a:p>
                        <a:pPr marL="171450" indent="-171450" defTabSz="1219200">
                          <a:lnSpc>
                            <a:spcPct val="14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zh-CN" sz="900" b="1" kern="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货源稳定</a:t>
                        </a:r>
                      </a:p>
                    </p:txBody>
                  </p:sp>
                  <p:sp>
                    <p:nvSpPr>
                      <p:cNvPr id="6" name="标题 1"/>
                      <p:cNvSpPr>
                        <a:spLocks noGrp="1"/>
                      </p:cNvSpPr>
                      <p:nvPr/>
                    </p:nvSpPr>
                    <p:spPr>
                      <a:xfrm>
                        <a:off x="4375" y="6187"/>
                        <a:ext cx="2420" cy="1319"/>
                      </a:xfrm>
                      <a:prstGeom prst="rect">
                        <a:avLst/>
                      </a:prstGeom>
                    </p:spPr>
                    <p:txBody>
                      <a:bodyPr vert="horz" lIns="91434" tIns="45716" rIns="91434" bIns="45716" rtlCol="0" anchor="ctr"/>
                      <a:lstStyle>
                        <a:lvl1pPr algn="l" defTabSz="914400" rtl="0" eaLnBrk="1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buNone/>
                          <a:defRPr sz="4400" kern="1200">
                            <a:solidFill>
                              <a:schemeClr val="tx1"/>
                            </a:solidFill>
                            <a:latin typeface="+mj-lt"/>
                            <a:ea typeface="+mj-ea"/>
                            <a:cs typeface="+mj-cs"/>
                          </a:defRPr>
                        </a:lvl1pPr>
                      </a:lstStyle>
                      <a:p>
                        <a:pPr marL="171450" indent="-171450" defTabSz="1219200">
                          <a:lnSpc>
                            <a:spcPct val="14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900" b="1" kern="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NB+</a:t>
                        </a:r>
                        <a:r>
                          <a:rPr lang="zh-CN" altLang="en-US" sz="900" b="1" kern="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蓝牙</a:t>
                        </a:r>
                        <a:endParaRPr lang="zh-CN" altLang="en-US" sz="900" b="1" kern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endParaRPr>
                      </a:p>
                      <a:p>
                        <a:pPr marL="171450" indent="-171450" defTabSz="1219200">
                          <a:lnSpc>
                            <a:spcPct val="14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en-US" altLang="zh-CN" sz="900" b="1" kern="0" dirty="0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等线" panose="02010600030101010101" charset="-122"/>
                            <a:sym typeface="+mn-ea"/>
                          </a:rPr>
                          <a:t>内置e-SIM兼容设计</a:t>
                        </a:r>
                        <a:endParaRPr lang="en-US" altLang="zh-CN" sz="900" b="1" kern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等线" panose="02010600030101010101" charset="-122"/>
                          <a:sym typeface="+mn-ea"/>
                        </a:endParaRPr>
                      </a:p>
                      <a:p>
                        <a:pPr marL="171450" indent="-171450" defTabSz="1219200">
                          <a:lnSpc>
                            <a:spcPct val="140000"/>
                          </a:lnSpc>
                          <a:buFont typeface="Arial" panose="020B0604020202020204" pitchFamily="34" charset="0"/>
                          <a:buChar char="•"/>
                        </a:pPr>
                        <a:r>
                          <a:rPr lang="en-US" sz="900" b="1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4M</a:t>
                        </a:r>
                        <a:r>
                          <a:rPr lang="zh-CN" altLang="en-US" sz="900" b="1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的</a:t>
                        </a:r>
                        <a:r>
                          <a:rPr lang="en-US" altLang="zh-CN" sz="900" b="1">
                            <a:solidFill>
                              <a:srgbClr val="FF0000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rPr>
                          <a:t>Flash</a:t>
                        </a:r>
                        <a:endParaRPr lang="en-US" altLang="zh-CN" sz="900" b="1" kern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endParaRPr>
                      </a:p>
                    </p:txBody>
                  </p:sp>
                </p:grpSp>
                <p:sp>
                  <p:nvSpPr>
                    <p:cNvPr id="426" name="矩形 425"/>
                    <p:cNvSpPr/>
                    <p:nvPr/>
                  </p:nvSpPr>
                  <p:spPr>
                    <a:xfrm>
                      <a:off x="8976" y="8393"/>
                      <a:ext cx="993" cy="288"/>
                    </a:xfrm>
                    <a:prstGeom prst="rect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lIns="0" tIns="71996" rIns="0" bIns="71996" rtlCol="0" anchor="ctr"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XY1100</a:t>
                      </a:r>
                    </a:p>
                  </p:txBody>
                </p:sp>
              </p:grpSp>
              <p:grpSp>
                <p:nvGrpSpPr>
                  <p:cNvPr id="84" name="组合 83"/>
                  <p:cNvGrpSpPr/>
                  <p:nvPr/>
                </p:nvGrpSpPr>
                <p:grpSpPr>
                  <a:xfrm>
                    <a:off x="6667500" y="690880"/>
                    <a:ext cx="2943860" cy="1374775"/>
                    <a:chOff x="6484" y="5227"/>
                    <a:chExt cx="4636" cy="2165"/>
                  </a:xfrm>
                </p:grpSpPr>
                <p:grpSp>
                  <p:nvGrpSpPr>
                    <p:cNvPr id="85" name="组合 84"/>
                    <p:cNvGrpSpPr/>
                    <p:nvPr/>
                  </p:nvGrpSpPr>
                  <p:grpSpPr>
                    <a:xfrm>
                      <a:off x="6484" y="5227"/>
                      <a:ext cx="4636" cy="2165"/>
                      <a:chOff x="7854" y="5506"/>
                      <a:chExt cx="4636" cy="2165"/>
                    </a:xfrm>
                  </p:grpSpPr>
                  <p:grpSp>
                    <p:nvGrpSpPr>
                      <p:cNvPr id="86" name="组合 85"/>
                      <p:cNvGrpSpPr/>
                      <p:nvPr/>
                    </p:nvGrpSpPr>
                    <p:grpSpPr>
                      <a:xfrm>
                        <a:off x="7854" y="5506"/>
                        <a:ext cx="4636" cy="2165"/>
                        <a:chOff x="2337" y="5499"/>
                        <a:chExt cx="4636" cy="2165"/>
                      </a:xfrm>
                    </p:grpSpPr>
                    <p:sp>
                      <p:nvSpPr>
                        <p:cNvPr id="87" name="文本框 86"/>
                        <p:cNvSpPr txBox="1"/>
                        <p:nvPr/>
                      </p:nvSpPr>
                      <p:spPr>
                        <a:xfrm>
                          <a:off x="2337" y="5499"/>
                          <a:ext cx="2853" cy="72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t">
                          <a:spAutoFit/>
                        </a:bodyPr>
                        <a:lstStyle/>
                        <a:p>
                          <a:r>
                            <a:rPr lang="en-US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  <a:sym typeface="+mn-ea"/>
                            </a:rPr>
                            <a:t>Y7026 </a:t>
                          </a:r>
                          <a:r>
                            <a:rPr lang="zh-CN" altLang="en-US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  <a:sym typeface="+mn-ea"/>
                            </a:rPr>
                            <a:t>系列</a:t>
                          </a:r>
                          <a:endParaRPr lang="zh-CN" altLang="en-US"/>
                        </a:p>
                      </p:txBody>
                    </p:sp>
                    <p:sp>
                      <p:nvSpPr>
                        <p:cNvPr id="89" name="标题 1"/>
                        <p:cNvSpPr>
                          <a:spLocks noGrp="1"/>
                        </p:cNvSpPr>
                        <p:nvPr/>
                      </p:nvSpPr>
                      <p:spPr>
                        <a:xfrm>
                          <a:off x="4480" y="6345"/>
                          <a:ext cx="2493" cy="1319"/>
                        </a:xfrm>
                        <a:prstGeom prst="rect">
                          <a:avLst/>
                        </a:prstGeom>
                      </p:spPr>
                      <p:txBody>
                        <a:bodyPr vert="horz" lIns="91434" tIns="45716" rIns="91434" bIns="45716" rtlCol="0" anchor="ctr"/>
                        <a:lstStyle>
                          <a:lvl1pPr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buNone/>
                            <a:defRPr sz="4400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defRPr>
                          </a:lvl1pPr>
                        </a:lstStyle>
                        <a:p>
                          <a:pPr marL="171450" indent="-171450" defTabSz="1219200">
                            <a:lnSpc>
                              <a:spcPct val="14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zh-CN" sz="900" b="1" kern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等线" panose="02010600030101010101" charset="-122"/>
                              <a:sym typeface="+mn-ea"/>
                            </a:rPr>
                            <a:t>高性价比</a:t>
                          </a:r>
                        </a:p>
                        <a:p>
                          <a:pPr marL="171450" indent="-171450" defTabSz="1219200">
                            <a:lnSpc>
                              <a:spcPct val="14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zh-CN" sz="900" b="1" kern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等线" panose="02010600030101010101" charset="-122"/>
                              <a:sym typeface="+mn-ea"/>
                            </a:rPr>
                            <a:t>低功耗</a:t>
                          </a:r>
                        </a:p>
                        <a:p>
                          <a:pPr marL="171450" indent="-171450" defTabSz="1219200">
                            <a:lnSpc>
                              <a:spcPct val="14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altLang="zh-CN" sz="900" b="1" kern="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等线" panose="02010600030101010101" charset="-122"/>
                              <a:sym typeface="+mn-ea"/>
                            </a:rPr>
                            <a:t>内置e-SIM兼容设计</a:t>
                          </a:r>
                          <a:endParaRPr lang="en-US" altLang="zh-CN" sz="900" b="1" kern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等线" panose="02010600030101010101" charset="-122"/>
                            <a:sym typeface="+mn-ea"/>
                          </a:endParaRPr>
                        </a:p>
                        <a:p>
                          <a:pPr marL="171450" indent="-171450" defTabSz="1219200">
                            <a:lnSpc>
                              <a:spcPct val="14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sz="900" b="1" kern="0" dirty="0">
                              <a:solidFill>
                                <a:schemeClr val="tx1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  <a:sym typeface="+mn-ea"/>
                            </a:rPr>
                            <a:t>货源稳定</a:t>
                          </a:r>
                        </a:p>
                      </p:txBody>
                    </p:sp>
                  </p:grpSp>
                  <p:sp>
                    <p:nvSpPr>
                      <p:cNvPr id="90" name="矩形 89"/>
                      <p:cNvSpPr/>
                      <p:nvPr/>
                    </p:nvSpPr>
                    <p:spPr>
                      <a:xfrm>
                        <a:off x="8925" y="6352"/>
                        <a:ext cx="993" cy="288"/>
                      </a:xfrm>
                      <a:prstGeom prst="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lIns="0" tIns="71996" rIns="0" bIns="71996" rtlCol="0" anchor="ctr"/>
                      <a:lstStyle/>
                      <a:p>
                        <a:pPr algn="ctr"/>
                        <a:r>
                          <a:rPr lang="en-US" altLang="zh-CN" sz="100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+mn-ea"/>
                          </a:rPr>
                          <a:t>XY1100</a:t>
                        </a:r>
                      </a:p>
                    </p:txBody>
                  </p:sp>
                </p:grpSp>
                <p:pic>
                  <p:nvPicPr>
                    <p:cNvPr id="91" name="图片 90"/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484" y="6059"/>
                      <a:ext cx="943" cy="1174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</p:grpSp>
              <p:grpSp>
                <p:nvGrpSpPr>
                  <p:cNvPr id="93" name="组合 92"/>
                  <p:cNvGrpSpPr/>
                  <p:nvPr/>
                </p:nvGrpSpPr>
                <p:grpSpPr>
                  <a:xfrm>
                    <a:off x="6667500" y="2127250"/>
                    <a:ext cx="2673350" cy="986790"/>
                    <a:chOff x="8757" y="5040"/>
                    <a:chExt cx="4210" cy="1554"/>
                  </a:xfrm>
                </p:grpSpPr>
                <p:grpSp>
                  <p:nvGrpSpPr>
                    <p:cNvPr id="94" name="组合 93"/>
                    <p:cNvGrpSpPr/>
                    <p:nvPr/>
                  </p:nvGrpSpPr>
                  <p:grpSpPr>
                    <a:xfrm>
                      <a:off x="8757" y="5040"/>
                      <a:ext cx="4210" cy="1554"/>
                      <a:chOff x="3313" y="7771"/>
                      <a:chExt cx="4210" cy="1554"/>
                    </a:xfrm>
                  </p:grpSpPr>
                  <p:grpSp>
                    <p:nvGrpSpPr>
                      <p:cNvPr id="95" name="组合 94"/>
                      <p:cNvGrpSpPr/>
                      <p:nvPr/>
                    </p:nvGrpSpPr>
                    <p:grpSpPr>
                      <a:xfrm>
                        <a:off x="3313" y="7771"/>
                        <a:ext cx="4210" cy="1554"/>
                        <a:chOff x="-2204" y="7764"/>
                        <a:chExt cx="4210" cy="1554"/>
                      </a:xfrm>
                    </p:grpSpPr>
                    <p:sp>
                      <p:nvSpPr>
                        <p:cNvPr id="96" name="文本框 95"/>
                        <p:cNvSpPr txBox="1"/>
                        <p:nvPr/>
                      </p:nvSpPr>
                      <p:spPr>
                        <a:xfrm>
                          <a:off x="-2204" y="7764"/>
                          <a:ext cx="2675" cy="72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 anchor="t">
                          <a:spAutoFit/>
                        </a:bodyPr>
                        <a:lstStyle/>
                        <a:p>
                          <a:r>
                            <a:rPr lang="en-US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  <a:sym typeface="+mn-ea"/>
                            </a:rPr>
                            <a:t>Y7012 </a:t>
                          </a:r>
                          <a:r>
                            <a:rPr lang="zh-CN" altLang="en-US" b="1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  <a:sym typeface="+mn-ea"/>
                            </a:rPr>
                            <a:t>系列</a:t>
                          </a:r>
                          <a:endParaRPr lang="zh-CN" altLang="en-US"/>
                        </a:p>
                      </p:txBody>
                    </p:sp>
                    <p:sp>
                      <p:nvSpPr>
                        <p:cNvPr id="97" name="标题 1"/>
                        <p:cNvSpPr>
                          <a:spLocks noGrp="1"/>
                        </p:cNvSpPr>
                        <p:nvPr/>
                      </p:nvSpPr>
                      <p:spPr>
                        <a:xfrm>
                          <a:off x="-62" y="7999"/>
                          <a:ext cx="2068" cy="1319"/>
                        </a:xfrm>
                        <a:prstGeom prst="rect">
                          <a:avLst/>
                        </a:prstGeom>
                      </p:spPr>
                      <p:txBody>
                        <a:bodyPr vert="horz" lIns="91434" tIns="45716" rIns="91434" bIns="45716" rtlCol="0" anchor="ctr"/>
                        <a:lstStyle>
                          <a:lvl1pPr algn="l" defTabSz="914400" rtl="0" eaLnBrk="1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buNone/>
                            <a:defRPr sz="4400" kern="1200">
                              <a:solidFill>
                                <a:schemeClr val="tx1"/>
                              </a:solidFill>
                              <a:latin typeface="+mj-lt"/>
                              <a:ea typeface="+mj-ea"/>
                              <a:cs typeface="+mj-cs"/>
                            </a:defRPr>
                          </a:lvl1pPr>
                        </a:lstStyle>
                        <a:p>
                          <a:pPr marL="171450" indent="-171450" defTabSz="1219200">
                            <a:lnSpc>
                              <a:spcPct val="140000"/>
                            </a:lnSpc>
                            <a:buFont typeface="Arial" panose="020B0604020202020204" pitchFamily="34" charset="0"/>
                            <a:buChar char="•"/>
                          </a:pPr>
                          <a:r>
                            <a:rPr lang="zh-CN" altLang="en-US" sz="900" b="1" kern="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  <a:sym typeface="+mn-ea"/>
                            </a:rPr>
                            <a:t>目前市面上最小的</a:t>
                          </a:r>
                          <a:r>
                            <a:rPr lang="en-US" altLang="zh-CN" sz="900" b="1" kern="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  <a:sym typeface="+mn-ea"/>
                            </a:rPr>
                            <a:t>NB</a:t>
                          </a:r>
                          <a:r>
                            <a:rPr lang="zh-CN" altLang="en-US" sz="900" b="1" kern="0" dirty="0">
                              <a:solidFill>
                                <a:srgbClr val="FF0000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  <a:sym typeface="+mn-ea"/>
                            </a:rPr>
                            <a:t>模组</a:t>
                          </a:r>
                          <a:endParaRPr lang="zh-CN" sz="900" b="1" kern="0" dirty="0">
                            <a:solidFill>
                              <a:schemeClr val="tx1"/>
                            </a:solidFill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微软雅黑" panose="020B0503020204020204" pitchFamily="34" charset="-122"/>
                            <a:sym typeface="+mn-ea"/>
                          </a:endParaRPr>
                        </a:p>
                      </p:txBody>
                    </p:sp>
                  </p:grpSp>
                  <p:sp>
                    <p:nvSpPr>
                      <p:cNvPr id="99" name="矩形 98"/>
                      <p:cNvSpPr/>
                      <p:nvPr/>
                    </p:nvSpPr>
                    <p:spPr>
                      <a:xfrm>
                        <a:off x="4385" y="8522"/>
                        <a:ext cx="993" cy="288"/>
                      </a:xfrm>
                      <a:prstGeom prst="rect">
                        <a:avLst/>
                      </a:pr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6"/>
                      </a:lnRef>
                      <a:fillRef idx="1">
                        <a:schemeClr val="lt1"/>
                      </a:fillRef>
                      <a:effectRef idx="0">
                        <a:schemeClr val="accent6"/>
                      </a:effectRef>
                      <a:fontRef idx="minor">
                        <a:schemeClr val="dk1"/>
                      </a:fontRef>
                    </p:style>
                    <p:txBody>
                      <a:bodyPr lIns="0" tIns="71996" rIns="0" bIns="71996" rtlCol="0" anchor="ctr"/>
                      <a:lstStyle/>
                      <a:p>
                        <a:pPr algn="ctr"/>
                        <a:r>
                          <a:rPr lang="en-US" altLang="zh-CN" sz="1000" dirty="0">
                            <a:solidFill>
                              <a:schemeClr val="bg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  <a:sym typeface="+mn-ea"/>
                          </a:rPr>
                          <a:t>XY1100</a:t>
                        </a:r>
                      </a:p>
                    </p:txBody>
                  </p:sp>
                </p:grpSp>
                <p:pic>
                  <p:nvPicPr>
                    <p:cNvPr id="100" name="图片 99"/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8831" y="5790"/>
                      <a:ext cx="794" cy="784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1" name="矩形标注 668"/>
                  <p:cNvSpPr/>
                  <p:nvPr/>
                </p:nvSpPr>
                <p:spPr>
                  <a:xfrm>
                    <a:off x="10692876" y="1785240"/>
                    <a:ext cx="414020" cy="179070"/>
                  </a:xfrm>
                  <a:prstGeom prst="wedgeRectCallout">
                    <a:avLst>
                      <a:gd name="adj1" fmla="val -138803"/>
                      <a:gd name="adj2" fmla="val -112411"/>
                    </a:avLst>
                  </a:prstGeom>
                  <a:gradFill flip="none" rotWithShape="1">
                    <a:gsLst>
                      <a:gs pos="0">
                        <a:srgbClr val="FFF200"/>
                      </a:gs>
                      <a:gs pos="93000">
                        <a:schemeClr val="accent6">
                          <a:lumMod val="75000"/>
                          <a:alpha val="28000"/>
                        </a:schemeClr>
                      </a:gs>
                      <a:gs pos="92000">
                        <a:srgbClr val="FF0300"/>
                      </a:gs>
                      <a:gs pos="100000">
                        <a:srgbClr val="FF0000"/>
                      </a:gs>
                    </a:gsLst>
                    <a:lin ang="108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 defTabSz="913765" fontAlgn="b"/>
                    <a:r>
                      <a:rPr lang="en-US" altLang="zh-CN" sz="7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2203 MP</a:t>
                    </a:r>
                  </a:p>
                </p:txBody>
              </p:sp>
            </p:grpSp>
            <p:pic>
              <p:nvPicPr>
                <p:cNvPr id="2" name="图片 1" descr="Y7025H-SPEC_220414"/>
                <p:cNvPicPr>
                  <a:picLocks noChangeAspect="1"/>
                </p:cNvPicPr>
                <p:nvPr/>
              </p:nvPicPr>
              <p:blipFill>
                <a:blip r:embed="rId11"/>
                <a:srcRect l="11479" r="53603" b="18754"/>
                <a:stretch>
                  <a:fillRect/>
                </a:stretch>
              </p:blipFill>
              <p:spPr>
                <a:xfrm>
                  <a:off x="4261" y="1687"/>
                  <a:ext cx="866" cy="720"/>
                </a:xfrm>
                <a:prstGeom prst="rect">
                  <a:avLst/>
                </a:prstGeom>
              </p:spPr>
            </p:pic>
            <p:sp>
              <p:nvSpPr>
                <p:cNvPr id="3" name="文本框 2"/>
                <p:cNvSpPr txBox="1"/>
                <p:nvPr/>
              </p:nvSpPr>
              <p:spPr>
                <a:xfrm>
                  <a:off x="4261" y="1203"/>
                  <a:ext cx="1973" cy="481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b="1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rPr>
                    <a:t>Y7025H </a:t>
                  </a:r>
                  <a:r>
                    <a:rPr lang="zh-CN" altLang="en-US" b="1"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  <a:sym typeface="+mn-ea"/>
                    </a:rPr>
                    <a:t>系列</a:t>
                  </a:r>
                  <a:endParaRPr lang="zh-CN" altLang="en-US"/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5127" y="1726"/>
                  <a:ext cx="736" cy="256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71996" rIns="0" bIns="71996" rtlCol="0" anchor="ctr"/>
                <a:lstStyle/>
                <a:p>
                  <a:pPr algn="ctr"/>
                  <a:r>
                    <a:rPr lang="en-US" altLang="zh-CN" sz="10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+mn-ea"/>
                    </a:rPr>
                    <a:t>XY1100E</a:t>
                  </a: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11219" y="816"/>
                <a:ext cx="2115" cy="46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b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Y7080E </a:t>
                </a:r>
                <a:r>
                  <a:rPr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系列</a:t>
                </a:r>
                <a:endParaRPr lang="zh-CN" altLang="en-US"/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19" y="1520"/>
                <a:ext cx="690" cy="694"/>
              </a:xfrm>
              <a:prstGeom prst="rect">
                <a:avLst/>
              </a:prstGeom>
            </p:spPr>
          </p:pic>
          <p:sp>
            <p:nvSpPr>
              <p:cNvPr id="13" name="矩形 12"/>
              <p:cNvSpPr/>
              <p:nvPr/>
            </p:nvSpPr>
            <p:spPr>
              <a:xfrm>
                <a:off x="12013" y="1520"/>
                <a:ext cx="736" cy="18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0" tIns="71996" rIns="0" bIns="71996" rtlCol="0" anchor="ctr"/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XY1100</a:t>
                </a:r>
              </a:p>
            </p:txBody>
          </p:sp>
          <p:sp>
            <p:nvSpPr>
              <p:cNvPr id="14" name="标题 1"/>
              <p:cNvSpPr>
                <a:spLocks noGrp="1"/>
              </p:cNvSpPr>
              <p:nvPr/>
            </p:nvSpPr>
            <p:spPr>
              <a:xfrm>
                <a:off x="11106" y="2354"/>
                <a:ext cx="1794" cy="846"/>
              </a:xfrm>
              <a:prstGeom prst="rect">
                <a:avLst/>
              </a:prstGeom>
            </p:spPr>
            <p:txBody>
              <a:bodyPr vert="horz" lIns="91434" tIns="45716" rIns="91434" bIns="45716" rtlCol="0"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71450" indent="-171450" defTabSz="12192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NB (+GNSS</a:t>
                </a:r>
                <a:r>
                  <a:rPr lang="zh-CN" altLang="en-US" sz="9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可选</a:t>
                </a:r>
                <a:r>
                  <a:rPr lang="en-US" altLang="zh-CN" sz="9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)</a:t>
                </a:r>
                <a:endParaRPr lang="zh-CN" altLang="en-US" sz="900" b="1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pPr marL="171450" indent="-171450" defTabSz="12192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9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等线" panose="02010600030101010101" charset="-122"/>
                    <a:sym typeface="+mn-ea"/>
                  </a:rPr>
                  <a:t>内置e-SIM兼容设计</a:t>
                </a:r>
                <a:endParaRPr lang="en-US" altLang="zh-CN" sz="900" b="1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endParaRPr>
              </a:p>
              <a:p>
                <a:pPr marL="171450" indent="-171450" defTabSz="12192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sz="9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欧洲</a:t>
                </a:r>
                <a:r>
                  <a:rPr lang="en-US" altLang="zh-CN" sz="9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+</a:t>
                </a:r>
                <a:r>
                  <a:rPr lang="zh-CN" altLang="en-US" sz="9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国内</a:t>
                </a:r>
              </a:p>
              <a:p>
                <a:pPr marL="171450" indent="-171450" defTabSz="121920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900" b="1" kern="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高性价比</a:t>
                </a:r>
              </a:p>
            </p:txBody>
          </p:sp>
        </p:grpSp>
        <p:pic>
          <p:nvPicPr>
            <p:cNvPr id="142" name="图片 141" descr="SIM7080G_190104-V0.pn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5293" y="8588"/>
              <a:ext cx="1107" cy="1023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6399" y="8568"/>
              <a:ext cx="2816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>
                <a:buClrTx/>
                <a:buSzTx/>
                <a:buFontTx/>
                <a:defRPr/>
              </a:pPr>
              <a:r>
                <a:rPr lang="zh-CN" altLang="en-US" sz="12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LCC+LGA 77PIN </a:t>
              </a:r>
            </a:p>
            <a:p>
              <a:pPr lvl="0" algn="l">
                <a:buClrTx/>
                <a:buSzTx/>
                <a:buFontTx/>
                <a:defRPr/>
              </a:pPr>
              <a:r>
                <a:rPr lang="zh-CN" altLang="en-US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17.6×15.7 × 2.</a:t>
              </a:r>
              <a:r>
                <a:rPr lang="en-US" altLang="zh-CN" sz="12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12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mm</a:t>
              </a:r>
            </a:p>
            <a:p>
              <a:pPr lvl="0" algn="l">
                <a:buClrTx/>
                <a:buSzTx/>
                <a:buFontTx/>
                <a:defRPr/>
              </a:pPr>
              <a:r>
                <a:rPr lang="zh-CN" altLang="en-US" sz="12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高性价比，适合表计，</a:t>
              </a:r>
            </a:p>
            <a:p>
              <a:pPr lvl="0" algn="l">
                <a:buClrTx/>
                <a:buSzTx/>
                <a:buFontTx/>
                <a:defRPr/>
              </a:pPr>
              <a:r>
                <a:rPr lang="zh-CN" altLang="en-US" sz="1200" b="1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安防，智能养殖等追踪市场</a:t>
              </a:r>
            </a:p>
          </p:txBody>
        </p:sp>
      </p:grpSp>
      <p:sp>
        <p:nvSpPr>
          <p:cNvPr id="88" name="标题 1"/>
          <p:cNvSpPr txBox="1"/>
          <p:nvPr/>
        </p:nvSpPr>
        <p:spPr>
          <a:xfrm>
            <a:off x="208874" y="707938"/>
            <a:ext cx="4926938" cy="4508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国内主推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NB only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产品特点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表格 2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5585" y="1970405"/>
          <a:ext cx="11714480" cy="1249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5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08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SIM7000C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SIM7000E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SIM7000G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SIM7000A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SIM7000JC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CAT-M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CAT-M:B1/B3/B5/B8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CAT-M:B3/B8/B20/B28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CAT-M</a:t>
                      </a:r>
                      <a:r>
                        <a:rPr lang="zh-CN" altLang="en-US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B1/B2/B3/B4/B5/B8/B12/B13/B18/B19/B20/B26/B28/B39; 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CAT-M:B2/B4/B12/B13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CAT-M: B1/B3/B5/B8/B18/B19/B26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9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CAT-NB1:B1/B3/B5/B8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CAT-NB1:B3/B8/B20/B28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CAT-NB1</a:t>
                      </a:r>
                      <a:r>
                        <a:rPr lang="zh-CN" altLang="en-US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B1/B2/B3/B5/B8/B12/B13/B17/B18/B19/B20/B26/B28; 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CAT-NB1:B2/B4/B12/B13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CAT-NB1:B1/B3/B5/B8/B18/B19/B26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2G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2G:900/1800MHz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2G: 900/1800Mhz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2G:850/900/1800/1900Mhz 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0" name="图片 119" descr="sim7000C_3C_181226效果图.png"/>
          <p:cNvPicPr>
            <a:picLocks noChangeAspect="1"/>
          </p:cNvPicPr>
          <p:nvPr/>
        </p:nvPicPr>
        <p:blipFill>
          <a:blip r:embed="rId5" cstate="print"/>
          <a:srcRect l="51994" t="16174" r="14023" b="30157"/>
          <a:stretch>
            <a:fillRect/>
          </a:stretch>
        </p:blipFill>
        <p:spPr>
          <a:xfrm>
            <a:off x="10942320" y="798830"/>
            <a:ext cx="1008380" cy="9664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585" y="1252855"/>
            <a:ext cx="1653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SIM7000系列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04028" y="1220470"/>
            <a:ext cx="263829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LCC 68PIN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24×24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的封装</a:t>
            </a: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1819910" y="3303270"/>
            <a:ext cx="3788410" cy="624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LCC 68PIN 24* 24* 2.3 mm</a:t>
            </a:r>
          </a:p>
          <a:p>
            <a:pPr algn="l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Cat-M: UL1119Kbps DL589Kbps </a:t>
            </a:r>
          </a:p>
          <a:p>
            <a:pPr algn="l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NB-IoT: UL158.5Kbps DL127Kbps </a:t>
            </a:r>
          </a:p>
          <a:p>
            <a:pPr algn="l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GPRS: Compatible with MCS 12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6370" y="3271520"/>
            <a:ext cx="1653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SIM70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0系列</a:t>
            </a:r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1711325" y="5523230"/>
            <a:ext cx="2258060" cy="441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LCC 68PIN 24* 24* 2.5 mm</a:t>
            </a:r>
          </a:p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NB: 21.25Kbps(DL),15.625Kbps(UL)</a:t>
            </a:r>
          </a:p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GPRS：171.2Kbps(DL),171.2Kbps(UL)</a:t>
            </a:r>
          </a:p>
          <a:p>
            <a:pPr algn="l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不支持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GNSS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36550" y="5413375"/>
            <a:ext cx="1431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R7072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系列</a:t>
            </a:r>
            <a:endParaRPr lang="zh-CN" altLang="en-US"/>
          </a:p>
        </p:txBody>
      </p:sp>
      <p:sp>
        <p:nvSpPr>
          <p:cNvPr id="421" name="矩形 420"/>
          <p:cNvSpPr/>
          <p:nvPr/>
        </p:nvSpPr>
        <p:spPr>
          <a:xfrm>
            <a:off x="939800" y="1672590"/>
            <a:ext cx="772160" cy="184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MDM9206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66370" y="3933825"/>
          <a:ext cx="11715115" cy="141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3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67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03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0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SIM7070G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SIM7070G-MN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SIM7070G-M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SIM7070G-HP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SIM7070G-NG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SIM7070E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CAT-M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B1/B2/B3/B4/B5/B8/B12/B13/B14/B18/B19/B20/B25/B26/B27/B28/B66/B85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B1/B2/B3/B4/B5/B8/B12/B13/B14/B18/B19/B20/B25/B26/B27/B28/B66/B85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B1/B2/B3/B4/B5/B8/B12/B13/B14/B18/B19/B20/B25/B26/B27/B28/B66/B85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B1/B2/B3/B4/B5/B8/B12/B13/B14/B18/B19/B20/B25/B26/B27/B28/B66/B85</a:t>
                      </a:r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B1/B2/B3/B4/B5/B8/B12/B13/B14/B18/B19/B20/B25/B26/B27/B28/B31/B66/B72/B85/B87/B88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B1/B2/B3/B4/B5/B8/B12/B13/B18/B19/B20/B25/B26/B28/B66/B71/B85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B1/B2/B3/B4/B5/B8/B12/B13/B18/B19/B20/B25/B26/B28/B66/B71/B85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B1/B2/B3/B4/B5/B8/B12/B13/B18/B19/B20/B25/B26/B28/B66/B71</a:t>
                      </a:r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/B85</a:t>
                      </a:r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*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B1/B2/B3/B4/B5/B8/B12/B13/B18/B19/B20/B25/B26/B28/B66/B71/B85</a:t>
                      </a:r>
                      <a:endParaRPr lang="en-US" altLang="zh-CN" sz="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B1/B2/B3/B4/B5/B8/B12/B13/B18/B19/B20/B25/B26/B28/B31/B66/B85/B87/B88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2G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2G</a:t>
                      </a:r>
                      <a:r>
                        <a:rPr lang="zh-CN" altLang="en-US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850/900/1800/1900MHz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altLang="zh-CN" sz="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2G：850/900/1800/1900MHz</a:t>
                      </a:r>
                      <a:endParaRPr lang="en-US" altLang="zh-CN" sz="6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2G：850/900/1800/1900MHz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2" name="矩形 421"/>
          <p:cNvSpPr/>
          <p:nvPr/>
        </p:nvSpPr>
        <p:spPr>
          <a:xfrm>
            <a:off x="939800" y="3601720"/>
            <a:ext cx="771525" cy="195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MDM9205</a:t>
            </a:r>
          </a:p>
        </p:txBody>
      </p:sp>
      <p:sp>
        <p:nvSpPr>
          <p:cNvPr id="423" name="矩形 422"/>
          <p:cNvSpPr/>
          <p:nvPr/>
        </p:nvSpPr>
        <p:spPr>
          <a:xfrm>
            <a:off x="771525" y="5729605"/>
            <a:ext cx="930275" cy="2139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Unisoc8909B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35585" y="5964555"/>
          <a:ext cx="11664315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82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R7070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R7072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B3/B5/B8/B20/B28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B3/B5/B8/B20/B28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2G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GSM 900/1800MHz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7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GSM 900/1800MHz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7" name="矩形标注 668"/>
          <p:cNvSpPr/>
          <p:nvPr/>
        </p:nvSpPr>
        <p:spPr>
          <a:xfrm>
            <a:off x="3978910" y="5405120"/>
            <a:ext cx="414020" cy="179070"/>
          </a:xfrm>
          <a:prstGeom prst="wedgeRectCallout">
            <a:avLst>
              <a:gd name="adj1" fmla="val -97085"/>
              <a:gd name="adj2" fmla="val 112411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392384" y="797269"/>
            <a:ext cx="10279117" cy="3805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LPWA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主推产品细分型号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(24*24)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标题 1"/>
          <p:cNvSpPr>
            <a:spLocks noGrp="1"/>
          </p:cNvSpPr>
          <p:nvPr/>
        </p:nvSpPr>
        <p:spPr>
          <a:xfrm>
            <a:off x="1979398" y="1304349"/>
            <a:ext cx="3788410" cy="624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LCC 68PIN 24* 24* 2.</a:t>
            </a:r>
            <a:r>
              <a:rPr lang="en-US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mm</a:t>
            </a:r>
          </a:p>
          <a:p>
            <a:pPr algn="l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Cat-M: UL 375Kbps DL300Kbps </a:t>
            </a:r>
          </a:p>
          <a:p>
            <a:pPr algn="l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NB-IoT: UL66Kbps DL34Kbps </a:t>
            </a:r>
          </a:p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GRRS: UL236.8Kbps DL236.8Kbps 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70952" y="1370111"/>
            <a:ext cx="313156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LCC</a:t>
            </a:r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+LGA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77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PIN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17.6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×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15.7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的封装</a:t>
            </a: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1819910" y="1404620"/>
            <a:ext cx="3788410" cy="624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LCC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+LGA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77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PIN 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17.6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 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15.7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 2.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mm</a:t>
            </a:r>
          </a:p>
          <a:p>
            <a:pPr algn="l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Cat-M: UL1119Kbps DL589Kbps </a:t>
            </a:r>
          </a:p>
          <a:p>
            <a:pPr algn="l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NB-IoT: UL158.5Kbps DL127Kbps </a:t>
            </a:r>
          </a:p>
          <a:p>
            <a:pPr algn="l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不支持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2G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6370" y="1404620"/>
            <a:ext cx="1653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SIM70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0系列</a:t>
            </a:r>
            <a:endParaRPr lang="zh-CN" altLang="en-US"/>
          </a:p>
        </p:txBody>
      </p:sp>
      <p:sp>
        <p:nvSpPr>
          <p:cNvPr id="422" name="矩形 421"/>
          <p:cNvSpPr/>
          <p:nvPr/>
        </p:nvSpPr>
        <p:spPr>
          <a:xfrm>
            <a:off x="939800" y="1734820"/>
            <a:ext cx="771525" cy="195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MDM9205</a:t>
            </a:r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6370" y="2018665"/>
          <a:ext cx="11704955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SIM7080G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SIM7080G-M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CAT-M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B1/B2/B3/B4/B5/B8/B12/B13/B14/B18/B19/B20/B25/B26/B27/B28/B66/B85</a:t>
                      </a:r>
                      <a:endParaRPr lang="zh-CN" altLang="en-US" sz="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B1/B2/B3/B4/B5/B8/B12/B13/B14/B18/B19/B20/B25/B26/B27/B28/B66/B85</a:t>
                      </a:r>
                      <a:endParaRPr lang="en-US" altLang="zh-CN" sz="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B1/B2/B3/B4/B5/B8/B12/B13/B18/B19/B20/B25/B26/B28/B66/B71/B85</a:t>
                      </a:r>
                      <a:endParaRPr lang="zh-CN" altLang="en-US" sz="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2" name="图片 141" descr="SIM7080G_190104-V0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47070" y="845185"/>
            <a:ext cx="1158240" cy="107061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591410" y="4817308"/>
            <a:ext cx="2752371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LGA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101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PIN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14.8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×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12.8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的封装</a:t>
            </a:r>
          </a:p>
        </p:txBody>
      </p:sp>
      <p:sp>
        <p:nvSpPr>
          <p:cNvPr id="30" name="标题 1"/>
          <p:cNvSpPr>
            <a:spLocks noGrp="1"/>
          </p:cNvSpPr>
          <p:nvPr/>
        </p:nvSpPr>
        <p:spPr>
          <a:xfrm>
            <a:off x="1756410" y="5005705"/>
            <a:ext cx="2359660" cy="624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LGA 101PIN 14.8* 12.8* 1.8mm</a:t>
            </a:r>
          </a:p>
          <a:p>
            <a:pPr algn="l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Cat-M: UL1119Kbps DL589Kbps </a:t>
            </a:r>
          </a:p>
          <a:p>
            <a:pPr algn="l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NB-IoT: UL158.5Kbps DL127Kbps </a:t>
            </a:r>
          </a:p>
          <a:p>
            <a:pPr algn="l"/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不支持</a:t>
            </a:r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2G 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02870" y="5005705"/>
            <a:ext cx="1653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SIM70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0系列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76300" y="5335905"/>
            <a:ext cx="771525" cy="195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MDM9205</a:t>
            </a: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02870" y="5609590"/>
          <a:ext cx="1176782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8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SIM7090G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CAT-M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B1/B2/B3/B4/B5/B8/B12/B13/B14/B18/B19/B20/B25/B26/B27/B28/B66/B85</a:t>
                      </a:r>
                      <a:endParaRPr lang="zh-CN" altLang="en-US" sz="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B1/B2/B3/B4/B5/B8/B12/B13/B18/B19/B20/B25/B26/B28/B66/B71/B85</a:t>
                      </a:r>
                      <a:endParaRPr lang="zh-CN" altLang="en-US" sz="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标题 1"/>
          <p:cNvSpPr>
            <a:spLocks noGrp="1"/>
          </p:cNvSpPr>
          <p:nvPr/>
        </p:nvSpPr>
        <p:spPr>
          <a:xfrm>
            <a:off x="1756410" y="3178175"/>
            <a:ext cx="3788410" cy="6242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LCC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+LGA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77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PIN 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17.6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 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15.7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* 2.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mm</a:t>
            </a:r>
          </a:p>
          <a:p>
            <a:pPr algn="l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NB-IoT: UL159Kbps DL127Kbps </a:t>
            </a:r>
          </a:p>
          <a:p>
            <a:pPr algn="l"/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NB only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59410" y="3140710"/>
            <a:ext cx="13519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Y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70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0系列</a:t>
            </a:r>
            <a:endParaRPr lang="zh-CN" altLang="en-US"/>
          </a:p>
        </p:txBody>
      </p:sp>
      <p:sp>
        <p:nvSpPr>
          <p:cNvPr id="426" name="矩形 425"/>
          <p:cNvSpPr/>
          <p:nvPr/>
        </p:nvSpPr>
        <p:spPr>
          <a:xfrm>
            <a:off x="920115" y="3509010"/>
            <a:ext cx="709930" cy="1676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XY1100</a:t>
            </a:r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65735" y="3778250"/>
          <a:ext cx="11704955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46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Y7080E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Y7080E-L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Cat-NB2 B3/B5/B8/B20/B28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Cat-NB2 B3/B5/B8/B20/B28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GNSS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4" name="图片 14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394950" y="4633595"/>
            <a:ext cx="1414780" cy="749300"/>
          </a:xfrm>
          <a:prstGeom prst="rect">
            <a:avLst/>
          </a:prstGeom>
        </p:spPr>
      </p:pic>
      <p:sp>
        <p:nvSpPr>
          <p:cNvPr id="437" name="矩形标注 668"/>
          <p:cNvSpPr/>
          <p:nvPr/>
        </p:nvSpPr>
        <p:spPr>
          <a:xfrm>
            <a:off x="4246245" y="3507105"/>
            <a:ext cx="414020" cy="179070"/>
          </a:xfrm>
          <a:prstGeom prst="wedgeRectCallout">
            <a:avLst>
              <a:gd name="adj1" fmla="val -83282"/>
              <a:gd name="adj2" fmla="val 150000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22Q3</a:t>
            </a:r>
          </a:p>
        </p:txBody>
      </p:sp>
      <p:sp>
        <p:nvSpPr>
          <p:cNvPr id="40" name="矩形标注 668"/>
          <p:cNvSpPr/>
          <p:nvPr/>
        </p:nvSpPr>
        <p:spPr>
          <a:xfrm>
            <a:off x="8486775" y="3503930"/>
            <a:ext cx="414020" cy="179070"/>
          </a:xfrm>
          <a:prstGeom prst="wedgeRectCallout">
            <a:avLst>
              <a:gd name="adj1" fmla="val -83282"/>
              <a:gd name="adj2" fmla="val 150000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22Q3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92384" y="797269"/>
            <a:ext cx="10279117" cy="3805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LPWA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主推产品细分型号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(17.6*15.7--1)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5365" y="1250731"/>
            <a:ext cx="316611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LCC</a:t>
            </a:r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42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PIN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17.6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×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15.7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的封装</a:t>
            </a:r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2105660" y="1480820"/>
            <a:ext cx="3788410" cy="445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LCC 42PIN 17.6* 15.7* 2.3mm</a:t>
            </a:r>
          </a:p>
          <a:p>
            <a:pPr algn="l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DL26.15kbps/UL62.5kbps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NB only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6370" y="1404620"/>
            <a:ext cx="18072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SIM70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系列</a:t>
            </a:r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6370" y="2018665"/>
          <a:ext cx="1164336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3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79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4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125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SIM7020C-R14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SIM7020C-D</a:t>
                      </a:r>
                      <a:endParaRPr lang="en-US" altLang="zh-CN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SIM7020C-ND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SIM7020C-LBD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SIM7020C-LBND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SIM7020C-LBDM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SIM7020C-LBNDM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SIM7020C-LBDT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SIM7020C-LBDT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B1/B3/B5/B8 R14</a:t>
                      </a:r>
                      <a:endParaRPr lang="zh-CN" altLang="en-US" sz="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B1/B3/B5/B8 </a:t>
                      </a:r>
                      <a:endParaRPr lang="zh-CN" altLang="en-US" sz="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B1/B3/B5/B8</a:t>
                      </a:r>
                      <a:endParaRPr lang="zh-CN" altLang="en-US" sz="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B5/B8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B5/B8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B5/B8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B5/B8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B5/B8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B5/B8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供电范围</a:t>
                      </a:r>
                      <a:endParaRPr lang="en-US" altLang="zh-CN" sz="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2.1V~3.6V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2.1V~3.6V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2.1V~3.6V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2.1V~3.6V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2.1V~3.6V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内置</a:t>
                      </a: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eSIM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内置移动</a:t>
                      </a: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eSIM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内置移动eSIM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内置电信eSIM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内置电信eSIM</a:t>
                      </a:r>
                      <a:endParaRPr lang="zh-CN" altLang="en-US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标题 1"/>
          <p:cNvSpPr>
            <a:spLocks noGrp="1"/>
          </p:cNvSpPr>
          <p:nvPr/>
        </p:nvSpPr>
        <p:spPr>
          <a:xfrm>
            <a:off x="7001510" y="3208020"/>
            <a:ext cx="2842260" cy="506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LCC 42PIN 17.6* 15.7* 2.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mm</a:t>
            </a:r>
          </a:p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Uplink: 159Kbps Downlink:127Kbps </a:t>
            </a:r>
          </a:p>
          <a:p>
            <a:pPr algn="l"/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NB only</a:t>
            </a:r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347970" y="3082290"/>
            <a:ext cx="16535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SIM7022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系列</a:t>
            </a:r>
            <a:endParaRPr lang="zh-CN" altLang="en-US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393690" y="3719195"/>
          <a:ext cx="6415405" cy="1019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655"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SIM7022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SIM7028</a:t>
                      </a:r>
                      <a:endParaRPr lang="zh-CN" altLang="en-US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NB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CAT-NB2: B1/B2/B3/B4/B5/B8/B12/B13/B14/B17/B18/B19/B20/B25/B26/B28/B66/B70/B85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CAT-NB2: B1/B2/B3/B4/B5/B8/B12/B13/B14/B17/B18/B19/B20/B25/B26/B28/B66/B70/B85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海外代理出海外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国内代理出海外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" name="图片 20" descr="sim7020C_181227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908030" y="991235"/>
            <a:ext cx="1030605" cy="943610"/>
          </a:xfrm>
          <a:prstGeom prst="rect">
            <a:avLst/>
          </a:prstGeom>
        </p:spPr>
      </p:pic>
      <p:sp>
        <p:nvSpPr>
          <p:cNvPr id="424" name="矩形 423"/>
          <p:cNvSpPr/>
          <p:nvPr/>
        </p:nvSpPr>
        <p:spPr>
          <a:xfrm>
            <a:off x="1022350" y="1750695"/>
            <a:ext cx="818515" cy="20510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MTK2625</a:t>
            </a:r>
          </a:p>
        </p:txBody>
      </p:sp>
      <p:sp>
        <p:nvSpPr>
          <p:cNvPr id="102" name="矩形 101"/>
          <p:cNvSpPr/>
          <p:nvPr/>
        </p:nvSpPr>
        <p:spPr>
          <a:xfrm>
            <a:off x="6010275" y="3446780"/>
            <a:ext cx="829310" cy="184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QCX212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67005" y="3719195"/>
          <a:ext cx="4700905" cy="1016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7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7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755"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SIM7020E (</a:t>
                      </a: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SIM7020E-D)</a:t>
                      </a:r>
                      <a:endParaRPr lang="en-US" altLang="zh-CN" sz="9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SIM7020E-ND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SIM7020E-LBD</a:t>
                      </a:r>
                      <a:endParaRPr lang="en-US" altLang="zh-CN"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</a:t>
                      </a: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B1/B3/B5/B20/B8 </a:t>
                      </a:r>
                      <a:endParaRPr lang="zh-CN" altLang="en-US" sz="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B1/B3/B5/B20/B8 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B20/B8 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3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供电范围</a:t>
                      </a:r>
                      <a:endParaRPr lang="en-US" altLang="zh-CN" sz="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2.1V~3.6V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3.0V~3.6V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2.1V~3.6V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6370" y="3075940"/>
            <a:ext cx="17843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SIM70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0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系列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22350" y="3422015"/>
            <a:ext cx="818515" cy="20510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MTK2625</a:t>
            </a:r>
          </a:p>
        </p:txBody>
      </p:sp>
      <p:sp>
        <p:nvSpPr>
          <p:cNvPr id="8" name="标题 1"/>
          <p:cNvSpPr>
            <a:spLocks noGrp="1"/>
          </p:cNvSpPr>
          <p:nvPr/>
        </p:nvSpPr>
        <p:spPr>
          <a:xfrm>
            <a:off x="2107565" y="3201035"/>
            <a:ext cx="3788410" cy="445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LCC 42PIN 17.6* 15.7* 2.3mm</a:t>
            </a:r>
          </a:p>
          <a:p>
            <a:pPr algn="l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DL26.15kbps/UL62.5kbps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NB only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268210" y="5144551"/>
            <a:ext cx="316611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zh-CN" sz="1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LCC+LGA</a:t>
            </a:r>
            <a:r>
              <a:rPr lang="zh-CN" altLang="en-US" sz="1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77</a:t>
            </a:r>
            <a:r>
              <a:rPr lang="zh-CN" altLang="en-US" sz="14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PIN 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17.6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×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15.7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的封装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870" y="5110480"/>
            <a:ext cx="18281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SIM70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20G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系列</a:t>
            </a:r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02870" y="5714365"/>
          <a:ext cx="11767820" cy="99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4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r>
                        <a:rPr lang="zh-CN" altLang="en-US" sz="9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SIM7020G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9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SIM7020G R13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3GPP Release</a:t>
                      </a:r>
                    </a:p>
                  </a:txBody>
                  <a:tcPr marL="121920" marR="121920" marT="60960" marB="60960">
                    <a:lnR w="12700" cmpd="sng">
                      <a:solidFill>
                        <a:schemeClr val="tx1"/>
                      </a:solidFill>
                      <a:prstDash val="sysDot"/>
                    </a:ln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R14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R13</a:t>
                      </a:r>
                    </a:p>
                  </a:txBody>
                  <a:tcPr marL="121913" marR="121913" marT="60956" marB="60956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频段</a:t>
                      </a:r>
                    </a:p>
                  </a:txBody>
                  <a:tcPr marL="121920" marR="121920" marT="60960" marB="60960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B1/B2/B3/B4/B5/B8/B12/B13/B17/B18/B19/B20/B25/B26/B28/B66/B70/B71/B85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8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B1/B2/B3/B4/B5/B8/B12/B13/B17/B18/B19/B20/B25/B26/B28/B66/B70/B71/B85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速率</a:t>
                      </a:r>
                    </a:p>
                  </a:txBody>
                  <a:tcPr marL="121920" marR="121920" marT="60960" marB="60960">
                    <a:lnR w="12700" cmpd="sng">
                      <a:solidFill>
                        <a:schemeClr val="tx1"/>
                      </a:solidFill>
                      <a:prstDash val="sysDot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DL126kbps/UL150kbps</a:t>
                      </a:r>
                    </a:p>
                  </a:txBody>
                  <a:tcPr marL="121913" marR="121913" marT="60956" marB="60956">
                    <a:lnL w="12700" cmpd="sng">
                      <a:solidFill>
                        <a:schemeClr val="tx1"/>
                      </a:solidFill>
                      <a:prstDash val="sysDot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DL26.15kbps/UL62.5kbps</a:t>
                      </a:r>
                    </a:p>
                  </a:txBody>
                  <a:tcPr marL="121913" marR="121913" marT="60956" marB="60956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标题 1"/>
          <p:cNvSpPr>
            <a:spLocks noGrp="1"/>
          </p:cNvSpPr>
          <p:nvPr/>
        </p:nvSpPr>
        <p:spPr>
          <a:xfrm>
            <a:off x="2107565" y="5260340"/>
            <a:ext cx="1988820" cy="3346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LCC 42PIN 17.6* 15.7* 2.</a:t>
            </a:r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mm</a:t>
            </a:r>
            <a:endParaRPr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sz="9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NB only</a:t>
            </a:r>
            <a:endParaRPr lang="en-US" sz="9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908030" y="4850765"/>
            <a:ext cx="951230" cy="83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1022350" y="5475605"/>
            <a:ext cx="818515" cy="20510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72000" rIns="0" bIns="72000"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MTK2625</a:t>
            </a:r>
          </a:p>
        </p:txBody>
      </p:sp>
      <p:sp>
        <p:nvSpPr>
          <p:cNvPr id="437" name="矩形标注 668"/>
          <p:cNvSpPr/>
          <p:nvPr/>
        </p:nvSpPr>
        <p:spPr>
          <a:xfrm>
            <a:off x="9173210" y="3274695"/>
            <a:ext cx="414020" cy="179070"/>
          </a:xfrm>
          <a:prstGeom prst="wedgeRectCallout">
            <a:avLst>
              <a:gd name="adj1" fmla="val -97085"/>
              <a:gd name="adj2" fmla="val 112411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3765" fontAlgn="b"/>
            <a:r>
              <a:rPr lang="en-US" altLang="zh-CN" sz="7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</a:p>
        </p:txBody>
      </p:sp>
      <p:sp>
        <p:nvSpPr>
          <p:cNvPr id="23" name="标题 1"/>
          <p:cNvSpPr txBox="1"/>
          <p:nvPr/>
        </p:nvSpPr>
        <p:spPr>
          <a:xfrm>
            <a:off x="392384" y="797269"/>
            <a:ext cx="10279117" cy="38057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LPWA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主推产品细分型号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(17.6*15.7--2)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1"/>
          <p:cNvSpPr txBox="1"/>
          <p:nvPr/>
        </p:nvSpPr>
        <p:spPr>
          <a:xfrm>
            <a:off x="497536" y="856770"/>
            <a:ext cx="4926938" cy="4508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SIM7020X</a:t>
            </a:r>
            <a:r>
              <a:rPr 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替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代方案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948553" y="3306445"/>
            <a:ext cx="2012452" cy="1467485"/>
            <a:chOff x="2368" y="5569"/>
            <a:chExt cx="3169" cy="231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3265" y="6553"/>
              <a:ext cx="0" cy="521"/>
            </a:xfrm>
            <a:prstGeom prst="line">
              <a:avLst/>
            </a:prstGeom>
            <a:ln w="1905">
              <a:solidFill>
                <a:schemeClr val="bg1">
                  <a:alpha val="39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2494" y="7252"/>
              <a:ext cx="3043" cy="6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de-DE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EMEA</a:t>
              </a:r>
            </a:p>
            <a:p>
              <a:r>
                <a:rPr lang="de-DE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LCC 17.6* 15.7* 2.3mm</a:t>
              </a: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2588" y="5569"/>
              <a:ext cx="1689" cy="37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SIM7020E</a:t>
              </a: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2368" y="6031"/>
              <a:ext cx="2266" cy="1027"/>
              <a:chOff x="3631054" y="3094241"/>
              <a:chExt cx="1546003" cy="706586"/>
            </a:xfrm>
          </p:grpSpPr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>
                <a:off x="3631054" y="3100433"/>
                <a:ext cx="712233" cy="700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465404" y="3094241"/>
                <a:ext cx="711653" cy="7020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76" name="组合 75"/>
          <p:cNvGrpSpPr/>
          <p:nvPr/>
        </p:nvGrpSpPr>
        <p:grpSpPr>
          <a:xfrm>
            <a:off x="947420" y="5006975"/>
            <a:ext cx="2153920" cy="1489075"/>
            <a:chOff x="6235" y="4404"/>
            <a:chExt cx="3392" cy="2345"/>
          </a:xfrm>
        </p:grpSpPr>
        <p:sp>
          <p:nvSpPr>
            <p:cNvPr id="53" name="圆角矩形 52"/>
            <p:cNvSpPr/>
            <p:nvPr/>
          </p:nvSpPr>
          <p:spPr>
            <a:xfrm>
              <a:off x="6326" y="4404"/>
              <a:ext cx="1916" cy="42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SIM7020G</a:t>
              </a:r>
            </a:p>
          </p:txBody>
        </p:sp>
        <p:sp>
          <p:nvSpPr>
            <p:cNvPr id="54" name="Rectangle 45"/>
            <p:cNvSpPr>
              <a:spLocks noChangeArrowheads="1"/>
            </p:cNvSpPr>
            <p:nvPr/>
          </p:nvSpPr>
          <p:spPr bwMode="auto">
            <a:xfrm>
              <a:off x="6527" y="5878"/>
              <a:ext cx="3100" cy="8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3GPP Rel.13/14</a:t>
              </a:r>
            </a:p>
            <a:p>
              <a:r>
                <a:rPr lang="de-DE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lobal</a:t>
              </a:r>
              <a:endParaRPr lang="de-DE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LCC 17.6* 15.7* 2.3mm</a:t>
              </a:r>
            </a:p>
          </p:txBody>
        </p:sp>
        <p:pic>
          <p:nvPicPr>
            <p:cNvPr id="69" name="Picture 4"/>
            <p:cNvPicPr>
              <a:picLocks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6235" y="4865"/>
              <a:ext cx="1043" cy="1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460" y="4865"/>
              <a:ext cx="1043" cy="10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1" name="组合 70"/>
          <p:cNvGrpSpPr/>
          <p:nvPr/>
        </p:nvGrpSpPr>
        <p:grpSpPr>
          <a:xfrm>
            <a:off x="720466" y="1562559"/>
            <a:ext cx="2110544" cy="1322590"/>
            <a:chOff x="2055" y="2021"/>
            <a:chExt cx="5589" cy="3006"/>
          </a:xfrm>
        </p:grpSpPr>
        <p:sp>
          <p:nvSpPr>
            <p:cNvPr id="72" name="圆角矩形 10"/>
            <p:cNvSpPr/>
            <p:nvPr/>
          </p:nvSpPr>
          <p:spPr>
            <a:xfrm>
              <a:off x="2996" y="2021"/>
              <a:ext cx="3035" cy="54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SIM7020C</a:t>
              </a:r>
            </a:p>
          </p:txBody>
        </p:sp>
        <p:sp>
          <p:nvSpPr>
            <p:cNvPr id="73" name="Rectangle 51"/>
            <p:cNvSpPr>
              <a:spLocks noChangeArrowheads="1"/>
            </p:cNvSpPr>
            <p:nvPr/>
          </p:nvSpPr>
          <p:spPr bwMode="auto">
            <a:xfrm>
              <a:off x="2808" y="4057"/>
              <a:ext cx="4836" cy="9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de-DE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hina</a:t>
              </a:r>
              <a:endParaRPr lang="de-DE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LCC 17.6* 15.7* 2.3mm</a:t>
              </a:r>
            </a:p>
          </p:txBody>
        </p:sp>
        <p:pic>
          <p:nvPicPr>
            <p:cNvPr id="74" name="图片 73" descr="sim7020C_181227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55" y="2218"/>
              <a:ext cx="4877" cy="2809"/>
            </a:xfrm>
            <a:prstGeom prst="rect">
              <a:avLst/>
            </a:prstGeom>
          </p:spPr>
        </p:pic>
      </p:grpSp>
      <p:sp>
        <p:nvSpPr>
          <p:cNvPr id="78" name="文本框 77"/>
          <p:cNvSpPr txBox="1"/>
          <p:nvPr/>
        </p:nvSpPr>
        <p:spPr>
          <a:xfrm>
            <a:off x="3348355" y="5439410"/>
            <a:ext cx="1981200" cy="368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海外转SIM7028</a:t>
            </a:r>
            <a:endParaRPr lang="en-US" altLang="zh-CN"/>
          </a:p>
        </p:txBody>
      </p:sp>
      <p:sp>
        <p:nvSpPr>
          <p:cNvPr id="79" name="文本框 78"/>
          <p:cNvSpPr txBox="1"/>
          <p:nvPr/>
        </p:nvSpPr>
        <p:spPr>
          <a:xfrm>
            <a:off x="3348355" y="2066925"/>
            <a:ext cx="1915795" cy="3683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国内转</a:t>
            </a:r>
            <a:r>
              <a:rPr lang="en-US" altLang="zh-CN"/>
              <a:t>Y7080E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3331845" y="3777615"/>
            <a:ext cx="1932305" cy="6451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/>
              <a:t>欧洲转</a:t>
            </a:r>
            <a:r>
              <a:rPr lang="en-US" altLang="zh-CN"/>
              <a:t>Y7080E</a:t>
            </a:r>
          </a:p>
          <a:p>
            <a:r>
              <a:rPr lang="zh-CN" altLang="en-US"/>
              <a:t>或者</a:t>
            </a:r>
            <a:r>
              <a:rPr lang="en-US" altLang="zh-CN"/>
              <a:t>SIM7028</a:t>
            </a:r>
          </a:p>
        </p:txBody>
      </p:sp>
      <p:cxnSp>
        <p:nvCxnSpPr>
          <p:cNvPr id="81" name="肘形连接符 80"/>
          <p:cNvCxnSpPr>
            <a:stCxn id="79" idx="3"/>
          </p:cNvCxnSpPr>
          <p:nvPr/>
        </p:nvCxnSpPr>
        <p:spPr>
          <a:xfrm>
            <a:off x="5264150" y="2251075"/>
            <a:ext cx="3561080" cy="27241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/>
          <p:cNvCxnSpPr>
            <a:stCxn id="78" idx="3"/>
          </p:cNvCxnSpPr>
          <p:nvPr/>
        </p:nvCxnSpPr>
        <p:spPr>
          <a:xfrm flipV="1">
            <a:off x="5329555" y="4773930"/>
            <a:ext cx="3495675" cy="849630"/>
          </a:xfrm>
          <a:prstGeom prst="bentConnector3">
            <a:avLst>
              <a:gd name="adj1" fmla="val 49137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连接符 83"/>
          <p:cNvCxnSpPr>
            <a:stCxn id="80" idx="3"/>
          </p:cNvCxnSpPr>
          <p:nvPr/>
        </p:nvCxnSpPr>
        <p:spPr>
          <a:xfrm>
            <a:off x="5264150" y="4100195"/>
            <a:ext cx="3561080" cy="67373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组合 101"/>
          <p:cNvGrpSpPr>
            <a:grpSpLocks noChangeAspect="1"/>
          </p:cNvGrpSpPr>
          <p:nvPr/>
        </p:nvGrpSpPr>
        <p:grpSpPr>
          <a:xfrm>
            <a:off x="9187180" y="4001135"/>
            <a:ext cx="2221865" cy="1608456"/>
            <a:chOff x="11222" y="7518"/>
            <a:chExt cx="3688" cy="2533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22" y="7518"/>
              <a:ext cx="3688" cy="2533"/>
              <a:chOff x="4163710" y="1769005"/>
              <a:chExt cx="2107590" cy="1246776"/>
            </a:xfrm>
          </p:grpSpPr>
          <p:sp>
            <p:nvSpPr>
              <p:cNvPr id="87" name="圆角矩形 86"/>
              <p:cNvSpPr/>
              <p:nvPr/>
            </p:nvSpPr>
            <p:spPr>
              <a:xfrm>
                <a:off x="4163710" y="1769005"/>
                <a:ext cx="1123824" cy="24735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SIM7028</a:t>
                </a:r>
              </a:p>
            </p:txBody>
          </p:sp>
          <p:sp>
            <p:nvSpPr>
              <p:cNvPr id="89" name="Rectangle 45"/>
              <p:cNvSpPr>
                <a:spLocks noChangeArrowheads="1"/>
              </p:cNvSpPr>
              <p:nvPr/>
            </p:nvSpPr>
            <p:spPr bwMode="auto">
              <a:xfrm>
                <a:off x="4340798" y="2611182"/>
                <a:ext cx="1930502" cy="40459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NB-IoT only</a:t>
                </a:r>
              </a:p>
              <a:p>
                <a:r>
                  <a:rPr lang="de-DE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LCC 17.6*15.7mm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325" y="8113"/>
              <a:ext cx="2445" cy="1223"/>
              <a:chOff x="3987906" y="2283007"/>
              <a:chExt cx="1836587" cy="869681"/>
            </a:xfrm>
          </p:grpSpPr>
          <p:pic>
            <p:nvPicPr>
              <p:cNvPr id="91" name="Picture 2"/>
              <p:cNvPicPr preferRelativeResize="0">
                <a:picLocks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68" t="-356" r="57079" b="12310"/>
              <a:stretch>
                <a:fillRect/>
              </a:stretch>
            </p:blipFill>
            <p:spPr bwMode="auto">
              <a:xfrm>
                <a:off x="3987906" y="2283718"/>
                <a:ext cx="783590" cy="725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45" t="-550" r="-2679" b="-2678"/>
              <a:stretch>
                <a:fillRect/>
              </a:stretch>
            </p:blipFill>
            <p:spPr bwMode="auto">
              <a:xfrm>
                <a:off x="4885522" y="2283007"/>
                <a:ext cx="938971" cy="8696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1" name="组合 100"/>
          <p:cNvGrpSpPr/>
          <p:nvPr/>
        </p:nvGrpSpPr>
        <p:grpSpPr>
          <a:xfrm>
            <a:off x="9212394" y="1823085"/>
            <a:ext cx="2051682" cy="1845945"/>
            <a:chOff x="10043" y="1971"/>
            <a:chExt cx="3185" cy="2907"/>
          </a:xfrm>
        </p:grpSpPr>
        <p:sp>
          <p:nvSpPr>
            <p:cNvPr id="95" name="TextBox 154"/>
            <p:cNvSpPr txBox="1"/>
            <p:nvPr/>
          </p:nvSpPr>
          <p:spPr>
            <a:xfrm>
              <a:off x="10301" y="1971"/>
              <a:ext cx="249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Y7080E</a:t>
              </a:r>
            </a:p>
          </p:txBody>
        </p:sp>
        <p:sp>
          <p:nvSpPr>
            <p:cNvPr id="96" name="Rectangle 49"/>
            <p:cNvSpPr>
              <a:spLocks noChangeArrowheads="1"/>
            </p:cNvSpPr>
            <p:nvPr/>
          </p:nvSpPr>
          <p:spPr bwMode="auto">
            <a:xfrm>
              <a:off x="10044" y="4056"/>
              <a:ext cx="3184" cy="8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de-DE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NB-I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oT</a:t>
              </a:r>
              <a:r>
                <a:rPr lang="zh-CN" alt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（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+GNSS</a:t>
              </a:r>
              <a:r>
                <a:rPr lang="zh-CN" altLang="en-US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lang="en-US" altLang="zh-CN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de-DE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LCC 17.6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15.7</a:t>
              </a:r>
              <a:r>
                <a:rPr lang="zh-CN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2.3mm</a:t>
              </a: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10043" y="2575"/>
              <a:ext cx="2344" cy="1024"/>
              <a:chOff x="5508104" y="1797739"/>
              <a:chExt cx="3225644" cy="1324745"/>
            </a:xfrm>
          </p:grpSpPr>
          <p:pic>
            <p:nvPicPr>
              <p:cNvPr id="99" name="图片 9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8104" y="1797739"/>
                <a:ext cx="1414894" cy="1319573"/>
              </a:xfrm>
              <a:prstGeom prst="rect">
                <a:avLst/>
              </a:prstGeom>
            </p:spPr>
          </p:pic>
          <p:pic>
            <p:nvPicPr>
              <p:cNvPr id="100" name="图片 9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18854" y="1802911"/>
                <a:ext cx="1414894" cy="1319573"/>
              </a:xfrm>
              <a:prstGeom prst="rect">
                <a:avLst/>
              </a:prstGeom>
            </p:spPr>
          </p:pic>
        </p:grpSp>
      </p:grpSp>
      <p:cxnSp>
        <p:nvCxnSpPr>
          <p:cNvPr id="103" name="肘形连接符 102"/>
          <p:cNvCxnSpPr/>
          <p:nvPr/>
        </p:nvCxnSpPr>
        <p:spPr>
          <a:xfrm flipV="1">
            <a:off x="5264150" y="2514600"/>
            <a:ext cx="3561080" cy="1585595"/>
          </a:xfrm>
          <a:prstGeom prst="bentConnector3">
            <a:avLst>
              <a:gd name="adj1" fmla="val 50018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/>
          <p:cNvSpPr txBox="1"/>
          <p:nvPr/>
        </p:nvSpPr>
        <p:spPr>
          <a:xfrm>
            <a:off x="7793355" y="6191885"/>
            <a:ext cx="39725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>
                <a:solidFill>
                  <a:srgbClr val="00B050"/>
                </a:solidFill>
              </a:rPr>
              <a:t>*</a:t>
            </a:r>
            <a:r>
              <a:rPr lang="zh-CN" altLang="en-US" sz="1200">
                <a:solidFill>
                  <a:srgbClr val="00B050"/>
                </a:solidFill>
              </a:rPr>
              <a:t>MTK即将正式释放MT2625x and MT2621x EOL通知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338634" y="813046"/>
            <a:ext cx="7718246" cy="5742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针对不同应用场景推荐不同方案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6F163F-C73B-43E9-B352-F7C3AAC77278}"/>
              </a:ext>
            </a:extLst>
          </p:cNvPr>
          <p:cNvCxnSpPr>
            <a:cxnSpLocks/>
          </p:cNvCxnSpPr>
          <p:nvPr/>
        </p:nvCxnSpPr>
        <p:spPr>
          <a:xfrm>
            <a:off x="4569946" y="2061993"/>
            <a:ext cx="0" cy="367951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A732D66-603E-4134-BC3B-096F515F8FE4}"/>
              </a:ext>
            </a:extLst>
          </p:cNvPr>
          <p:cNvCxnSpPr>
            <a:cxnSpLocks/>
          </p:cNvCxnSpPr>
          <p:nvPr/>
        </p:nvCxnSpPr>
        <p:spPr>
          <a:xfrm>
            <a:off x="7992460" y="2108183"/>
            <a:ext cx="0" cy="367951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F408C778-0BA2-42FD-9BDA-BF6C07D86A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3" y="2674830"/>
            <a:ext cx="1334134" cy="10125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C06AC1-FFF8-41BE-998F-8705A7211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-2775" b="7105"/>
          <a:stretch/>
        </p:blipFill>
        <p:spPr>
          <a:xfrm>
            <a:off x="1279737" y="2175250"/>
            <a:ext cx="880421" cy="499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9F7928-8FF7-4F3B-9E4D-BCC7845BE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243" y="2337337"/>
            <a:ext cx="1334134" cy="10272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23A8F5-6883-440A-848E-4F359482F2CE}"/>
              </a:ext>
            </a:extLst>
          </p:cNvPr>
          <p:cNvSpPr txBox="1"/>
          <p:nvPr/>
        </p:nvSpPr>
        <p:spPr>
          <a:xfrm>
            <a:off x="1861441" y="1639305"/>
            <a:ext cx="133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中低速场景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95317C-7D86-4282-947A-AE7A0F495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055" y="3736249"/>
            <a:ext cx="1152862" cy="108445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D8742F8-AC8F-43C5-AD9B-53EC984B2B41}"/>
              </a:ext>
            </a:extLst>
          </p:cNvPr>
          <p:cNvSpPr txBox="1"/>
          <p:nvPr/>
        </p:nvSpPr>
        <p:spPr>
          <a:xfrm>
            <a:off x="5760501" y="1639304"/>
            <a:ext cx="133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中高速场景</a:t>
            </a:r>
          </a:p>
        </p:txBody>
      </p:sp>
      <p:pic>
        <p:nvPicPr>
          <p:cNvPr id="18" name="Picture 8" descr="G:\SIMCom\Picture\Module\效果图\7_series\SIM7500A-PCIE_200514.png">
            <a:extLst>
              <a:ext uri="{FF2B5EF4-FFF2-40B4-BE49-F238E27FC236}">
                <a16:creationId xmlns:a16="http://schemas.microsoft.com/office/drawing/2014/main" id="{BE6907F9-078F-4F2F-B8BF-54DB6F13D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3" t="16172" r="52014" b="22961"/>
          <a:stretch>
            <a:fillRect/>
          </a:stretch>
        </p:blipFill>
        <p:spPr bwMode="auto">
          <a:xfrm rot="16200000">
            <a:off x="5056815" y="2322104"/>
            <a:ext cx="488002" cy="70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>
            <a:extLst>
              <a:ext uri="{FF2B5EF4-FFF2-40B4-BE49-F238E27FC236}">
                <a16:creationId xmlns:a16="http://schemas.microsoft.com/office/drawing/2014/main" id="{4963FFD8-4F85-4B84-85AD-43E39554068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5998593" y="2645457"/>
            <a:ext cx="488000" cy="63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B38178E-290A-46A2-8F20-77E0CE388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2" y="2180689"/>
            <a:ext cx="1334134" cy="1012559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D41D6156-D76E-446D-B11D-C08569AAAF60}"/>
              </a:ext>
            </a:extLst>
          </p:cNvPr>
          <p:cNvGrpSpPr/>
          <p:nvPr/>
        </p:nvGrpSpPr>
        <p:grpSpPr>
          <a:xfrm>
            <a:off x="8631855" y="1626157"/>
            <a:ext cx="2441542" cy="4187428"/>
            <a:chOff x="5600841" y="576159"/>
            <a:chExt cx="2619347" cy="364641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F35A08A-F5CA-4538-8B53-9C5DE7F3BBAC}"/>
                </a:ext>
              </a:extLst>
            </p:cNvPr>
            <p:cNvGrpSpPr/>
            <p:nvPr/>
          </p:nvGrpSpPr>
          <p:grpSpPr>
            <a:xfrm>
              <a:off x="5600841" y="1324424"/>
              <a:ext cx="2619347" cy="2898147"/>
              <a:chOff x="5364088" y="1131590"/>
              <a:chExt cx="2736304" cy="3090880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D4AE180C-D07F-4882-BC5F-814E1831054C}"/>
                  </a:ext>
                </a:extLst>
              </p:cNvPr>
              <p:cNvSpPr/>
              <p:nvPr/>
            </p:nvSpPr>
            <p:spPr>
              <a:xfrm>
                <a:off x="5364088" y="1131590"/>
                <a:ext cx="2736304" cy="309088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65F9509-C51A-44AF-B6B9-10EAC0DF2DC9}"/>
                  </a:ext>
                </a:extLst>
              </p:cNvPr>
              <p:cNvSpPr/>
              <p:nvPr/>
            </p:nvSpPr>
            <p:spPr>
              <a:xfrm>
                <a:off x="5857375" y="1502151"/>
                <a:ext cx="1806522" cy="24262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8" name="矩形: 圆角 27">
                <a:extLst>
                  <a:ext uri="{FF2B5EF4-FFF2-40B4-BE49-F238E27FC236}">
                    <a16:creationId xmlns:a16="http://schemas.microsoft.com/office/drawing/2014/main" id="{C85A3220-E2B9-4F93-8AEB-7F16655759A7}"/>
                  </a:ext>
                </a:extLst>
              </p:cNvPr>
              <p:cNvSpPr/>
              <p:nvPr/>
            </p:nvSpPr>
            <p:spPr>
              <a:xfrm>
                <a:off x="6156175" y="3410117"/>
                <a:ext cx="1296144" cy="3218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9" name="箭头: 上下 28">
                <a:extLst>
                  <a:ext uri="{FF2B5EF4-FFF2-40B4-BE49-F238E27FC236}">
                    <a16:creationId xmlns:a16="http://schemas.microsoft.com/office/drawing/2014/main" id="{95DFB3CA-6C00-4556-BD0C-7DA024C67D72}"/>
                  </a:ext>
                </a:extLst>
              </p:cNvPr>
              <p:cNvSpPr/>
              <p:nvPr/>
            </p:nvSpPr>
            <p:spPr>
              <a:xfrm>
                <a:off x="6658342" y="2920277"/>
                <a:ext cx="217913" cy="489838"/>
              </a:xfrm>
              <a:prstGeom prst="up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A53B9C09-43AA-4FB5-AE10-541EC409593C}"/>
                  </a:ext>
                </a:extLst>
              </p:cNvPr>
              <p:cNvSpPr/>
              <p:nvPr/>
            </p:nvSpPr>
            <p:spPr>
              <a:xfrm>
                <a:off x="6084167" y="1823189"/>
                <a:ext cx="1368151" cy="109708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929D41BF-B610-4B96-B6DB-64B94120D9D1}"/>
                  </a:ext>
                </a:extLst>
              </p:cNvPr>
              <p:cNvGrpSpPr/>
              <p:nvPr/>
            </p:nvGrpSpPr>
            <p:grpSpPr>
              <a:xfrm>
                <a:off x="6194455" y="2010071"/>
                <a:ext cx="1153097" cy="666917"/>
                <a:chOff x="1605679" y="1957632"/>
                <a:chExt cx="1153097" cy="666917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C2AB63C6-75BE-4E95-ABB4-26F41AC5F57D}"/>
                    </a:ext>
                  </a:extLst>
                </p:cNvPr>
                <p:cNvSpPr/>
                <p:nvPr/>
              </p:nvSpPr>
              <p:spPr>
                <a:xfrm>
                  <a:off x="1781874" y="2384168"/>
                  <a:ext cx="808118" cy="240381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5F4FDE6A-469A-4B71-A042-371FC40D66ED}"/>
                    </a:ext>
                  </a:extLst>
                </p:cNvPr>
                <p:cNvSpPr txBox="1"/>
                <p:nvPr/>
              </p:nvSpPr>
              <p:spPr>
                <a:xfrm>
                  <a:off x="1613090" y="2385918"/>
                  <a:ext cx="1145686" cy="2358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RIL driver</a:t>
                  </a:r>
                  <a:endParaRPr lang="zh-CN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9AFB4871-762F-40F9-BD30-F353CA37D134}"/>
                    </a:ext>
                  </a:extLst>
                </p:cNvPr>
                <p:cNvSpPr/>
                <p:nvPr/>
              </p:nvSpPr>
              <p:spPr>
                <a:xfrm>
                  <a:off x="1753729" y="1974434"/>
                  <a:ext cx="808118" cy="240381"/>
                </a:xfrm>
                <a:prstGeom prst="rect">
                  <a:avLst/>
                </a:prstGeom>
                <a:solidFill>
                  <a:srgbClr val="C0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BACC769E-193C-417B-B671-FB3184364643}"/>
                    </a:ext>
                  </a:extLst>
                </p:cNvPr>
                <p:cNvSpPr txBox="1"/>
                <p:nvPr/>
              </p:nvSpPr>
              <p:spPr>
                <a:xfrm>
                  <a:off x="1605679" y="1957632"/>
                  <a:ext cx="1145686" cy="2358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Android</a:t>
                  </a:r>
                  <a:endParaRPr lang="zh-CN" altLang="en-US" sz="105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09AD76FE-A20E-41ED-AC17-6838F5DCA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821" b="89286" l="9091" r="94949">
                            <a14:foregroundMark x1="18182" y1="53571" x2="18182" y2="53571"/>
                            <a14:foregroundMark x1="94949" y1="42857" x2="94949" y2="42857"/>
                            <a14:foregroundMark x1="67677" y1="26786" x2="67677" y2="26786"/>
                            <a14:foregroundMark x1="71717" y1="9821" x2="71717" y2="9821"/>
                            <a14:foregroundMark x1="39394" y1="12500" x2="39394" y2="125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103575" y="1587371"/>
                <a:ext cx="347908" cy="393593"/>
              </a:xfrm>
              <a:prstGeom prst="rect">
                <a:avLst/>
              </a:prstGeom>
            </p:spPr>
          </p:pic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93F3D56-DC42-4125-A7C2-0025790BFA7A}"/>
                </a:ext>
              </a:extLst>
            </p:cNvPr>
            <p:cNvSpPr txBox="1"/>
            <p:nvPr/>
          </p:nvSpPr>
          <p:spPr>
            <a:xfrm>
              <a:off x="6045869" y="576159"/>
              <a:ext cx="1783655" cy="509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rPr>
                <a:t>智能模组方案</a:t>
              </a:r>
              <a:endParaRPr lang="en-US" altLang="zh-CN" sz="16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Arial" panose="020B0604020202020204" pitchFamily="34" charset="0"/>
                </a:rPr>
                <a:t>（</a:t>
              </a:r>
              <a:r>
                <a:rPr lang="zh-CN" altLang="en-US" sz="1600" b="1" dirty="0">
                  <a:solidFill>
                    <a:srgbClr val="C00000"/>
                  </a:solidFill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高算力）</a:t>
              </a:r>
              <a:endPara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EE4132A-D3F0-4E45-90E0-90DD588F5B52}"/>
                </a:ext>
              </a:extLst>
            </p:cNvPr>
            <p:cNvSpPr txBox="1"/>
            <p:nvPr/>
          </p:nvSpPr>
          <p:spPr>
            <a:xfrm>
              <a:off x="6406600" y="3471590"/>
              <a:ext cx="1145686" cy="241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Modem</a:t>
              </a:r>
              <a:endPara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52DE7231-16C7-423F-BE84-BBEEF472E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5848" y="3639219"/>
            <a:ext cx="1086380" cy="7954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68E81A9-3738-4F5B-BE7C-D417A92EA5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7251" y="4341120"/>
            <a:ext cx="1009767" cy="347178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67945EC-BFC1-4E02-9041-4D78F7C296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6610" y="4853424"/>
            <a:ext cx="976794" cy="372182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61610D1E-5F74-4E68-A8CE-0D892D0E85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1869" y="3055253"/>
            <a:ext cx="781956" cy="77948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016C25E-C70B-4C32-AE35-256214233345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2636447" y="4341120"/>
            <a:ext cx="1222887" cy="31558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28C2DD1-2175-461A-91FA-935AD33C159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938" y="3788622"/>
            <a:ext cx="691946" cy="488004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7ABE77EF-995E-4E2D-8297-E5F6C3920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9030" y="4422250"/>
            <a:ext cx="691947" cy="468908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3E6DEB4-5B62-47EF-BD3C-7CD73109DB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11951" y="4783100"/>
            <a:ext cx="854928" cy="66062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C9AEF7F4-F017-4A2D-B0BC-C7776C0081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33356" y="3495248"/>
            <a:ext cx="559097" cy="486955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43E3FB53-5E7F-41F1-AD30-6593527F6E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55631" y="4225654"/>
            <a:ext cx="559097" cy="332965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04CC1766-7BD4-4188-83B2-FA0BECA6258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66362" y="3273425"/>
            <a:ext cx="559096" cy="37006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8604" y="1314661"/>
          <a:ext cx="11537315" cy="471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87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22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</a:p>
                  </a:txBody>
                  <a:tcPr marL="121913" marR="121913" marT="60956" marB="609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</a:p>
                  </a:txBody>
                  <a:tcPr marL="121913" marR="121913" marT="60956" marB="609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13" marR="121913" marT="60956" marB="609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</a:p>
                  </a:txBody>
                  <a:tcPr marL="121913" marR="121913" marT="60956" marB="609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13" marR="121913" marT="60956" marB="609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152400" lvl="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SIM7000C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SIM7000C11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MDM9206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S2-107Y2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 CAT-M/NB/2G Dual Mode+GNSS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SIM7000E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SIM7000E11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MDM9206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S2-107Y3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 CAT-M/NB/2G Dual Mode+GNSS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SIM7000A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SIM7000A-A11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MDM9206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S2-107Y7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 CAT-M/NB/2G Dual Mode+GNSS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20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SIM7000JC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SIM7000JC11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MDM9206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S2-107Y5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 CAT-M/NB/2G Dual Mode+GNSS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SIM7000G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MDM9206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S2-107Y8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 CAT-M/NB/2G Dual Mode+GNSS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11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MDM9205-0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S2-108HK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主力型号，全球频段，CAT-M/NB/2G+ GNSS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SIM7070G-M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MDM9205-2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S2-109A3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全球频段，CAT-M+ GNSS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SIM7070G-MN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MDM9205-0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S2-109A7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全球频段，CAT-M/NB + GNSS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SIM7070G-HP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SIM7070G-HP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MDM9205-0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S2-10AJT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全球频段，CAT-M/NB + GNSS   PC3  PA:NV7644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SIM7070E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SIM7070E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MDM9205-0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S2-108HL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主力型号，全球频段+B31/B72+B87/B88，CAT-M/NB/2G+ GNSS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SIM7070E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SIM7070E-MN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MDM9205-0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S2-10AJE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全球频段+B31/B72+B87/B88，CAT-M/NB + GNSS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SIM7080G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SIM7080G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MDM9205-0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S2-108HB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主力型号，全球频段，CAT-M/NB + GNSS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SIM7080G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SIM7080G-M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MDM9205-2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S2-109A0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全球频段，CAT-M + GNSS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6385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SIM7080G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SIM7080G-MO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MDM9205-2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S2-10AJ6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B3/B20，-M的CostDown版本，for Orange 的运营商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SIM7090G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SIM7090G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MDM9205-0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S2-108HC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主力型号，全球频段，CAT-M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/NB + GNSS</a:t>
                      </a:r>
                    </a:p>
                  </a:txBody>
                  <a:tcPr marL="12699" marR="14604" marT="12699" marB="45717" anchor="ctr">
                    <a:lnL>
                      <a:noFill/>
                    </a:lnL>
                    <a:lnR>
                      <a:noFill/>
                    </a:lnR>
                    <a:lnT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952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" name="标题 1"/>
          <p:cNvSpPr txBox="1">
            <a:spLocks noGrp="1"/>
          </p:cNvSpPr>
          <p:nvPr/>
        </p:nvSpPr>
        <p:spPr>
          <a:xfrm>
            <a:off x="268604" y="807296"/>
            <a:ext cx="5960745" cy="6620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LPWA产品主力型号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10515" y="1290955"/>
          <a:ext cx="11570970" cy="427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3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1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</a:t>
                      </a:r>
                      <a:endParaRPr lang="en-US" altLang="en-US" sz="10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SIM7020C-R14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MT2625DPA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S2-1098S</a:t>
                      </a: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主力型号，宽压多频  B1/3/5/8   2.1V-3.6V RPM6569-12(国产)</a:t>
                      </a: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SIM7020C-D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S2-1098J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主力型号，宽压多频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  B1/3/5/8   </a:t>
                      </a: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2.1V-3.6V RPM6569-12(国产)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SIM7020C-ND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S2-1098K</a:t>
                      </a:r>
                      <a:endParaRPr lang="en-US" sz="10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sym typeface="+mn-ea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zh-CN" sz="10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主力型号，窄压多频</a:t>
                      </a:r>
                      <a:r>
                        <a:rPr lang="en-US" sz="1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  B1/3/5/8  </a:t>
                      </a:r>
                      <a:r>
                        <a:rPr lang="zh-CN" sz="1000" b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3.0V-3.6V </a:t>
                      </a:r>
                      <a:r>
                        <a:rPr lang="zh-CN" sz="100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sym typeface="+mn-ea"/>
                        </a:rPr>
                        <a:t>RPM6569-12(国产)</a:t>
                      </a:r>
                      <a:endParaRPr lang="zh-CN" altLang="en-US" sz="1000" b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SIM7020C-LBD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S2-1098L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主力型号，宽压低频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  B5/8   </a:t>
                      </a: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2.1V-3.6V HS8305E(国产)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035">
                <a:tc rowSpan="2"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SIM7020C-LBND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S2-107ZP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主力型号，窄压低频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  B5/8  </a:t>
                      </a: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3.0V-3.6V HS8305E-11(国产)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03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S2-1098M</a:t>
                      </a: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v5.02版cost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down,HS8305E-11(国产)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SIM7020E-D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S2-1098T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主力型号，B1/3/5/8/20/28 ，V1.03 RPM6569-12,DCDC TI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   </a:t>
                      </a: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宽压2.1V-3.6V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SIM7020E-ND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S2-1098V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主力型号，B1/3/5/8/20/28 ，V1.03 RPM6569-12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  </a:t>
                      </a:r>
                      <a:r>
                        <a:rPr lang="zh-CN" sz="10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窄压3.0V-3.6V</a:t>
                      </a:r>
                      <a:endParaRPr lang="zh-CN" altLang="en-US" sz="1000" b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SIM7020E-LBD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S2-1098W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主力型号，B20/28，V1.01 PA:HS8305E宽压2.1V-3.6V</a:t>
                      </a:r>
                      <a:endParaRPr lang="en-US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SIM7020G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SIM7020G-HS</a:t>
                      </a:r>
                      <a:endParaRPr 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MT2625DPA</a:t>
                      </a:r>
                      <a:endParaRPr 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S2-10985</a:t>
                      </a:r>
                      <a:endParaRPr 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主力型号，Release14</a:t>
                      </a: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SIM7020G</a:t>
                      </a:r>
                      <a:endParaRPr 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SIM7020G-HS-R13</a:t>
                      </a:r>
                      <a:endParaRPr 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MT2625</a:t>
                      </a:r>
                      <a:endParaRPr 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S2-1098X</a:t>
                      </a:r>
                      <a:endParaRPr 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主力型号，Release14</a:t>
                      </a: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SIM7020C ATEX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MT2625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S2-1088F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SIM7020E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SIM7020E ATEX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MT2625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S2-1088G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SIM7020G</a:t>
                      </a:r>
                      <a:endParaRPr lang="en-US" altLang="en-US" sz="10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SIM7020G ATEX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sym typeface="+mn-ea"/>
                        </a:rPr>
                        <a:t>MT2625DPA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S2-1088H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lnSpc>
                          <a:spcPct val="100000"/>
                        </a:lnSpc>
                        <a:buNone/>
                      </a:pPr>
                      <a:endParaRPr 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标题 1"/>
          <p:cNvSpPr txBox="1">
            <a:spLocks noGrp="1"/>
          </p:cNvSpPr>
          <p:nvPr/>
        </p:nvSpPr>
        <p:spPr>
          <a:xfrm>
            <a:off x="203905" y="765350"/>
            <a:ext cx="3886597" cy="426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LPWA产品主力型号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0515" y="6363335"/>
            <a:ext cx="6096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>
                <a:solidFill>
                  <a:srgbClr val="00B050"/>
                </a:solidFill>
              </a:rPr>
              <a:t>*</a:t>
            </a:r>
            <a:r>
              <a:rPr lang="zh-CN" altLang="en-US" sz="1200">
                <a:solidFill>
                  <a:srgbClr val="00B050"/>
                </a:solidFill>
              </a:rPr>
              <a:t>MTK即将正式释放MT2625x and MT2621x EOL通知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3877927"/>
              </p:ext>
            </p:extLst>
          </p:nvPr>
        </p:nvGraphicFramePr>
        <p:xfrm>
          <a:off x="531846" y="1318777"/>
          <a:ext cx="10972801" cy="4335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974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288"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13" marR="121913" marT="60956" marB="60956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R7070</a:t>
                      </a: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R7070</a:t>
                      </a: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Unisoc平台8909B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S2-109Q0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主力型号，NB-IoT/2GNB B1/3/5/8/20/28国内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R7072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R7072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Unisoc平台8909B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S2-109Q3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主力型号，NB-IoT/2GNB B1/3/5/8/20/28海外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080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SIM7028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SIM7028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QCX212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S2-109DF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主力型号，NB:B1/B2/B3/B4/B5/B8/B12/B13/B14/B17/B18/B19/B20/B25/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NB only  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E7025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E7025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EC616S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S2-109D4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主力型号，B1/3/5/8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NB only V1.02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Y7025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Y7025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XY1100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S2-109DJ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主力型号，B3/5/8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NB only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Y7028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Y7028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XY1100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S2-10B21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主力型号，B3/5/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8/20/28NB on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ly （海外版本，CE）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096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Y7026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Y7026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XY1100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S2-10B24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主力型号，B3/5/8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NB only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Y7012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Y7012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XY1100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S2-109DV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主力型号，B3/5/8</a:t>
                      </a: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NB only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H7035C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H7035C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</a:rPr>
                        <a:t>CB0201RBIV100</a:t>
                      </a:r>
                      <a:endParaRPr lang="en-US" altLang="en-US" sz="10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S2-10AB1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主力型号，B3/5/8</a:t>
                      </a:r>
                      <a:r>
                        <a:rPr lang="en-US" altLang="zh-CN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zh-CN" sz="10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NB only ，支持蓝牙</a:t>
                      </a:r>
                      <a:endParaRPr lang="en-US" altLang="en-US" sz="10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Y7025H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Y7025H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XY1100E</a:t>
                      </a:r>
                      <a:endParaRPr lang="en-US" altLang="en-US" sz="10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S2-10CA1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主力型号，B3/5/8</a:t>
                      </a:r>
                      <a:r>
                        <a:rPr lang="en-US" altLang="zh-CN" sz="1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/20/28</a:t>
                      </a:r>
                      <a:r>
                        <a:rPr lang="en-US" sz="1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</a:t>
                      </a:r>
                      <a:r>
                        <a:rPr lang="zh-CN" sz="1000" b="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NB only ，支持蓝牙</a:t>
                      </a:r>
                      <a:endParaRPr lang="zh-CN" altLang="en-US" sz="10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altLang="en-US" sz="1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Y7080E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altLang="en-US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Y7080E-L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XY1100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S2-10CA5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主力型号，B3/5/8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/20/28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  </a:t>
                      </a:r>
                      <a:r>
                        <a:rPr lang="zh-CN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NB only </a:t>
                      </a:r>
                      <a:endParaRPr lang="zh-CN" altLang="en-US" sz="10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0011"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altLang="en-US" sz="1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Y7080E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52400" algn="l">
                        <a:buClrTx/>
                        <a:buSzTx/>
                        <a:buFontTx/>
                        <a:buNone/>
                      </a:pPr>
                      <a:r>
                        <a:rPr lang="en-US" altLang="en-US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Y7080E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XY1100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en-US" sz="10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S2-10B29</a:t>
                      </a: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主力型号，B3/5/8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/20/28</a:t>
                      </a:r>
                      <a:r>
                        <a:rPr lang="en-US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  </a:t>
                      </a:r>
                      <a:r>
                        <a:rPr lang="zh-CN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NB only ，支持</a:t>
                      </a:r>
                      <a:r>
                        <a:rPr lang="en-US" altLang="zh-CN" sz="10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GNSS</a:t>
                      </a:r>
                      <a:endParaRPr lang="en-US" altLang="zh-CN" sz="1000" b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+mn-ea"/>
                      </a:endParaRPr>
                    </a:p>
                  </a:txBody>
                  <a:tcPr marL="12699" marR="12699" marT="12699" marB="45717"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标题 1"/>
          <p:cNvSpPr txBox="1">
            <a:spLocks noGrp="1"/>
          </p:cNvSpPr>
          <p:nvPr/>
        </p:nvSpPr>
        <p:spPr>
          <a:xfrm>
            <a:off x="409834" y="814010"/>
            <a:ext cx="3421592" cy="3896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buClrTx/>
              <a:buSzTx/>
              <a:buFontTx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LPWA产品主力型号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7"/>
          <p:cNvSpPr txBox="1"/>
          <p:nvPr/>
        </p:nvSpPr>
        <p:spPr>
          <a:xfrm>
            <a:off x="3023658" y="6171229"/>
            <a:ext cx="1817304" cy="28469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>
            <a:defPPr>
              <a:defRPr lang="zh-CN"/>
            </a:defPPr>
            <a:lvl1pPr>
              <a:defRPr sz="1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050" b="0" dirty="0">
                <a:solidFill>
                  <a:schemeClr val="accent1"/>
                </a:solidFill>
              </a:rPr>
              <a:t>2020.7.29 IOTW</a:t>
            </a:r>
            <a:r>
              <a:rPr lang="zh-CN" altLang="en-US" sz="1050" b="0" dirty="0">
                <a:solidFill>
                  <a:schemeClr val="accent1"/>
                </a:solidFill>
              </a:rPr>
              <a:t>发布</a:t>
            </a:r>
            <a:r>
              <a:rPr lang="en-US" altLang="zh-CN" sz="1050" b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0" name="TextBox 87"/>
          <p:cNvSpPr txBox="1"/>
          <p:nvPr/>
        </p:nvSpPr>
        <p:spPr>
          <a:xfrm>
            <a:off x="1628356" y="4877973"/>
            <a:ext cx="1676123" cy="284820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>
            <a:defPPr>
              <a:defRPr lang="zh-CN"/>
            </a:defPPr>
            <a:lvl1pPr>
              <a:defRPr sz="10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050" b="0" dirty="0">
                <a:solidFill>
                  <a:schemeClr val="accent1"/>
                </a:solidFill>
              </a:rPr>
              <a:t>2019.6.28 MWC</a:t>
            </a:r>
            <a:r>
              <a:rPr lang="zh-CN" altLang="en-US" sz="1050" b="0" dirty="0">
                <a:solidFill>
                  <a:schemeClr val="accent1"/>
                </a:solidFill>
              </a:rPr>
              <a:t>发布</a:t>
            </a:r>
            <a:r>
              <a:rPr lang="en-US" altLang="zh-CN" sz="1050" b="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21" name="圆角矩形 67"/>
          <p:cNvSpPr/>
          <p:nvPr/>
        </p:nvSpPr>
        <p:spPr>
          <a:xfrm>
            <a:off x="3504597" y="1875672"/>
            <a:ext cx="1539511" cy="66492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5018041" y="2727438"/>
            <a:ext cx="1501152" cy="657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3" name="矩形: 圆角 22"/>
          <p:cNvSpPr/>
          <p:nvPr/>
        </p:nvSpPr>
        <p:spPr>
          <a:xfrm>
            <a:off x="1771253" y="4128811"/>
            <a:ext cx="1536752" cy="7305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4" name="矩形: 圆角 23"/>
          <p:cNvSpPr/>
          <p:nvPr/>
        </p:nvSpPr>
        <p:spPr>
          <a:xfrm>
            <a:off x="4344152" y="4164441"/>
            <a:ext cx="1467960" cy="72113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5" name="矩形: 圆角 24"/>
          <p:cNvSpPr/>
          <p:nvPr/>
        </p:nvSpPr>
        <p:spPr>
          <a:xfrm>
            <a:off x="5042030" y="5495076"/>
            <a:ext cx="1681004" cy="772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sz="1600"/>
          </a:p>
        </p:txBody>
      </p:sp>
      <p:sp>
        <p:nvSpPr>
          <p:cNvPr id="29" name="圆角矩形 67"/>
          <p:cNvSpPr/>
          <p:nvPr/>
        </p:nvSpPr>
        <p:spPr>
          <a:xfrm>
            <a:off x="5212381" y="1887347"/>
            <a:ext cx="1560281" cy="70742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000">
              <a:solidFill>
                <a:prstClr val="white"/>
              </a:solidFill>
            </a:endParaRPr>
          </a:p>
        </p:txBody>
      </p:sp>
      <p:sp>
        <p:nvSpPr>
          <p:cNvPr id="31" name="ïśḻîde"/>
          <p:cNvSpPr/>
          <p:nvPr/>
        </p:nvSpPr>
        <p:spPr bwMode="auto">
          <a:xfrm>
            <a:off x="462773" y="1424582"/>
            <a:ext cx="10771283" cy="2729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1100" b="1" dirty="0">
                <a:solidFill>
                  <a:schemeClr val="bg1"/>
                </a:solidFill>
              </a:rPr>
              <a:t>       </a:t>
            </a:r>
            <a:r>
              <a:rPr lang="zh-CN" altLang="en-US" sz="1100" b="1" dirty="0">
                <a:solidFill>
                  <a:schemeClr val="bg1"/>
                </a:solidFill>
              </a:rPr>
              <a:t>高通</a:t>
            </a:r>
            <a:r>
              <a:rPr lang="en-US" altLang="zh-CN" sz="1100" b="1" dirty="0">
                <a:solidFill>
                  <a:schemeClr val="bg1"/>
                </a:solidFill>
              </a:rPr>
              <a:t>                                                                                                 SDX55                                                                                       SDX62                                     SDX65</a:t>
            </a:r>
            <a:endParaRPr lang="zh-CN" altLang="en-US" sz="1100" b="1" dirty="0">
              <a:solidFill>
                <a:schemeClr val="bg1"/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22952" y="2641826"/>
            <a:ext cx="110139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îṧ1iḓé"/>
          <p:cNvSpPr/>
          <p:nvPr/>
        </p:nvSpPr>
        <p:spPr bwMode="auto">
          <a:xfrm>
            <a:off x="457509" y="1752990"/>
            <a:ext cx="1071368" cy="906824"/>
          </a:xfrm>
          <a:prstGeom prst="rect">
            <a:avLst/>
          </a:prstGeom>
          <a:noFill/>
          <a:ln w="28575" algn="ctr">
            <a:noFill/>
            <a:round/>
          </a:ln>
        </p:spPr>
        <p:txBody>
          <a:bodyPr wrap="square" lIns="91440" tIns="45720" rIns="91440" bIns="45720" anchor="ctr">
            <a:noAutofit/>
          </a:bodyPr>
          <a:lstStyle/>
          <a:p>
            <a:pPr algn="ctr" defTabSz="914400">
              <a:defRPr/>
            </a:pPr>
            <a:r>
              <a:rPr lang="en-US" altLang="zh-CN" sz="1200" b="1" kern="0" dirty="0"/>
              <a:t>Sub6+mmW</a:t>
            </a:r>
          </a:p>
        </p:txBody>
      </p:sp>
      <p:sp>
        <p:nvSpPr>
          <p:cNvPr id="36" name="íṧḷîḍé"/>
          <p:cNvSpPr/>
          <p:nvPr/>
        </p:nvSpPr>
        <p:spPr bwMode="auto">
          <a:xfrm>
            <a:off x="517916" y="4043551"/>
            <a:ext cx="888520" cy="906824"/>
          </a:xfrm>
          <a:prstGeom prst="rect">
            <a:avLst/>
          </a:prstGeom>
          <a:noFill/>
          <a:ln w="28575" algn="ctr">
            <a:noFill/>
            <a:round/>
          </a:ln>
        </p:spPr>
        <p:txBody>
          <a:bodyPr wrap="square" lIns="91440" tIns="45720" rIns="91440" bIns="45720" anchor="ctr">
            <a:noAutofit/>
          </a:bodyPr>
          <a:lstStyle/>
          <a:p>
            <a:pPr algn="ctr" defTabSz="914400">
              <a:defRPr/>
            </a:pPr>
            <a:r>
              <a:rPr lang="en-US" altLang="zh-CN" sz="1200" b="1" kern="0" dirty="0"/>
              <a:t>Sub6</a:t>
            </a:r>
          </a:p>
          <a:p>
            <a:pPr algn="ctr" defTabSz="914400">
              <a:defRPr/>
            </a:pPr>
            <a:r>
              <a:rPr lang="en-US" altLang="zh-CN" sz="1050" b="1" kern="0" dirty="0"/>
              <a:t>/30</a:t>
            </a:r>
            <a:r>
              <a:rPr lang="zh-CN" altLang="en-US" sz="1050" b="1" kern="0" dirty="0"/>
              <a:t>*</a:t>
            </a:r>
            <a:r>
              <a:rPr lang="en-US" altLang="zh-CN" sz="1050" b="1" kern="0" dirty="0"/>
              <a:t>52 M.2</a:t>
            </a:r>
            <a:endParaRPr lang="zh-CN" altLang="en-US" sz="1050" b="1" kern="0" dirty="0"/>
          </a:p>
        </p:txBody>
      </p:sp>
      <p:cxnSp>
        <p:nvCxnSpPr>
          <p:cNvPr id="37" name="直接连接符 36"/>
          <p:cNvCxnSpPr>
            <a:cxnSpLocks/>
          </p:cNvCxnSpPr>
          <p:nvPr/>
        </p:nvCxnSpPr>
        <p:spPr>
          <a:xfrm>
            <a:off x="422952" y="6426569"/>
            <a:ext cx="10201877" cy="13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2513298" y="2700009"/>
            <a:ext cx="1429607" cy="7232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4020200" y="3092918"/>
            <a:ext cx="90650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0" name="矩形: 圆角 39"/>
          <p:cNvSpPr/>
          <p:nvPr/>
        </p:nvSpPr>
        <p:spPr>
          <a:xfrm>
            <a:off x="2807189" y="5455827"/>
            <a:ext cx="1518171" cy="772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zh-CN" altLang="en-US" sz="1600"/>
          </a:p>
        </p:txBody>
      </p:sp>
      <p:sp>
        <p:nvSpPr>
          <p:cNvPr id="41" name="五边形 4"/>
          <p:cNvSpPr/>
          <p:nvPr/>
        </p:nvSpPr>
        <p:spPr>
          <a:xfrm>
            <a:off x="462772" y="6447779"/>
            <a:ext cx="11041127" cy="178603"/>
          </a:xfrm>
          <a:prstGeom prst="homePlat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6"/>
          <p:cNvSpPr txBox="1"/>
          <p:nvPr/>
        </p:nvSpPr>
        <p:spPr>
          <a:xfrm>
            <a:off x="3509331" y="6426569"/>
            <a:ext cx="71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  <a:endParaRPr lang="zh-CN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7"/>
          <p:cNvSpPr txBox="1"/>
          <p:nvPr/>
        </p:nvSpPr>
        <p:spPr>
          <a:xfrm>
            <a:off x="1594835" y="6432679"/>
            <a:ext cx="71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2019Q2</a:t>
            </a:r>
            <a:endParaRPr lang="zh-CN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6"/>
          <p:cNvSpPr txBox="1"/>
          <p:nvPr/>
        </p:nvSpPr>
        <p:spPr>
          <a:xfrm>
            <a:off x="5630076" y="6428365"/>
            <a:ext cx="71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2021 </a:t>
            </a:r>
            <a:endParaRPr lang="zh-CN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9255338" y="6435572"/>
            <a:ext cx="1152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2022 </a:t>
            </a:r>
            <a:endParaRPr lang="zh-CN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423816" y="5403546"/>
            <a:ext cx="1104112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íṧḷîḍé"/>
          <p:cNvSpPr/>
          <p:nvPr/>
        </p:nvSpPr>
        <p:spPr bwMode="auto">
          <a:xfrm>
            <a:off x="456644" y="5437747"/>
            <a:ext cx="888520" cy="906824"/>
          </a:xfrm>
          <a:prstGeom prst="rect">
            <a:avLst/>
          </a:prstGeom>
          <a:noFill/>
          <a:ln w="28575" algn="ctr">
            <a:noFill/>
            <a:round/>
          </a:ln>
        </p:spPr>
        <p:txBody>
          <a:bodyPr wrap="square" lIns="91440" tIns="45720" rIns="91440" bIns="45720" anchor="ctr">
            <a:noAutofit/>
          </a:bodyPr>
          <a:lstStyle/>
          <a:p>
            <a:pPr algn="ctr" defTabSz="914400">
              <a:defRPr/>
            </a:pPr>
            <a:r>
              <a:rPr lang="en-US" altLang="zh-CN" sz="1200" b="1" kern="0" dirty="0"/>
              <a:t>Sub6</a:t>
            </a:r>
          </a:p>
          <a:p>
            <a:pPr algn="ctr" defTabSz="914400">
              <a:defRPr/>
            </a:pPr>
            <a:r>
              <a:rPr lang="en-US" altLang="zh-CN" sz="1050" b="1" kern="0" dirty="0"/>
              <a:t>/30</a:t>
            </a:r>
            <a:r>
              <a:rPr lang="zh-CN" altLang="en-US" sz="1050" b="1" kern="0" dirty="0"/>
              <a:t>*</a:t>
            </a:r>
            <a:r>
              <a:rPr lang="en-US" altLang="zh-CN" sz="1050" b="1" kern="0" dirty="0"/>
              <a:t>42 M.2</a:t>
            </a:r>
            <a:endParaRPr lang="zh-CN" altLang="en-US" sz="1050" b="1" kern="0" dirty="0"/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4598" y="1982269"/>
            <a:ext cx="316287" cy="44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7" name="TextBox 77"/>
          <p:cNvSpPr txBox="1"/>
          <p:nvPr/>
        </p:nvSpPr>
        <p:spPr>
          <a:xfrm>
            <a:off x="3893637" y="1903730"/>
            <a:ext cx="1080619" cy="669540"/>
          </a:xfrm>
          <a:prstGeom prst="rect">
            <a:avLst/>
          </a:prstGeom>
          <a:noFill/>
        </p:spPr>
        <p:txBody>
          <a:bodyPr wrap="square" lIns="91391" tIns="45719" rIns="91391" bIns="45719" rtlCol="0">
            <a:spAutoFit/>
          </a:bodyPr>
          <a:lstStyle/>
          <a:p>
            <a:pPr defTabSz="913765"/>
            <a:r>
              <a:rPr lang="en-US" altLang="zh-CN" sz="1050" b="1" dirty="0">
                <a:solidFill>
                  <a:prstClr val="black"/>
                </a:solidFill>
              </a:rPr>
              <a:t>SIM8300G-M2</a:t>
            </a: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M.2 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30*52*3.65mm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Global Version</a:t>
            </a:r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6215" y="2083169"/>
            <a:ext cx="346427" cy="3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TextBox 73"/>
          <p:cNvSpPr txBox="1"/>
          <p:nvPr/>
        </p:nvSpPr>
        <p:spPr>
          <a:xfrm>
            <a:off x="5715122" y="1903730"/>
            <a:ext cx="1465267" cy="669540"/>
          </a:xfrm>
          <a:prstGeom prst="rect">
            <a:avLst/>
          </a:prstGeom>
          <a:noFill/>
        </p:spPr>
        <p:txBody>
          <a:bodyPr wrap="square" lIns="91391" tIns="45719" rIns="91391" bIns="45719" rtlCol="0">
            <a:spAutoFit/>
          </a:bodyPr>
          <a:lstStyle/>
          <a:p>
            <a:pPr defTabSz="913765"/>
            <a:r>
              <a:rPr lang="en-US" altLang="zh-CN" sz="1050" b="1" dirty="0">
                <a:solidFill>
                  <a:prstClr val="black"/>
                </a:solidFill>
              </a:rPr>
              <a:t>SIM8300G</a:t>
            </a: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LGA 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41*43.6*2.8 mm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ym typeface="Wingdings" panose="05000000000000000000"/>
              </a:rPr>
              <a:t> 8+5+1 Antenna</a:t>
            </a:r>
          </a:p>
        </p:txBody>
      </p:sp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3903" y="2891170"/>
            <a:ext cx="346427" cy="3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" name="TextBox 73"/>
          <p:cNvSpPr txBox="1"/>
          <p:nvPr/>
        </p:nvSpPr>
        <p:spPr>
          <a:xfrm>
            <a:off x="3007675" y="2750935"/>
            <a:ext cx="1080619" cy="669540"/>
          </a:xfrm>
          <a:prstGeom prst="rect">
            <a:avLst/>
          </a:prstGeom>
          <a:noFill/>
        </p:spPr>
        <p:txBody>
          <a:bodyPr wrap="square" lIns="91391" tIns="45719" rIns="91391" bIns="45719" rtlCol="0">
            <a:spAutoFit/>
          </a:bodyPr>
          <a:lstStyle/>
          <a:p>
            <a:pPr defTabSz="913765"/>
            <a:r>
              <a:rPr lang="en-US" altLang="zh-CN" sz="1050" b="1" dirty="0">
                <a:solidFill>
                  <a:prstClr val="black"/>
                </a:solidFill>
              </a:rPr>
              <a:t>SIM8200G</a:t>
            </a: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LGA 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</a:t>
            </a: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41*43.6*2.8 mm</a:t>
            </a:r>
            <a:endParaRPr lang="en-US" altLang="zh-CN" sz="8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ym typeface="Wingdings" panose="05000000000000000000"/>
              </a:rPr>
              <a:t> 8 Antenna</a:t>
            </a: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741" y="2914335"/>
            <a:ext cx="346427" cy="3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TextBox 73"/>
          <p:cNvSpPr txBox="1"/>
          <p:nvPr/>
        </p:nvSpPr>
        <p:spPr>
          <a:xfrm>
            <a:off x="5514663" y="2750936"/>
            <a:ext cx="1080619" cy="669540"/>
          </a:xfrm>
          <a:prstGeom prst="rect">
            <a:avLst/>
          </a:prstGeom>
          <a:noFill/>
        </p:spPr>
        <p:txBody>
          <a:bodyPr wrap="square" lIns="91391" tIns="45719" rIns="91391" bIns="45719" rtlCol="0">
            <a:spAutoFit/>
          </a:bodyPr>
          <a:lstStyle/>
          <a:p>
            <a:pPr defTabSz="913765"/>
            <a:r>
              <a:rPr lang="en-US" altLang="zh-CN" sz="1050" b="1" dirty="0">
                <a:solidFill>
                  <a:prstClr val="black"/>
                </a:solidFill>
              </a:rPr>
              <a:t>SIM8200G R2</a:t>
            </a: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LGA 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</a:t>
            </a: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41*43.6*2.8 mm</a:t>
            </a:r>
            <a:endParaRPr lang="en-US" altLang="zh-CN" sz="8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ym typeface="Wingdings" panose="05000000000000000000"/>
              </a:rPr>
              <a:t> </a:t>
            </a:r>
            <a:r>
              <a:rPr lang="en-US" altLang="zh-CN" sz="900" dirty="0">
                <a:solidFill>
                  <a:srgbClr val="FF0000"/>
                </a:solidFill>
                <a:sym typeface="Wingdings" panose="05000000000000000000"/>
              </a:rPr>
              <a:t>5+1 Antenna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1583722" y="4087377"/>
            <a:ext cx="1429363" cy="808039"/>
            <a:chOff x="1237060" y="3437373"/>
            <a:chExt cx="1423961" cy="684558"/>
          </a:xfrm>
        </p:grpSpPr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37060" y="3559086"/>
              <a:ext cx="259320" cy="434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" name="TextBox 69"/>
            <p:cNvSpPr txBox="1"/>
            <p:nvPr/>
          </p:nvSpPr>
          <p:spPr>
            <a:xfrm>
              <a:off x="1505830" y="3437373"/>
              <a:ext cx="1155191" cy="684558"/>
            </a:xfrm>
            <a:prstGeom prst="rect">
              <a:avLst/>
            </a:prstGeom>
            <a:noFill/>
          </p:spPr>
          <p:txBody>
            <a:bodyPr wrap="square" lIns="91391" tIns="45719" rIns="91391" bIns="45719" rtlCol="0">
              <a:spAutoFit/>
            </a:bodyPr>
            <a:lstStyle/>
            <a:p>
              <a:pPr defTabSz="913765"/>
              <a:r>
                <a:rPr lang="en-US" altLang="zh-CN" sz="1050" b="1" dirty="0">
                  <a:solidFill>
                    <a:prstClr val="black"/>
                  </a:solidFill>
                </a:rPr>
                <a:t>SIM8200EA-M2</a:t>
              </a:r>
            </a:p>
            <a:p>
              <a:pPr defTabSz="913765"/>
              <a:r>
                <a:rPr lang="en-US" altLang="zh-CN" sz="900" dirty="0">
                  <a:solidFill>
                    <a:prstClr val="black"/>
                  </a:solidFill>
                  <a:sym typeface="Wingdings" panose="05000000000000000000"/>
                </a:rPr>
                <a:t> M.2</a:t>
              </a:r>
              <a:endParaRPr lang="en-US" altLang="zh-CN" sz="900" dirty="0">
                <a:solidFill>
                  <a:prstClr val="black"/>
                </a:solidFill>
              </a:endParaRPr>
            </a:p>
            <a:p>
              <a:pPr defTabSz="913765"/>
              <a:r>
                <a:rPr lang="en-US" altLang="zh-CN" sz="900" dirty="0">
                  <a:solidFill>
                    <a:prstClr val="black"/>
                  </a:solidFill>
                  <a:sym typeface="Wingdings" panose="05000000000000000000"/>
                </a:rPr>
                <a:t> 30*52*2.3mm</a:t>
              </a:r>
            </a:p>
            <a:p>
              <a:pPr defTabSz="913765"/>
              <a:r>
                <a:rPr lang="en-US" altLang="zh-CN" sz="900" dirty="0">
                  <a:sym typeface="Wingdings" panose="05000000000000000000"/>
                </a:rPr>
                <a:t> 6 Antenna</a:t>
              </a:r>
            </a:p>
            <a:p>
              <a:pPr defTabSz="913765"/>
              <a:endParaRPr lang="en-US" altLang="zh-CN" sz="900" dirty="0">
                <a:solidFill>
                  <a:prstClr val="black"/>
                </a:solidFill>
                <a:sym typeface="Wingdings" panose="05000000000000000000"/>
              </a:endParaRPr>
            </a:p>
          </p:txBody>
        </p:sp>
      </p:grpSp>
      <p:pic>
        <p:nvPicPr>
          <p:cNvPr id="6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3704" y="4265037"/>
            <a:ext cx="269323" cy="48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TextBox 82"/>
          <p:cNvSpPr txBox="1"/>
          <p:nvPr/>
        </p:nvSpPr>
        <p:spPr>
          <a:xfrm>
            <a:off x="4721820" y="4150137"/>
            <a:ext cx="1186563" cy="669540"/>
          </a:xfrm>
          <a:prstGeom prst="rect">
            <a:avLst/>
          </a:prstGeom>
          <a:noFill/>
        </p:spPr>
        <p:txBody>
          <a:bodyPr wrap="square" lIns="91391" tIns="45719" rIns="91391" bIns="45719" rtlCol="0">
            <a:spAutoFit/>
          </a:bodyPr>
          <a:lstStyle/>
          <a:p>
            <a:pPr defTabSz="913765"/>
            <a:r>
              <a:rPr lang="en-US" altLang="zh-CN" sz="1050" b="1" dirty="0">
                <a:solidFill>
                  <a:prstClr val="black"/>
                </a:solidFill>
              </a:rPr>
              <a:t>SIM8200EA-M2</a:t>
            </a: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M.2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30*52*2.3 mm</a:t>
            </a:r>
          </a:p>
          <a:p>
            <a:pPr defTabSz="913765"/>
            <a:r>
              <a:rPr lang="en-US" altLang="zh-CN" sz="900" dirty="0">
                <a:solidFill>
                  <a:srgbClr val="FF0000"/>
                </a:solidFill>
                <a:sym typeface="Wingdings" panose="05000000000000000000"/>
              </a:rPr>
              <a:t> 4 Antenna</a:t>
            </a:r>
          </a:p>
        </p:txBody>
      </p:sp>
      <p:cxnSp>
        <p:nvCxnSpPr>
          <p:cNvPr id="67" name="直接箭头连接符 66"/>
          <p:cNvCxnSpPr/>
          <p:nvPr/>
        </p:nvCxnSpPr>
        <p:spPr>
          <a:xfrm flipV="1">
            <a:off x="3150329" y="4505390"/>
            <a:ext cx="1160704" cy="55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253" y="5688828"/>
            <a:ext cx="265808" cy="38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95"/>
          <p:cNvSpPr txBox="1"/>
          <p:nvPr/>
        </p:nvSpPr>
        <p:spPr>
          <a:xfrm>
            <a:off x="3095756" y="5503221"/>
            <a:ext cx="1223392" cy="669540"/>
          </a:xfrm>
          <a:prstGeom prst="rect">
            <a:avLst/>
          </a:prstGeom>
          <a:noFill/>
        </p:spPr>
        <p:txBody>
          <a:bodyPr wrap="square" lIns="91391" tIns="45719" rIns="91391" bIns="45719" rtlCol="0">
            <a:spAutoFit/>
          </a:bodyPr>
          <a:lstStyle/>
          <a:p>
            <a:pPr defTabSz="913765"/>
            <a:r>
              <a:rPr lang="en-US" altLang="zh-CN" sz="1050" b="1" dirty="0">
                <a:solidFill>
                  <a:prstClr val="black"/>
                </a:solidFill>
              </a:rPr>
              <a:t>SIM8202G-M2</a:t>
            </a: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M.2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30*42*2.3 mm</a:t>
            </a: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Global, less ENDC</a:t>
            </a:r>
          </a:p>
        </p:txBody>
      </p:sp>
      <p:sp>
        <p:nvSpPr>
          <p:cNvPr id="70" name="TextBox 85"/>
          <p:cNvSpPr txBox="1"/>
          <p:nvPr/>
        </p:nvSpPr>
        <p:spPr>
          <a:xfrm>
            <a:off x="5426229" y="5584597"/>
            <a:ext cx="1372345" cy="669540"/>
          </a:xfrm>
          <a:prstGeom prst="rect">
            <a:avLst/>
          </a:prstGeom>
          <a:noFill/>
        </p:spPr>
        <p:txBody>
          <a:bodyPr wrap="square" lIns="91391" tIns="45719" rIns="91391" bIns="45719" rtlCol="0">
            <a:spAutoFit/>
          </a:bodyPr>
          <a:lstStyle/>
          <a:p>
            <a:pPr defTabSz="913765"/>
            <a:r>
              <a:rPr lang="en-US" altLang="zh-CN" sz="1050" b="1" dirty="0">
                <a:solidFill>
                  <a:prstClr val="black"/>
                </a:solidFill>
              </a:rPr>
              <a:t>SIM8202E-M2</a:t>
            </a: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M.2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30*42*2.3 mm</a:t>
            </a:r>
          </a:p>
          <a:p>
            <a:pPr defTabSz="9137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Global</a:t>
            </a:r>
            <a:r>
              <a:rPr lang="en-US" altLang="zh-CN" sz="900" dirty="0">
                <a:solidFill>
                  <a:srgbClr val="FF0000"/>
                </a:solidFill>
                <a:sym typeface="Wingdings" panose="05000000000000000000"/>
              </a:rPr>
              <a:t>, more ENDC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518" y="5744795"/>
            <a:ext cx="265808" cy="38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2" name="直接箭头连接符 71"/>
          <p:cNvCxnSpPr/>
          <p:nvPr/>
        </p:nvCxnSpPr>
        <p:spPr>
          <a:xfrm>
            <a:off x="4331143" y="5863688"/>
            <a:ext cx="62906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箭头: 右 8"/>
          <p:cNvSpPr/>
          <p:nvPr/>
        </p:nvSpPr>
        <p:spPr>
          <a:xfrm>
            <a:off x="6884486" y="2054174"/>
            <a:ext cx="939901" cy="34770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0" name="箭头: 右 9"/>
          <p:cNvSpPr/>
          <p:nvPr/>
        </p:nvSpPr>
        <p:spPr>
          <a:xfrm>
            <a:off x="6519194" y="2930377"/>
            <a:ext cx="1305194" cy="26937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" name="箭头: 右 10"/>
          <p:cNvSpPr/>
          <p:nvPr/>
        </p:nvSpPr>
        <p:spPr>
          <a:xfrm>
            <a:off x="5854151" y="4363895"/>
            <a:ext cx="1970236" cy="25594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77" name="箭头: 五边形 76"/>
          <p:cNvSpPr/>
          <p:nvPr/>
        </p:nvSpPr>
        <p:spPr>
          <a:xfrm>
            <a:off x="462773" y="1173006"/>
            <a:ext cx="7353995" cy="26822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/>
              <a:t>       平台                                                                                              </a:t>
            </a:r>
            <a:r>
              <a:rPr lang="en-US" altLang="zh-CN" sz="1100" dirty="0"/>
              <a:t>3GPP R-15</a:t>
            </a:r>
            <a:endParaRPr lang="zh-CN" altLang="en-US" sz="1100" dirty="0"/>
          </a:p>
        </p:txBody>
      </p:sp>
      <p:sp>
        <p:nvSpPr>
          <p:cNvPr id="78" name="箭头: V 形 77"/>
          <p:cNvSpPr/>
          <p:nvPr/>
        </p:nvSpPr>
        <p:spPr>
          <a:xfrm>
            <a:off x="7669763" y="1178413"/>
            <a:ext cx="3629671" cy="25770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3GPP-R16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39" name="箭头: 右 138"/>
          <p:cNvSpPr/>
          <p:nvPr/>
        </p:nvSpPr>
        <p:spPr>
          <a:xfrm>
            <a:off x="6844282" y="5757068"/>
            <a:ext cx="980105" cy="32459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4" name="标题 1"/>
          <p:cNvSpPr txBox="1"/>
          <p:nvPr/>
        </p:nvSpPr>
        <p:spPr>
          <a:xfrm>
            <a:off x="462773" y="717464"/>
            <a:ext cx="10279117" cy="453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5G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产品演进路线图</a:t>
            </a:r>
          </a:p>
        </p:txBody>
      </p:sp>
      <p:sp>
        <p:nvSpPr>
          <p:cNvPr id="132" name="圆角矩形 67"/>
          <p:cNvSpPr/>
          <p:nvPr/>
        </p:nvSpPr>
        <p:spPr>
          <a:xfrm>
            <a:off x="7827464" y="5534673"/>
            <a:ext cx="1786276" cy="703569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135">
              <a:solidFill>
                <a:prstClr val="white"/>
              </a:solidFill>
            </a:endParaRPr>
          </a:p>
        </p:txBody>
      </p:sp>
      <p:sp>
        <p:nvSpPr>
          <p:cNvPr id="133" name="圆角矩形 67"/>
          <p:cNvSpPr/>
          <p:nvPr/>
        </p:nvSpPr>
        <p:spPr>
          <a:xfrm>
            <a:off x="7816768" y="3670810"/>
            <a:ext cx="1742206" cy="754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135">
              <a:solidFill>
                <a:prstClr val="white"/>
              </a:solidFill>
            </a:endParaRPr>
          </a:p>
        </p:txBody>
      </p:sp>
      <p:sp>
        <p:nvSpPr>
          <p:cNvPr id="134" name="圆角矩形 67"/>
          <p:cNvSpPr/>
          <p:nvPr/>
        </p:nvSpPr>
        <p:spPr>
          <a:xfrm>
            <a:off x="7821605" y="2691365"/>
            <a:ext cx="1737368" cy="754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135">
              <a:solidFill>
                <a:prstClr val="white"/>
              </a:solidFill>
            </a:endParaRPr>
          </a:p>
        </p:txBody>
      </p:sp>
      <p:sp>
        <p:nvSpPr>
          <p:cNvPr id="135" name="圆角矩形 67"/>
          <p:cNvSpPr/>
          <p:nvPr/>
        </p:nvSpPr>
        <p:spPr>
          <a:xfrm>
            <a:off x="7783264" y="1796181"/>
            <a:ext cx="1737368" cy="75450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CN" altLang="en-US" sz="2135">
              <a:solidFill>
                <a:prstClr val="white"/>
              </a:solidFill>
            </a:endParaRPr>
          </a:p>
        </p:txBody>
      </p:sp>
      <p:pic>
        <p:nvPicPr>
          <p:cNvPr id="136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1556" y="1974240"/>
            <a:ext cx="407440" cy="39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7" name="TextBox 73"/>
          <p:cNvSpPr txBox="1"/>
          <p:nvPr/>
        </p:nvSpPr>
        <p:spPr>
          <a:xfrm>
            <a:off x="8436591" y="1815364"/>
            <a:ext cx="1273907" cy="638634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1000" b="1" dirty="0">
                <a:solidFill>
                  <a:prstClr val="black"/>
                </a:solidFill>
              </a:rPr>
              <a:t>SIM8360E</a:t>
            </a:r>
          </a:p>
          <a:p>
            <a:pPr defTabSz="6851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LGA 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1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41*43.6*x mm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165"/>
            <a:r>
              <a:rPr lang="en-US" altLang="zh-CN" sz="900" dirty="0">
                <a:sym typeface="Wingdings" panose="05000000000000000000"/>
              </a:rPr>
              <a:t> 4+8 Antenna</a:t>
            </a:r>
          </a:p>
        </p:txBody>
      </p:sp>
      <p:pic>
        <p:nvPicPr>
          <p:cNvPr id="138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1192" y="2876313"/>
            <a:ext cx="407440" cy="39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0" name="TextBox 73"/>
          <p:cNvSpPr txBox="1"/>
          <p:nvPr/>
        </p:nvSpPr>
        <p:spPr>
          <a:xfrm>
            <a:off x="8489847" y="2711387"/>
            <a:ext cx="1273906" cy="638634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1000" b="1" dirty="0">
                <a:solidFill>
                  <a:prstClr val="black"/>
                </a:solidFill>
              </a:rPr>
              <a:t>SIM8260C/E/A</a:t>
            </a:r>
          </a:p>
          <a:p>
            <a:pPr defTabSz="6851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LGA 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1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41*43.6*x mm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165"/>
            <a:r>
              <a:rPr lang="en-US" altLang="zh-CN" sz="900" dirty="0">
                <a:sym typeface="Wingdings" panose="05000000000000000000"/>
              </a:rPr>
              <a:t> 4 Antenna</a:t>
            </a:r>
          </a:p>
        </p:txBody>
      </p:sp>
      <p:sp>
        <p:nvSpPr>
          <p:cNvPr id="142" name="TextBox 73"/>
          <p:cNvSpPr txBox="1"/>
          <p:nvPr/>
        </p:nvSpPr>
        <p:spPr>
          <a:xfrm>
            <a:off x="8384460" y="3693011"/>
            <a:ext cx="1273907" cy="638634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1000" b="1" dirty="0">
                <a:solidFill>
                  <a:prstClr val="black"/>
                </a:solidFill>
              </a:rPr>
              <a:t>SIM8260C-M.2</a:t>
            </a:r>
          </a:p>
          <a:p>
            <a:pPr defTabSz="6851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M.2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1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30*52*x2.3 mm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165"/>
            <a:r>
              <a:rPr lang="en-US" altLang="zh-CN" sz="900" dirty="0">
                <a:sym typeface="Wingdings" panose="05000000000000000000"/>
              </a:rPr>
              <a:t> Global</a:t>
            </a:r>
          </a:p>
        </p:txBody>
      </p:sp>
      <p:sp>
        <p:nvSpPr>
          <p:cNvPr id="144" name="TextBox 73"/>
          <p:cNvSpPr txBox="1"/>
          <p:nvPr/>
        </p:nvSpPr>
        <p:spPr>
          <a:xfrm>
            <a:off x="8442678" y="5550728"/>
            <a:ext cx="1273907" cy="638634"/>
          </a:xfrm>
          <a:prstGeom prst="rect">
            <a:avLst/>
          </a:prstGeom>
          <a:noFill/>
        </p:spPr>
        <p:txBody>
          <a:bodyPr wrap="square" lIns="68543" tIns="34289" rIns="68543" bIns="34289" rtlCol="0">
            <a:spAutoFit/>
          </a:bodyPr>
          <a:lstStyle/>
          <a:p>
            <a:pPr defTabSz="685165"/>
            <a:r>
              <a:rPr lang="en-US" altLang="zh-CN" sz="1000" b="1" dirty="0">
                <a:solidFill>
                  <a:prstClr val="black"/>
                </a:solidFill>
              </a:rPr>
              <a:t>SIM8262E/A-M.2</a:t>
            </a:r>
          </a:p>
          <a:p>
            <a:pPr defTabSz="6851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M.2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165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42*30*2.3 mm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165"/>
            <a:r>
              <a:rPr lang="en-US" altLang="zh-CN" sz="900" dirty="0">
                <a:sym typeface="Wingdings" panose="05000000000000000000"/>
              </a:rPr>
              <a:t> Global/</a:t>
            </a: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Regional</a:t>
            </a:r>
            <a:endParaRPr lang="en-US" altLang="zh-CN" sz="900" dirty="0">
              <a:sym typeface="Wingdings" panose="05000000000000000000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9128773" y="1657281"/>
            <a:ext cx="706287" cy="220818"/>
            <a:chOff x="7512547" y="3679769"/>
            <a:chExt cx="573574" cy="193389"/>
          </a:xfrm>
        </p:grpSpPr>
        <p:sp>
          <p:nvSpPr>
            <p:cNvPr id="150" name="矩形标注 62"/>
            <p:cNvSpPr/>
            <p:nvPr/>
          </p:nvSpPr>
          <p:spPr>
            <a:xfrm>
              <a:off x="7512553" y="3697001"/>
              <a:ext cx="316181" cy="161618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763" tIns="48381" rIns="96763" bIns="48381" anchor="ctr"/>
            <a:lstStyle/>
            <a:p>
              <a:pPr algn="ctr" defTabSz="913765" eaLnBrk="0" hangingPunct="0">
                <a:defRPr/>
              </a:pPr>
              <a:endParaRPr lang="zh-CN" altLang="en-US" sz="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1" name="TextBox 282"/>
            <p:cNvSpPr txBox="1">
              <a:spLocks noChangeArrowheads="1"/>
            </p:cNvSpPr>
            <p:nvPr/>
          </p:nvSpPr>
          <p:spPr bwMode="auto">
            <a:xfrm>
              <a:off x="7512547" y="3679769"/>
              <a:ext cx="573574" cy="1933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6763" tIns="48381" rIns="96763" bIns="48381">
              <a:spAutoFit/>
            </a:bodyPr>
            <a:lstStyle/>
            <a:p>
              <a:pPr defTabSz="913765" eaLnBrk="0" hangingPunct="0"/>
              <a:r>
                <a:rPr lang="en-US" altLang="zh-CN" sz="80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22Q4</a:t>
              </a:r>
              <a:endParaRPr lang="zh-CN" altLang="en-US" sz="8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7BAD706-CD47-C82D-4C9D-879949AAF2A0}"/>
              </a:ext>
            </a:extLst>
          </p:cNvPr>
          <p:cNvGrpSpPr/>
          <p:nvPr/>
        </p:nvGrpSpPr>
        <p:grpSpPr>
          <a:xfrm>
            <a:off x="9728797" y="1804029"/>
            <a:ext cx="1642757" cy="790745"/>
            <a:chOff x="5888905" y="1243787"/>
            <a:chExt cx="1488737" cy="693637"/>
          </a:xfrm>
        </p:grpSpPr>
        <p:sp>
          <p:nvSpPr>
            <p:cNvPr id="79" name="圆角矩形 67">
              <a:extLst>
                <a:ext uri="{FF2B5EF4-FFF2-40B4-BE49-F238E27FC236}">
                  <a16:creationId xmlns:a16="http://schemas.microsoft.com/office/drawing/2014/main" id="{C775D0B9-7899-16EA-B66A-07DB572E4B81}"/>
                </a:ext>
              </a:extLst>
            </p:cNvPr>
            <p:cNvSpPr/>
            <p:nvPr/>
          </p:nvSpPr>
          <p:spPr>
            <a:xfrm>
              <a:off x="5888905" y="1243787"/>
              <a:ext cx="1488737" cy="65765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924"/>
              <a:endParaRPr lang="zh-CN" altLang="en-US" sz="1601">
                <a:solidFill>
                  <a:prstClr val="white"/>
                </a:solidFill>
              </a:endParaRPr>
            </a:p>
          </p:txBody>
        </p:sp>
        <p:sp>
          <p:nvSpPr>
            <p:cNvPr id="80" name="TextBox 73">
              <a:extLst>
                <a:ext uri="{FF2B5EF4-FFF2-40B4-BE49-F238E27FC236}">
                  <a16:creationId xmlns:a16="http://schemas.microsoft.com/office/drawing/2014/main" id="{F7547967-392C-0C25-8358-8ED12BE2B17B}"/>
                </a:ext>
              </a:extLst>
            </p:cNvPr>
            <p:cNvSpPr txBox="1"/>
            <p:nvPr/>
          </p:nvSpPr>
          <p:spPr>
            <a:xfrm>
              <a:off x="6378901" y="1300712"/>
              <a:ext cx="955430" cy="636712"/>
            </a:xfrm>
            <a:prstGeom prst="rect">
              <a:avLst/>
            </a:prstGeom>
            <a:noFill/>
          </p:spPr>
          <p:txBody>
            <a:bodyPr wrap="square" lIns="51407" tIns="25717" rIns="51407" bIns="25717" rtlCol="0">
              <a:spAutoFit/>
            </a:bodyPr>
            <a:lstStyle/>
            <a:p>
              <a:pPr defTabSz="513874"/>
              <a:r>
                <a:rPr lang="en-US" altLang="zh-CN" sz="800" b="1" dirty="0">
                  <a:solidFill>
                    <a:prstClr val="black"/>
                  </a:solidFill>
                </a:rPr>
                <a:t>SIM8380G-M2</a:t>
              </a:r>
            </a:p>
            <a:p>
              <a:pPr defTabSz="513874"/>
              <a:r>
                <a:rPr lang="en-US" altLang="zh-CN" sz="800" dirty="0">
                  <a:solidFill>
                    <a:prstClr val="black"/>
                  </a:solidFill>
                  <a:sym typeface="Wingdings" panose="05000000000000000000"/>
                </a:rPr>
                <a:t> M.2 </a:t>
              </a:r>
              <a:endParaRPr lang="en-US" altLang="zh-CN" sz="800" dirty="0">
                <a:solidFill>
                  <a:prstClr val="black"/>
                </a:solidFill>
              </a:endParaRPr>
            </a:p>
            <a:p>
              <a:pPr defTabSz="685324"/>
              <a:r>
                <a:rPr lang="en-US" altLang="zh-CN" sz="700" dirty="0">
                  <a:solidFill>
                    <a:prstClr val="black"/>
                  </a:solidFill>
                  <a:sym typeface="Wingdings" panose="05000000000000000000"/>
                </a:rPr>
                <a:t> 30*52*2.3mm</a:t>
              </a:r>
              <a:endParaRPr lang="en-US" altLang="zh-CN" sz="700" dirty="0">
                <a:solidFill>
                  <a:prstClr val="black"/>
                </a:solidFill>
              </a:endParaRPr>
            </a:p>
            <a:p>
              <a:pPr defTabSz="685324"/>
              <a:r>
                <a:rPr lang="en-US" altLang="zh-CN" sz="700" dirty="0">
                  <a:solidFill>
                    <a:prstClr val="black"/>
                  </a:solidFill>
                  <a:sym typeface="Wingdings" panose="05000000000000000000"/>
                </a:rPr>
                <a:t> Global Version</a:t>
              </a:r>
              <a:endParaRPr lang="en-US" altLang="zh-CN" sz="800" dirty="0">
                <a:solidFill>
                  <a:prstClr val="black"/>
                </a:solidFill>
                <a:sym typeface="Wingdings" panose="05000000000000000000"/>
              </a:endParaRPr>
            </a:p>
            <a:p>
              <a:pPr defTabSz="513874"/>
              <a:r>
                <a:rPr lang="en-US" altLang="zh-CN" sz="800" dirty="0">
                  <a:sym typeface="Wingdings" panose="05000000000000000000"/>
                </a:rPr>
                <a:t> 4+2 Antenna</a:t>
              </a: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FCE48A5-8DF5-DA52-31E6-BC5796FAB835}"/>
              </a:ext>
            </a:extLst>
          </p:cNvPr>
          <p:cNvGrpSpPr/>
          <p:nvPr/>
        </p:nvGrpSpPr>
        <p:grpSpPr>
          <a:xfrm>
            <a:off x="10910095" y="1668919"/>
            <a:ext cx="706287" cy="220818"/>
            <a:chOff x="7512553" y="3679764"/>
            <a:chExt cx="573574" cy="193389"/>
          </a:xfrm>
        </p:grpSpPr>
        <p:sp>
          <p:nvSpPr>
            <p:cNvPr id="84" name="矩形标注 62">
              <a:extLst>
                <a:ext uri="{FF2B5EF4-FFF2-40B4-BE49-F238E27FC236}">
                  <a16:creationId xmlns:a16="http://schemas.microsoft.com/office/drawing/2014/main" id="{C44CC8BD-6D54-D9D1-52FB-56C6E001AADA}"/>
                </a:ext>
              </a:extLst>
            </p:cNvPr>
            <p:cNvSpPr/>
            <p:nvPr/>
          </p:nvSpPr>
          <p:spPr>
            <a:xfrm>
              <a:off x="7512553" y="3697001"/>
              <a:ext cx="316181" cy="161618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763" tIns="48381" rIns="96763" bIns="48381" anchor="ctr"/>
            <a:lstStyle/>
            <a:p>
              <a:pPr algn="ctr" defTabSz="913765" eaLnBrk="0" hangingPunct="0">
                <a:defRPr/>
              </a:pPr>
              <a:endParaRPr lang="zh-CN" altLang="en-US" sz="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TextBox 282">
              <a:extLst>
                <a:ext uri="{FF2B5EF4-FFF2-40B4-BE49-F238E27FC236}">
                  <a16:creationId xmlns:a16="http://schemas.microsoft.com/office/drawing/2014/main" id="{5B0FF1C4-711F-C8A4-C668-284224A6B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2553" y="3679764"/>
              <a:ext cx="573574" cy="1933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6763" tIns="48381" rIns="96763" bIns="48381">
              <a:spAutoFit/>
            </a:bodyPr>
            <a:lstStyle/>
            <a:p>
              <a:pPr defTabSz="913765" eaLnBrk="0" hangingPunct="0"/>
              <a:r>
                <a:rPr lang="en-US" altLang="zh-CN" sz="80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22Q4</a:t>
              </a:r>
              <a:endParaRPr lang="zh-CN" altLang="en-US" sz="8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6835172B-00FB-F738-20F9-A8E311C592E8}"/>
              </a:ext>
            </a:extLst>
          </p:cNvPr>
          <p:cNvCxnSpPr/>
          <p:nvPr/>
        </p:nvCxnSpPr>
        <p:spPr>
          <a:xfrm>
            <a:off x="534408" y="3559814"/>
            <a:ext cx="1104112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íṧḷîḍé">
            <a:extLst>
              <a:ext uri="{FF2B5EF4-FFF2-40B4-BE49-F238E27FC236}">
                <a16:creationId xmlns:a16="http://schemas.microsoft.com/office/drawing/2014/main" id="{7211AAAC-7ED8-B13E-74A4-08BB2C79D57D}"/>
              </a:ext>
            </a:extLst>
          </p:cNvPr>
          <p:cNvSpPr/>
          <p:nvPr/>
        </p:nvSpPr>
        <p:spPr bwMode="auto">
          <a:xfrm>
            <a:off x="438730" y="2665209"/>
            <a:ext cx="1037239" cy="906824"/>
          </a:xfrm>
          <a:prstGeom prst="rect">
            <a:avLst/>
          </a:prstGeom>
          <a:noFill/>
          <a:ln w="28575" algn="ctr">
            <a:noFill/>
            <a:round/>
          </a:ln>
        </p:spPr>
        <p:txBody>
          <a:bodyPr wrap="square" lIns="91440" tIns="45720" rIns="91440" bIns="45720" anchor="ctr">
            <a:noAutofit/>
          </a:bodyPr>
          <a:lstStyle/>
          <a:p>
            <a:pPr algn="ctr" defTabSz="914400">
              <a:defRPr/>
            </a:pPr>
            <a:r>
              <a:rPr lang="en-US" altLang="zh-CN" sz="1200" b="1" kern="0" dirty="0"/>
              <a:t>Sub6</a:t>
            </a:r>
          </a:p>
          <a:p>
            <a:pPr algn="ctr" defTabSz="914400">
              <a:defRPr/>
            </a:pPr>
            <a:r>
              <a:rPr lang="en-US" altLang="zh-CN" sz="1050" b="1" kern="0" dirty="0"/>
              <a:t>/41</a:t>
            </a:r>
            <a:r>
              <a:rPr lang="zh-CN" altLang="en-US" sz="1050" b="1" kern="0" dirty="0"/>
              <a:t>*</a:t>
            </a:r>
            <a:r>
              <a:rPr lang="en-US" altLang="zh-CN" sz="1050" b="1" kern="0" dirty="0"/>
              <a:t>43.6 LGA</a:t>
            </a:r>
            <a:endParaRPr lang="zh-CN" altLang="en-US" sz="1050" b="1" kern="0" dirty="0"/>
          </a:p>
        </p:txBody>
      </p:sp>
      <p:sp>
        <p:nvSpPr>
          <p:cNvPr id="88" name="圆角矩形 67">
            <a:extLst>
              <a:ext uri="{FF2B5EF4-FFF2-40B4-BE49-F238E27FC236}">
                <a16:creationId xmlns:a16="http://schemas.microsoft.com/office/drawing/2014/main" id="{C5CAEC8E-3D79-D3CF-D775-427E99129FDD}"/>
              </a:ext>
            </a:extLst>
          </p:cNvPr>
          <p:cNvSpPr/>
          <p:nvPr/>
        </p:nvSpPr>
        <p:spPr>
          <a:xfrm>
            <a:off x="7816768" y="4544307"/>
            <a:ext cx="1767019" cy="74443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sx="98000" sy="98000" algn="tl" rotWithShape="0">
              <a:schemeClr val="bg1">
                <a:lumMod val="50000"/>
                <a:alpha val="35000"/>
              </a:schemeClr>
            </a:outerShdw>
          </a:effectLst>
          <a:scene3d>
            <a:camera prst="obliqueBottom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24"/>
            <a:endParaRPr lang="zh-CN" altLang="en-US" sz="1601">
              <a:solidFill>
                <a:prstClr val="white"/>
              </a:solidFill>
            </a:endParaRPr>
          </a:p>
        </p:txBody>
      </p:sp>
      <p:sp>
        <p:nvSpPr>
          <p:cNvPr id="89" name="TextBox 73">
            <a:extLst>
              <a:ext uri="{FF2B5EF4-FFF2-40B4-BE49-F238E27FC236}">
                <a16:creationId xmlns:a16="http://schemas.microsoft.com/office/drawing/2014/main" id="{3E348464-8FF6-6B0B-3647-F7AE02EF606E}"/>
              </a:ext>
            </a:extLst>
          </p:cNvPr>
          <p:cNvSpPr txBox="1"/>
          <p:nvPr/>
        </p:nvSpPr>
        <p:spPr>
          <a:xfrm>
            <a:off x="8436591" y="4557543"/>
            <a:ext cx="955430" cy="744434"/>
          </a:xfrm>
          <a:prstGeom prst="rect">
            <a:avLst/>
          </a:prstGeom>
          <a:noFill/>
        </p:spPr>
        <p:txBody>
          <a:bodyPr wrap="square" lIns="51407" tIns="25717" rIns="51407" bIns="25717" rtlCol="0">
            <a:spAutoFit/>
          </a:bodyPr>
          <a:lstStyle/>
          <a:p>
            <a:pPr defTabSz="513874"/>
            <a:r>
              <a:rPr lang="en-US" altLang="zh-CN" sz="900" b="1" dirty="0">
                <a:solidFill>
                  <a:prstClr val="black"/>
                </a:solidFill>
              </a:rPr>
              <a:t>SIM8260G-M2</a:t>
            </a:r>
          </a:p>
          <a:p>
            <a:pPr defTabSz="513874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M.2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324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30*52*2.3mm</a:t>
            </a:r>
            <a:endParaRPr lang="en-US" altLang="zh-CN" sz="900" dirty="0">
              <a:solidFill>
                <a:prstClr val="black"/>
              </a:solidFill>
            </a:endParaRPr>
          </a:p>
          <a:p>
            <a:pPr defTabSz="685324"/>
            <a:r>
              <a:rPr lang="en-US" altLang="zh-CN" sz="900" dirty="0">
                <a:solidFill>
                  <a:prstClr val="black"/>
                </a:solidFill>
                <a:sym typeface="Wingdings" panose="05000000000000000000"/>
              </a:rPr>
              <a:t> Global Version</a:t>
            </a:r>
          </a:p>
          <a:p>
            <a:pPr defTabSz="513874"/>
            <a:r>
              <a:rPr lang="en-US" altLang="zh-CN" sz="900" dirty="0">
                <a:sym typeface="Wingdings" panose="05000000000000000000"/>
              </a:rPr>
              <a:t> 4 Antenna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D551F7F9-8FB7-3DA8-D712-CB8597F5D892}"/>
              </a:ext>
            </a:extLst>
          </p:cNvPr>
          <p:cNvGrpSpPr/>
          <p:nvPr/>
        </p:nvGrpSpPr>
        <p:grpSpPr>
          <a:xfrm>
            <a:off x="9296339" y="4479553"/>
            <a:ext cx="706287" cy="220818"/>
            <a:chOff x="7512551" y="3679765"/>
            <a:chExt cx="573574" cy="193389"/>
          </a:xfrm>
        </p:grpSpPr>
        <p:sp>
          <p:nvSpPr>
            <p:cNvPr id="92" name="矩形标注 62">
              <a:extLst>
                <a:ext uri="{FF2B5EF4-FFF2-40B4-BE49-F238E27FC236}">
                  <a16:creationId xmlns:a16="http://schemas.microsoft.com/office/drawing/2014/main" id="{4EAC30F0-6D5F-C2FC-E34F-DCBE2603D734}"/>
                </a:ext>
              </a:extLst>
            </p:cNvPr>
            <p:cNvSpPr/>
            <p:nvPr/>
          </p:nvSpPr>
          <p:spPr>
            <a:xfrm>
              <a:off x="7512553" y="3697001"/>
              <a:ext cx="316181" cy="161618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763" tIns="48381" rIns="96763" bIns="48381" anchor="ctr"/>
            <a:lstStyle/>
            <a:p>
              <a:pPr algn="ctr" defTabSz="913765" eaLnBrk="0" hangingPunct="0">
                <a:defRPr/>
              </a:pPr>
              <a:endParaRPr lang="zh-CN" altLang="en-US" sz="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3" name="TextBox 282">
              <a:extLst>
                <a:ext uri="{FF2B5EF4-FFF2-40B4-BE49-F238E27FC236}">
                  <a16:creationId xmlns:a16="http://schemas.microsoft.com/office/drawing/2014/main" id="{96AD80D9-9CA7-D0B2-4810-E7C9CBBB41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2551" y="3679765"/>
              <a:ext cx="573574" cy="1933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6763" tIns="48381" rIns="96763" bIns="48381">
              <a:spAutoFit/>
            </a:bodyPr>
            <a:lstStyle/>
            <a:p>
              <a:pPr defTabSz="913765" eaLnBrk="0" hangingPunct="0"/>
              <a:r>
                <a:rPr lang="en-US" altLang="zh-CN" sz="80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22Q4</a:t>
              </a:r>
              <a:endParaRPr lang="zh-CN" altLang="en-US" sz="8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94" name="Picture 2">
            <a:extLst>
              <a:ext uri="{FF2B5EF4-FFF2-40B4-BE49-F238E27FC236}">
                <a16:creationId xmlns:a16="http://schemas.microsoft.com/office/drawing/2014/main" id="{17F700E4-2839-BE90-9193-B060D8E64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474" y="4646264"/>
            <a:ext cx="311351" cy="48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3">
            <a:extLst>
              <a:ext uri="{FF2B5EF4-FFF2-40B4-BE49-F238E27FC236}">
                <a16:creationId xmlns:a16="http://schemas.microsoft.com/office/drawing/2014/main" id="{E0446F70-74A1-FDD2-0170-9B18416F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474" y="3761002"/>
            <a:ext cx="301727" cy="54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4E7F0017-A422-2500-DF30-306A493AC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518" y="1915406"/>
            <a:ext cx="311351" cy="48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85DBADCA-24EF-751A-3661-13F99BD8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250" y="5654014"/>
            <a:ext cx="310746" cy="45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7727" y="631371"/>
            <a:ext cx="11727173" cy="591913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rgbClr val="C00000"/>
                </a:solidFill>
                <a:cs typeface="+mn-cs"/>
              </a:rPr>
              <a:t>5G</a:t>
            </a:r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现有产品</a:t>
            </a:r>
            <a:r>
              <a:rPr lang="en-US" altLang="zh-CN" sz="2400" dirty="0">
                <a:solidFill>
                  <a:srgbClr val="C00000"/>
                </a:solidFill>
                <a:cs typeface="+mn-cs"/>
              </a:rPr>
              <a:t>PN</a:t>
            </a:r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号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17786" y="1315054"/>
          <a:ext cx="11137777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1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93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1212"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Ordering Code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PN</a:t>
                      </a:r>
                      <a:endParaRPr lang="zh-CN" altLang="en-US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SIM8200EA-M2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SIM8200EA-M2-2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X55-2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S2-1096N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亚太，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30X52 M.2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</a:t>
                      </a:r>
                    </a:p>
                  </a:txBody>
                  <a:tcPr marL="121920" marR="121920" marT="60960" marB="60960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SIM8200EA-M2</a:t>
                      </a:r>
                      <a:endParaRPr lang="zh-CN" altLang="en-US" sz="11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SIM8200EA-M2-2</a:t>
                      </a:r>
                      <a:endParaRPr lang="zh-CN" altLang="en-US" sz="1000" b="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X55-2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S2-109WE</a:t>
                      </a:r>
                      <a:endParaRPr lang="zh-CN" altLang="en-US" sz="1000" b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亚太，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30X52 M.2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SIM8200G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SIM8200G-2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X55-2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S2-1096P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全球非美，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41X43.6 LGA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8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SIM8200G v4.01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SIM8200G-2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X55-2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S2-10A45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中国，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41X43.6 LGA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</a:t>
                      </a:r>
                      <a:endParaRPr lang="en-US" altLang="zh-CN" sz="10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100" b="1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SIM8200G v3.02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 b="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SIM8200G-2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X55-2</a:t>
                      </a:r>
                      <a:endParaRPr lang="zh-CN" altLang="en-US" sz="1000" kern="1200" dirty="0">
                        <a:solidFill>
                          <a:srgbClr val="7030A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 b="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S2-10A4A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全球非美，</a:t>
                      </a:r>
                      <a:r>
                        <a:rPr lang="en-US" altLang="zh-CN" sz="10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41X43.6 LGA</a:t>
                      </a:r>
                      <a:r>
                        <a:rPr lang="zh-CN" altLang="en-US" sz="10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天线，更多</a:t>
                      </a:r>
                      <a:r>
                        <a:rPr lang="en-US" altLang="zh-CN" sz="10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ENDC</a:t>
                      </a:r>
                      <a:r>
                        <a:rPr lang="zh-CN" altLang="en-US" sz="1000" dirty="0">
                          <a:solidFill>
                            <a:srgbClr val="7030A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组合</a:t>
                      </a:r>
                      <a:endParaRPr lang="en-US" altLang="zh-CN" sz="1000" dirty="0">
                        <a:solidFill>
                          <a:srgbClr val="7030A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SIM8202G-M2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SIM8202G-M2</a:t>
                      </a:r>
                      <a:endParaRPr lang="en-US" altLang="zh-CN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X55-2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S2-109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HN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全球非美，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30X42 M.2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</a:t>
                      </a:r>
                      <a:endParaRPr lang="en-US" altLang="zh-CN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SIM8202E-M2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SIM8202E-M2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X55-2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S2-109HZ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全球非美，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30X42 M.2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天线，更多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ENDC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组合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SIM8300G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SIM8300G-M2-7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X55-0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S2-108VQ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全球，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30X52 M.2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6+8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天线，配合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527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SIM8300G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SIM8300G-M2-5</a:t>
                      </a:r>
                      <a:endParaRPr lang="zh-CN" altLang="en-US" sz="1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X55-0</a:t>
                      </a:r>
                      <a:endParaRPr lang="zh-CN" altLang="en-US" sz="1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S2-108VP</a:t>
                      </a:r>
                      <a:endParaRPr lang="zh-CN" altLang="en-US" sz="1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全球，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30X52 M.2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6+8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天线，配合</a:t>
                      </a:r>
                      <a:r>
                        <a:rPr lang="en-US" altLang="zh-CN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525</a:t>
                      </a:r>
                      <a:r>
                        <a:rPr lang="zh-CN" altLang="en-US" sz="1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SIM8260C</a:t>
                      </a:r>
                      <a:endParaRPr lang="zh-CN" altLang="en-US" sz="11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SIM8260C</a:t>
                      </a:r>
                      <a:endParaRPr lang="zh-CN" altLang="en-US" sz="1000" b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X62-0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S2-10B58</a:t>
                      </a:r>
                      <a:endParaRPr lang="zh-CN" altLang="en-US" sz="10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41X43.6 LGA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</a:t>
                      </a:r>
                      <a:endParaRPr lang="zh-CN" altLang="en-US" sz="10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SIM8260C-M2</a:t>
                      </a:r>
                      <a:endParaRPr lang="zh-CN" altLang="en-US" sz="11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SIM8260C-M2</a:t>
                      </a:r>
                      <a:endParaRPr lang="zh-CN" altLang="en-US" sz="1000" b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X62-0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S2-10AD1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30X52 M.2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天线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SIM8260E</a:t>
                      </a:r>
                      <a:endParaRPr lang="zh-CN" altLang="en-US" sz="11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SIM8260E</a:t>
                      </a:r>
                      <a:endParaRPr lang="zh-CN" altLang="en-US" sz="1000" b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X62-0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S2-10ADW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全球非美，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41X43.6 LGA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</a:t>
                      </a:r>
                      <a:endParaRPr lang="en-US" altLang="zh-CN" sz="10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SIM8260E</a:t>
                      </a:r>
                      <a:endParaRPr lang="zh-CN" altLang="en-US" sz="11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SIM8260E</a:t>
                      </a:r>
                      <a:endParaRPr lang="zh-CN" altLang="en-US" sz="1000" b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X62-0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S2-10ADY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全球非美，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41X43.6 LGA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天线，更多频段和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ENDC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组合</a:t>
                      </a:r>
                      <a:endParaRPr lang="en-US" altLang="zh-CN" sz="10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SIM8260A</a:t>
                      </a:r>
                      <a:endParaRPr lang="zh-CN" altLang="en-US" sz="11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SIM8260A</a:t>
                      </a:r>
                      <a:endParaRPr lang="zh-CN" altLang="en-US" sz="1000" b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X62-0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S2-10ADZ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北美及中南美，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41X43.6 LGA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</a:t>
                      </a:r>
                      <a:endParaRPr lang="en-US" altLang="zh-CN" sz="10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SIM8260A</a:t>
                      </a:r>
                      <a:endParaRPr lang="zh-CN" altLang="en-US" sz="11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SIM8260A</a:t>
                      </a:r>
                      <a:endParaRPr lang="zh-CN" altLang="en-US" sz="1000" b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X62-0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S2-10B51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北美及中南美，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41X43.6 LGA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天线，更多频段和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ENDC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组合</a:t>
                      </a:r>
                      <a:endParaRPr lang="en-US" altLang="zh-CN" sz="10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SIM8262E-M2</a:t>
                      </a:r>
                      <a:endParaRPr lang="zh-CN" altLang="en-US" sz="11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SIM8262E-M2</a:t>
                      </a:r>
                      <a:endParaRPr lang="zh-CN" altLang="en-US" sz="1000" b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X62-0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S2-10ADV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全球非美，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30X42 M.2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</a:t>
                      </a:r>
                      <a:endParaRPr lang="en-US" altLang="zh-CN" sz="10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SIM8262A-M2</a:t>
                      </a:r>
                      <a:endParaRPr lang="zh-CN" altLang="en-US" sz="11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000" b="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SIM8262A-M2</a:t>
                      </a:r>
                      <a:endParaRPr lang="zh-CN" altLang="en-US" sz="1000" b="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高通</a:t>
                      </a:r>
                      <a:r>
                        <a:rPr lang="en-US" altLang="zh-CN" sz="1000" kern="12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X62-0</a:t>
                      </a:r>
                      <a:endParaRPr lang="zh-CN" altLang="en-US" sz="1000" kern="12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S2-10B5K</a:t>
                      </a: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北美及中南美，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30X42 M.2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封装，</a:t>
                      </a:r>
                      <a:r>
                        <a:rPr lang="en-US" altLang="zh-CN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</a:t>
                      </a:r>
                      <a:r>
                        <a:rPr lang="zh-CN" altLang="en-US" sz="1000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天线</a:t>
                      </a:r>
                      <a:endParaRPr lang="en-US" altLang="zh-CN" sz="10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121920" marR="121920" marT="60960" marB="60960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1387" y="758205"/>
            <a:ext cx="10279117" cy="574292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车规产品路线图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93987" y="981241"/>
            <a:ext cx="10279117" cy="5742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sz="2400" dirty="0">
              <a:solidFill>
                <a:srgbClr val="C00000"/>
              </a:solidFill>
              <a:cs typeface="+mn-cs"/>
            </a:endParaRPr>
          </a:p>
        </p:txBody>
      </p:sp>
      <p:sp>
        <p:nvSpPr>
          <p:cNvPr id="7" name="右中括号 6"/>
          <p:cNvSpPr/>
          <p:nvPr/>
        </p:nvSpPr>
        <p:spPr>
          <a:xfrm>
            <a:off x="5862738" y="3088235"/>
            <a:ext cx="260333" cy="1270612"/>
          </a:xfrm>
          <a:prstGeom prst="rightBracket">
            <a:avLst>
              <a:gd name="adj" fmla="val 9243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790" b="1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五边形 35"/>
          <p:cNvSpPr/>
          <p:nvPr/>
        </p:nvSpPr>
        <p:spPr>
          <a:xfrm>
            <a:off x="1667663" y="4129693"/>
            <a:ext cx="3677899" cy="556896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>
              <a:solidFill>
                <a:schemeClr val="bg1"/>
              </a:solidFill>
            </a:endParaRPr>
          </a:p>
        </p:txBody>
      </p:sp>
      <p:sp>
        <p:nvSpPr>
          <p:cNvPr id="9" name="TextBox 39"/>
          <p:cNvSpPr txBox="1">
            <a:spLocks noChangeArrowheads="1"/>
          </p:cNvSpPr>
          <p:nvPr/>
        </p:nvSpPr>
        <p:spPr bwMode="auto">
          <a:xfrm>
            <a:off x="1461709" y="3523498"/>
            <a:ext cx="1187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 b="1" dirty="0"/>
              <a:t> SIM7800CE</a:t>
            </a:r>
          </a:p>
          <a:p>
            <a:r>
              <a:rPr lang="en-US" altLang="zh-CN" sz="1100" b="1" dirty="0"/>
              <a:t>  LTE Cat 4</a:t>
            </a:r>
          </a:p>
        </p:txBody>
      </p:sp>
      <p:sp>
        <p:nvSpPr>
          <p:cNvPr id="10" name="五边形 43"/>
          <p:cNvSpPr/>
          <p:nvPr/>
        </p:nvSpPr>
        <p:spPr>
          <a:xfrm>
            <a:off x="2917859" y="2701851"/>
            <a:ext cx="2890012" cy="569113"/>
          </a:xfrm>
          <a:prstGeom prst="homePlat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>
              <a:solidFill>
                <a:schemeClr val="bg1"/>
              </a:solidFill>
            </a:endParaRPr>
          </a:p>
        </p:txBody>
      </p:sp>
      <p:sp>
        <p:nvSpPr>
          <p:cNvPr id="11" name="TextBox 46"/>
          <p:cNvSpPr txBox="1">
            <a:spLocks noChangeArrowheads="1"/>
          </p:cNvSpPr>
          <p:nvPr/>
        </p:nvSpPr>
        <p:spPr bwMode="auto">
          <a:xfrm>
            <a:off x="2865114" y="1971500"/>
            <a:ext cx="1391405" cy="488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475" i="1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100" b="1" dirty="0"/>
              <a:t>SIM8100</a:t>
            </a:r>
          </a:p>
          <a:p>
            <a:r>
              <a:rPr lang="en-US" altLang="zh-CN" sz="1100" b="1" dirty="0"/>
              <a:t>     C-V2X</a:t>
            </a:r>
          </a:p>
        </p:txBody>
      </p:sp>
      <p:sp>
        <p:nvSpPr>
          <p:cNvPr id="12" name="五边形 59"/>
          <p:cNvSpPr/>
          <p:nvPr/>
        </p:nvSpPr>
        <p:spPr>
          <a:xfrm>
            <a:off x="9123680" y="2747925"/>
            <a:ext cx="2286000" cy="558800"/>
          </a:xfrm>
          <a:prstGeom prst="homePlate">
            <a:avLst/>
          </a:prstGeom>
          <a:solidFill>
            <a:srgbClr val="3857E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475">
              <a:solidFill>
                <a:schemeClr val="bg1"/>
              </a:solidFill>
            </a:endParaRPr>
          </a:p>
        </p:txBody>
      </p:sp>
      <p:sp>
        <p:nvSpPr>
          <p:cNvPr id="14" name="TextBox 62"/>
          <p:cNvSpPr txBox="1">
            <a:spLocks noChangeArrowheads="1"/>
          </p:cNvSpPr>
          <p:nvPr/>
        </p:nvSpPr>
        <p:spPr bwMode="auto">
          <a:xfrm>
            <a:off x="7598836" y="2133834"/>
            <a:ext cx="1842943" cy="456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265" b="1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zh-CN" sz="1100" b="1" dirty="0"/>
              <a:t>SIM8800X-Au</a:t>
            </a:r>
          </a:p>
          <a:p>
            <a:pPr algn="ctr"/>
            <a:r>
              <a:rPr lang="en-US" altLang="zh-CN" sz="1100" b="1" dirty="0"/>
              <a:t>     5G+C-V2X</a:t>
            </a:r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2924" y="3958962"/>
            <a:ext cx="809423" cy="750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7551" y="2490988"/>
            <a:ext cx="904747" cy="81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2308175" y="4233381"/>
            <a:ext cx="3013595" cy="4493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00990" indent="-300990">
              <a:buFont typeface="Arial" panose="020B0604020202020204" pitchFamily="34" charset="0"/>
              <a:buChar char="•"/>
              <a:defRPr/>
            </a:pPr>
            <a:r>
              <a:rPr lang="en-US" altLang="zh-CN" sz="1160" dirty="0">
                <a:solidFill>
                  <a:schemeClr val="bg1"/>
                </a:solidFill>
                <a:latin typeface="+mn-ea"/>
              </a:rPr>
              <a:t>LTE </a:t>
            </a:r>
            <a:r>
              <a:rPr lang="en-US" altLang="zh-CN" sz="1160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Cat4  DL150Mbps/UL 50Mbps</a:t>
            </a:r>
          </a:p>
          <a:p>
            <a:pPr marL="300990" indent="-300990">
              <a:buFont typeface="Arial" panose="020B0604020202020204" pitchFamily="34" charset="0"/>
              <a:buChar char="•"/>
              <a:defRPr/>
            </a:pPr>
            <a:r>
              <a:rPr lang="en-US" altLang="zh-CN" sz="1160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Automotive G</a:t>
            </a:r>
            <a:r>
              <a:rPr lang="en-US" altLang="zh-CN" sz="1160" dirty="0">
                <a:solidFill>
                  <a:schemeClr val="bg1"/>
                </a:solidFill>
                <a:latin typeface="+mn-ea"/>
              </a:rPr>
              <a:t>rade</a:t>
            </a:r>
            <a:endParaRPr lang="zh-CN" altLang="en-US" sz="11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878627" y="2747817"/>
            <a:ext cx="1929244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0990" indent="-300990">
              <a:buFont typeface="Arial" panose="020B0604020202020204" pitchFamily="34" charset="0"/>
              <a:buChar char="•"/>
              <a:defRPr/>
            </a:pPr>
            <a:r>
              <a:rPr lang="en-US" altLang="zh-CN" sz="1160" dirty="0">
                <a:solidFill>
                  <a:schemeClr val="bg1"/>
                </a:solidFill>
                <a:latin typeface="+mn-ea"/>
              </a:rPr>
              <a:t>LTE </a:t>
            </a:r>
            <a:r>
              <a:rPr lang="en-US" altLang="zh-CN" sz="1160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C-V2X(PC5 only)</a:t>
            </a:r>
          </a:p>
          <a:p>
            <a:pPr marL="300990" indent="-300990">
              <a:buFont typeface="Arial" panose="020B0604020202020204" pitchFamily="34" charset="0"/>
              <a:buChar char="•"/>
              <a:defRPr/>
            </a:pPr>
            <a:r>
              <a:rPr lang="en-US" altLang="zh-CN" sz="1160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Automotive G</a:t>
            </a:r>
            <a:r>
              <a:rPr lang="en-US" altLang="zh-CN" sz="1160" dirty="0">
                <a:solidFill>
                  <a:schemeClr val="bg1"/>
                </a:solidFill>
                <a:latin typeface="+mn-ea"/>
              </a:rPr>
              <a:t>rade</a:t>
            </a:r>
            <a:endParaRPr lang="zh-CN" altLang="en-US" sz="11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19871" y="2821343"/>
            <a:ext cx="2157157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0990" indent="-300990">
              <a:buFont typeface="Arial" panose="020B0604020202020204" pitchFamily="34" charset="0"/>
              <a:buChar char="•"/>
              <a:defRPr/>
            </a:pPr>
            <a:r>
              <a:rPr lang="en-US" altLang="zh-CN" sz="1160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5G+C-v2x</a:t>
            </a:r>
          </a:p>
          <a:p>
            <a:pPr marL="300990" indent="-300990">
              <a:buFont typeface="Arial" panose="020B0604020202020204" pitchFamily="34" charset="0"/>
              <a:buChar char="•"/>
              <a:defRPr/>
            </a:pPr>
            <a:r>
              <a:rPr lang="en-US" altLang="zh-CN" sz="1160" dirty="0">
                <a:solidFill>
                  <a:schemeClr val="bg1"/>
                </a:solidFill>
                <a:latin typeface="+mn-ea"/>
                <a:cs typeface="Calibri" panose="020F0502020204030204" pitchFamily="34" charset="0"/>
              </a:rPr>
              <a:t>Automotive G</a:t>
            </a:r>
            <a:r>
              <a:rPr lang="en-US" altLang="zh-CN" sz="1160" dirty="0">
                <a:solidFill>
                  <a:schemeClr val="bg1"/>
                </a:solidFill>
                <a:latin typeface="+mn-ea"/>
              </a:rPr>
              <a:t>rade</a:t>
            </a:r>
            <a:endParaRPr lang="zh-CN" altLang="en-US" sz="116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五边形 29"/>
          <p:cNvSpPr/>
          <p:nvPr/>
        </p:nvSpPr>
        <p:spPr>
          <a:xfrm>
            <a:off x="1160152" y="1673270"/>
            <a:ext cx="3296681" cy="262187"/>
          </a:xfrm>
          <a:prstGeom prst="homePlat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45" b="1" dirty="0">
                <a:solidFill>
                  <a:schemeClr val="bg1"/>
                </a:solidFill>
                <a:ea typeface="微软雅黑" panose="020B0503020204020204" pitchFamily="34" charset="-122"/>
              </a:rPr>
              <a:t>Rel.14 LTE-V2X WI</a:t>
            </a:r>
            <a:endParaRPr lang="zh-CN" altLang="en-US" sz="1045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燕尾形 30"/>
          <p:cNvSpPr/>
          <p:nvPr/>
        </p:nvSpPr>
        <p:spPr>
          <a:xfrm>
            <a:off x="4432456" y="1672187"/>
            <a:ext cx="3069163" cy="250916"/>
          </a:xfrm>
          <a:prstGeom prst="chevron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45" b="1" dirty="0">
                <a:solidFill>
                  <a:schemeClr val="bg1"/>
                </a:solidFill>
                <a:ea typeface="微软雅黑" panose="020B0503020204020204" pitchFamily="34" charset="-122"/>
              </a:rPr>
              <a:t>Rel.15 LTE-eV2X</a:t>
            </a:r>
            <a:endParaRPr lang="zh-CN" altLang="en-US" sz="1045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燕尾形 31"/>
          <p:cNvSpPr/>
          <p:nvPr/>
        </p:nvSpPr>
        <p:spPr>
          <a:xfrm>
            <a:off x="7456292" y="1660726"/>
            <a:ext cx="3254763" cy="262376"/>
          </a:xfrm>
          <a:prstGeom prst="chevron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45" b="1" dirty="0">
                <a:solidFill>
                  <a:schemeClr val="bg1"/>
                </a:solidFill>
                <a:ea typeface="微软雅黑" panose="020B0503020204020204" pitchFamily="34" charset="-122"/>
              </a:rPr>
              <a:t>NR V2X</a:t>
            </a:r>
            <a:endParaRPr lang="zh-CN" altLang="en-US" sz="1045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Box 54"/>
          <p:cNvSpPr txBox="1"/>
          <p:nvPr/>
        </p:nvSpPr>
        <p:spPr>
          <a:xfrm>
            <a:off x="3412643" y="2402786"/>
            <a:ext cx="1137937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75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 2018Q4 ES</a:t>
            </a:r>
            <a:endParaRPr lang="zh-CN" altLang="en-US" sz="975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五边形 46"/>
          <p:cNvSpPr/>
          <p:nvPr/>
        </p:nvSpPr>
        <p:spPr>
          <a:xfrm>
            <a:off x="3732300" y="2470348"/>
            <a:ext cx="2445639" cy="177195"/>
          </a:xfrm>
          <a:prstGeom prst="homePlate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95" b="1" dirty="0">
                <a:solidFill>
                  <a:schemeClr val="bg1"/>
                </a:solidFill>
                <a:ea typeface="微软雅黑" panose="020B0503020204020204" pitchFamily="34" charset="-122"/>
              </a:rPr>
              <a:t>   逐渐演进升级</a:t>
            </a:r>
          </a:p>
        </p:txBody>
      </p:sp>
      <p:sp>
        <p:nvSpPr>
          <p:cNvPr id="25" name="五边形 46"/>
          <p:cNvSpPr/>
          <p:nvPr/>
        </p:nvSpPr>
        <p:spPr>
          <a:xfrm>
            <a:off x="2323943" y="3914786"/>
            <a:ext cx="3296681" cy="175115"/>
          </a:xfrm>
          <a:prstGeom prst="homePlate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95" b="1" dirty="0">
                <a:solidFill>
                  <a:schemeClr val="bg1"/>
                </a:solidFill>
                <a:ea typeface="微软雅黑" panose="020B0503020204020204" pitchFamily="34" charset="-122"/>
              </a:rPr>
              <a:t>   逐渐演进升级</a:t>
            </a:r>
          </a:p>
        </p:txBody>
      </p:sp>
      <p:sp>
        <p:nvSpPr>
          <p:cNvPr id="26" name="TextBox 54"/>
          <p:cNvSpPr txBox="1"/>
          <p:nvPr/>
        </p:nvSpPr>
        <p:spPr>
          <a:xfrm>
            <a:off x="2221820" y="3723541"/>
            <a:ext cx="1137937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75" dirty="0">
                <a:solidFill>
                  <a:schemeClr val="bg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 2018Q1 ES</a:t>
            </a:r>
            <a:endParaRPr lang="zh-CN" altLang="en-US" sz="975" dirty="0">
              <a:solidFill>
                <a:schemeClr val="bg1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箭头: 右 26"/>
          <p:cNvSpPr/>
          <p:nvPr/>
        </p:nvSpPr>
        <p:spPr>
          <a:xfrm>
            <a:off x="6602730" y="2821585"/>
            <a:ext cx="1474470" cy="47688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9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9191375" y="2402483"/>
            <a:ext cx="963863" cy="250190"/>
            <a:chOff x="7510850" y="3680387"/>
            <a:chExt cx="963862" cy="250190"/>
          </a:xfrm>
        </p:grpSpPr>
        <p:sp>
          <p:nvSpPr>
            <p:cNvPr id="29" name="矩形标注 62"/>
            <p:cNvSpPr/>
            <p:nvPr/>
          </p:nvSpPr>
          <p:spPr>
            <a:xfrm>
              <a:off x="7512553" y="3697001"/>
              <a:ext cx="707509" cy="177738"/>
            </a:xfrm>
            <a:prstGeom prst="wedgeRectCallout">
              <a:avLst>
                <a:gd name="adj1" fmla="val -34021"/>
                <a:gd name="adj2" fmla="val 97189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763" tIns="48381" rIns="96763" bIns="48381" anchor="ctr"/>
            <a:lstStyle/>
            <a:p>
              <a:pPr algn="ctr" defTabSz="913765" eaLnBrk="0" hangingPunct="0">
                <a:defRPr/>
              </a:pPr>
              <a:endParaRPr lang="zh-CN" altLang="en-US" sz="10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TextBox 282"/>
            <p:cNvSpPr txBox="1">
              <a:spLocks noChangeArrowheads="1"/>
            </p:cNvSpPr>
            <p:nvPr/>
          </p:nvSpPr>
          <p:spPr bwMode="auto">
            <a:xfrm>
              <a:off x="7510850" y="3680387"/>
              <a:ext cx="963862" cy="25019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6763" tIns="48381" rIns="96763" bIns="48381">
              <a:spAutoFit/>
            </a:bodyPr>
            <a:lstStyle/>
            <a:p>
              <a:pPr defTabSz="913765" eaLnBrk="0" hangingPunct="0"/>
              <a:r>
                <a:rPr lang="en-US" altLang="zh-CN" sz="100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22Q3</a:t>
              </a:r>
              <a:endParaRPr lang="zh-CN" altLang="en-US" sz="1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1" name="五边形 4"/>
          <p:cNvSpPr/>
          <p:nvPr/>
        </p:nvSpPr>
        <p:spPr>
          <a:xfrm>
            <a:off x="1041915" y="6070552"/>
            <a:ext cx="10279119" cy="183639"/>
          </a:xfrm>
          <a:prstGeom prst="homePlate">
            <a:avLst/>
          </a:prstGeom>
          <a:gradFill flip="none" rotWithShape="1">
            <a:gsLst>
              <a:gs pos="0">
                <a:srgbClr val="06638E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4053354" y="6070761"/>
            <a:ext cx="619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endParaRPr lang="zh-CN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5862777" y="6070840"/>
            <a:ext cx="1232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  <a:endParaRPr lang="zh-CN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2245528" y="6069526"/>
            <a:ext cx="619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zh-CN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8"/>
          <p:cNvSpPr txBox="1"/>
          <p:nvPr/>
        </p:nvSpPr>
        <p:spPr>
          <a:xfrm>
            <a:off x="7687766" y="6069570"/>
            <a:ext cx="1232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2021</a:t>
            </a:r>
            <a:endParaRPr lang="zh-CN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连接符: 肘形 35"/>
          <p:cNvCxnSpPr/>
          <p:nvPr/>
        </p:nvCxnSpPr>
        <p:spPr>
          <a:xfrm>
            <a:off x="1926590" y="4842155"/>
            <a:ext cx="2623820" cy="515620"/>
          </a:xfrm>
          <a:prstGeom prst="bentConnector3">
            <a:avLst>
              <a:gd name="adj1" fmla="val 1331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3004" y="5128632"/>
            <a:ext cx="809423" cy="750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左大括号 37"/>
          <p:cNvSpPr/>
          <p:nvPr/>
        </p:nvSpPr>
        <p:spPr>
          <a:xfrm flipH="1">
            <a:off x="6114415" y="2056410"/>
            <a:ext cx="359410" cy="2642235"/>
          </a:xfrm>
          <a:prstGeom prst="leftBrace">
            <a:avLst>
              <a:gd name="adj1" fmla="val 47826"/>
              <a:gd name="adj2" fmla="val 394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9"/>
          <p:cNvSpPr txBox="1">
            <a:spLocks noChangeArrowheads="1"/>
          </p:cNvSpPr>
          <p:nvPr/>
        </p:nvSpPr>
        <p:spPr bwMode="auto">
          <a:xfrm>
            <a:off x="4483570" y="4709973"/>
            <a:ext cx="1187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  SIM7800CE-L</a:t>
            </a:r>
          </a:p>
          <a:p>
            <a:r>
              <a:rPr lang="en-US" altLang="zh-CN" sz="1100" b="1" dirty="0">
                <a:solidFill>
                  <a:srgbClr val="FF0000"/>
                </a:solidFill>
              </a:rPr>
              <a:t>  LTE Cat 4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917508" y="5050509"/>
            <a:ext cx="1032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低成本版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482718" y="5417865"/>
            <a:ext cx="184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200" dirty="0"/>
              <a:t>极具竞争力</a:t>
            </a:r>
            <a:endParaRPr lang="en-US" altLang="zh-CN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200" dirty="0"/>
              <a:t>符合车规环境要求</a:t>
            </a:r>
            <a:endParaRPr lang="en-US" altLang="zh-CN" sz="1200" dirty="0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5560984" y="5358028"/>
            <a:ext cx="1836732" cy="1115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39"/>
          <p:cNvSpPr txBox="1">
            <a:spLocks noChangeArrowheads="1"/>
          </p:cNvSpPr>
          <p:nvPr/>
        </p:nvSpPr>
        <p:spPr bwMode="auto">
          <a:xfrm>
            <a:off x="7331680" y="4709962"/>
            <a:ext cx="11873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</a:rPr>
              <a:t>  SIM7805CE-L</a:t>
            </a:r>
          </a:p>
          <a:p>
            <a:r>
              <a:rPr lang="en-US" altLang="zh-CN" sz="1100" b="1" dirty="0">
                <a:solidFill>
                  <a:srgbClr val="FF0000"/>
                </a:solidFill>
              </a:rPr>
              <a:t>  LTE Cat 4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322736" y="5561057"/>
            <a:ext cx="184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200" dirty="0"/>
              <a:t>定制型号</a:t>
            </a:r>
            <a:endParaRPr lang="en-US" altLang="zh-CN" sz="1200" dirty="0"/>
          </a:p>
        </p:txBody>
      </p:sp>
      <p:sp>
        <p:nvSpPr>
          <p:cNvPr id="43" name="文本框 42" descr="7b0a20202020227461726765744d6f64756c65223a20226b6f6e6c696e6574657874626f78220a7d0a"/>
          <p:cNvSpPr txBox="1"/>
          <p:nvPr/>
        </p:nvSpPr>
        <p:spPr>
          <a:xfrm>
            <a:off x="9993123" y="1106472"/>
            <a:ext cx="1842943" cy="1200759"/>
          </a:xfrm>
          <a:prstGeom prst="wedgeRoundRectCallout">
            <a:avLst>
              <a:gd name="adj1" fmla="val -40090"/>
              <a:gd name="adj2" fmla="val 56616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defTabSz="1219200">
              <a:lnSpc>
                <a:spcPct val="180000"/>
              </a:lnSpc>
            </a:pPr>
            <a:r>
              <a:rPr lang="zh-CN" altLang="en-US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【优势特色】</a:t>
            </a:r>
            <a:endParaRPr lang="en-US" altLang="zh-CN" sz="9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en-US" altLang="zh-CN" sz="900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PC5+Uu</a:t>
            </a:r>
            <a:r>
              <a:rPr lang="zh-CN" altLang="en-US" sz="900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口二合一</a:t>
            </a:r>
            <a:endParaRPr lang="en-US" altLang="zh-CN" sz="900" kern="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900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集成</a:t>
            </a:r>
            <a:r>
              <a:rPr lang="en-US" altLang="zh-CN" sz="900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GNSS</a:t>
            </a:r>
            <a:r>
              <a:rPr lang="zh-CN" altLang="en-US" sz="900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系统</a:t>
            </a:r>
            <a:endParaRPr lang="en-US" altLang="zh-CN" sz="900" kern="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>
              <a:lnSpc>
                <a:spcPct val="180000"/>
              </a:lnSpc>
              <a:buFont typeface="Wingdings" panose="05000000000000000000" pitchFamily="2" charset="2"/>
              <a:buChar char="l"/>
            </a:pPr>
            <a:r>
              <a:rPr lang="zh-CN" altLang="en-US" sz="900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可选支持双卡双待</a:t>
            </a:r>
            <a:r>
              <a:rPr lang="en-US" sz="900" kern="0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      </a:t>
            </a:r>
            <a:endParaRPr sz="9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l="11872" t="5694" r="51783" b="15552"/>
          <a:stretch>
            <a:fillRect/>
          </a:stretch>
        </p:blipFill>
        <p:spPr>
          <a:xfrm>
            <a:off x="8261305" y="2529828"/>
            <a:ext cx="930493" cy="912469"/>
          </a:xfrm>
          <a:prstGeom prst="rect">
            <a:avLst/>
          </a:prstGeom>
        </p:spPr>
      </p:pic>
      <p:sp>
        <p:nvSpPr>
          <p:cNvPr id="4" name="TextBox 8"/>
          <p:cNvSpPr txBox="1"/>
          <p:nvPr/>
        </p:nvSpPr>
        <p:spPr>
          <a:xfrm>
            <a:off x="9319716" y="6070840"/>
            <a:ext cx="123250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endParaRPr lang="zh-CN" alt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170" y="5169815"/>
            <a:ext cx="805180" cy="70993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: 圆角 70"/>
          <p:cNvSpPr/>
          <p:nvPr/>
        </p:nvSpPr>
        <p:spPr>
          <a:xfrm>
            <a:off x="8437999" y="3799850"/>
            <a:ext cx="1333509" cy="14541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1" rIns="68580" bIns="34291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91" name="矩形: 圆角 60"/>
          <p:cNvSpPr/>
          <p:nvPr/>
        </p:nvSpPr>
        <p:spPr>
          <a:xfrm>
            <a:off x="2774113" y="1436381"/>
            <a:ext cx="1500293" cy="4695613"/>
          </a:xfrm>
          <a:prstGeom prst="roundRect">
            <a:avLst>
              <a:gd name="adj" fmla="val 1066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1" rIns="68580" bIns="34291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10" name="矩形: 圆角 56"/>
          <p:cNvSpPr/>
          <p:nvPr/>
        </p:nvSpPr>
        <p:spPr>
          <a:xfrm>
            <a:off x="8487421" y="5348828"/>
            <a:ext cx="1258993" cy="696807"/>
          </a:xfrm>
          <a:prstGeom prst="roundRect">
            <a:avLst>
              <a:gd name="adj" fmla="val 6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1" rIns="68580" bIns="34291"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78" name="标题 77"/>
          <p:cNvSpPr>
            <a:spLocks noGrp="1"/>
          </p:cNvSpPr>
          <p:nvPr/>
        </p:nvSpPr>
        <p:spPr>
          <a:xfrm>
            <a:off x="1989254" y="1147033"/>
            <a:ext cx="7658100" cy="866775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 sz="5867" b="1" dirty="0">
                <a:cs typeface="Calibri" panose="020F0502020204030204" charset="0"/>
              </a:rPr>
            </a:br>
            <a:endParaRPr lang="zh-CN" altLang="en-US" sz="5867" dirty="0"/>
          </a:p>
        </p:txBody>
      </p:sp>
      <p:cxnSp>
        <p:nvCxnSpPr>
          <p:cNvPr id="80" name="直接连接符 6"/>
          <p:cNvCxnSpPr/>
          <p:nvPr/>
        </p:nvCxnSpPr>
        <p:spPr>
          <a:xfrm>
            <a:off x="1844021" y="4552963"/>
            <a:ext cx="8093131" cy="14067"/>
          </a:xfrm>
          <a:prstGeom prst="line">
            <a:avLst/>
          </a:prstGeom>
          <a:ln w="25400"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五边形 19"/>
          <p:cNvSpPr/>
          <p:nvPr/>
        </p:nvSpPr>
        <p:spPr>
          <a:xfrm>
            <a:off x="1785679" y="6277500"/>
            <a:ext cx="8559252" cy="264935"/>
          </a:xfrm>
          <a:prstGeom prst="homePlate">
            <a:avLst/>
          </a:prstGeom>
          <a:gradFill flip="none" rotWithShape="1">
            <a:gsLst>
              <a:gs pos="0">
                <a:srgbClr val="06638E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/>
            <a:endParaRPr lang="zh-CN" altLang="en-US" sz="2400" dirty="0">
              <a:latin typeface="Arial" panose="020B0604020202020204"/>
            </a:endParaRPr>
          </a:p>
        </p:txBody>
      </p:sp>
      <p:cxnSp>
        <p:nvCxnSpPr>
          <p:cNvPr id="82" name="直接箭头连接符 22"/>
          <p:cNvCxnSpPr/>
          <p:nvPr/>
        </p:nvCxnSpPr>
        <p:spPr>
          <a:xfrm flipH="1" flipV="1">
            <a:off x="1770814" y="1436380"/>
            <a:ext cx="847" cy="47887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26"/>
          <p:cNvSpPr txBox="1"/>
          <p:nvPr/>
        </p:nvSpPr>
        <p:spPr>
          <a:xfrm>
            <a:off x="2986817" y="6296123"/>
            <a:ext cx="857256" cy="233464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067" dirty="0"/>
              <a:t>2020</a:t>
            </a:r>
            <a:r>
              <a:rPr lang="zh-CN" altLang="en-US" sz="1067" dirty="0"/>
              <a:t>年以前</a:t>
            </a:r>
            <a:endParaRPr lang="zh-CN" altLang="en-US" sz="1067" dirty="0">
              <a:latin typeface="Arial" panose="020B0604020202020204"/>
            </a:endParaRPr>
          </a:p>
        </p:txBody>
      </p:sp>
      <p:sp>
        <p:nvSpPr>
          <p:cNvPr id="84" name="TextBox 33"/>
          <p:cNvSpPr txBox="1"/>
          <p:nvPr/>
        </p:nvSpPr>
        <p:spPr>
          <a:xfrm>
            <a:off x="5220441" y="6296124"/>
            <a:ext cx="593216" cy="233464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067" dirty="0">
                <a:latin typeface="Arial" panose="020B0604020202020204"/>
              </a:rPr>
              <a:t>2021</a:t>
            </a:r>
            <a:endParaRPr lang="zh-CN" altLang="en-US" sz="1067" dirty="0">
              <a:latin typeface="Arial" panose="020B0604020202020204"/>
            </a:endParaRPr>
          </a:p>
        </p:txBody>
      </p:sp>
      <p:sp>
        <p:nvSpPr>
          <p:cNvPr id="85" name="TextBox 52"/>
          <p:cNvSpPr txBox="1"/>
          <p:nvPr/>
        </p:nvSpPr>
        <p:spPr>
          <a:xfrm>
            <a:off x="1729326" y="5145627"/>
            <a:ext cx="1102360" cy="397675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067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10.1mm*9.7mm</a:t>
            </a:r>
          </a:p>
        </p:txBody>
      </p:sp>
      <p:sp>
        <p:nvSpPr>
          <p:cNvPr id="86" name="TextBox 53"/>
          <p:cNvSpPr txBox="1"/>
          <p:nvPr/>
        </p:nvSpPr>
        <p:spPr>
          <a:xfrm>
            <a:off x="1752186" y="3945901"/>
            <a:ext cx="1075267" cy="397675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pPr algn="ctr"/>
            <a:r>
              <a:rPr lang="en-US" altLang="zh-CN" sz="1067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16mm*12.2mm</a:t>
            </a:r>
          </a:p>
        </p:txBody>
      </p:sp>
      <p:cxnSp>
        <p:nvCxnSpPr>
          <p:cNvPr id="87" name="直接箭头连接符 36"/>
          <p:cNvCxnSpPr/>
          <p:nvPr/>
        </p:nvCxnSpPr>
        <p:spPr>
          <a:xfrm>
            <a:off x="1772371" y="6224686"/>
            <a:ext cx="8358247" cy="158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33"/>
          <p:cNvSpPr txBox="1"/>
          <p:nvPr/>
        </p:nvSpPr>
        <p:spPr>
          <a:xfrm>
            <a:off x="6868278" y="6296123"/>
            <a:ext cx="714380" cy="233464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067" dirty="0">
                <a:latin typeface="Arial" panose="020B0604020202020204"/>
              </a:rPr>
              <a:t>2022 Q1</a:t>
            </a:r>
            <a:endParaRPr lang="zh-CN" altLang="en-US" sz="1067" dirty="0">
              <a:latin typeface="Arial" panose="020B0604020202020204"/>
            </a:endParaRPr>
          </a:p>
        </p:txBody>
      </p:sp>
      <p:sp>
        <p:nvSpPr>
          <p:cNvPr id="90" name="文本框 59"/>
          <p:cNvSpPr txBox="1"/>
          <p:nvPr/>
        </p:nvSpPr>
        <p:spPr>
          <a:xfrm>
            <a:off x="8709690" y="5791644"/>
            <a:ext cx="1330247" cy="253918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AG3352</a:t>
            </a:r>
          </a:p>
        </p:txBody>
      </p:sp>
      <p:sp>
        <p:nvSpPr>
          <p:cNvPr id="92" name="文本框 62"/>
          <p:cNvSpPr txBox="1"/>
          <p:nvPr/>
        </p:nvSpPr>
        <p:spPr>
          <a:xfrm>
            <a:off x="2826480" y="1454438"/>
            <a:ext cx="1245597" cy="253918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 MT3333/39/37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图片 93" descr="图片包含 屏幕截图&#10;&#10;描述已自动生成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050974" y="4125394"/>
            <a:ext cx="383540" cy="270933"/>
          </a:xfrm>
          <a:prstGeom prst="rect">
            <a:avLst/>
          </a:prstGeom>
        </p:spPr>
      </p:pic>
      <p:pic>
        <p:nvPicPr>
          <p:cNvPr id="96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064606" y="3699486"/>
            <a:ext cx="357191" cy="28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 rot="5400000">
            <a:off x="3025574" y="5522394"/>
            <a:ext cx="332740" cy="343747"/>
          </a:xfrm>
          <a:prstGeom prst="rect">
            <a:avLst/>
          </a:prstGeom>
        </p:spPr>
      </p:pic>
      <p:pic>
        <p:nvPicPr>
          <p:cNvPr id="99" name="图片 29" descr="图片包含 物体&#10;&#10;描述已自动生成"/>
          <p:cNvPicPr>
            <a:picLocks noChangeAspect="1"/>
          </p:cNvPicPr>
          <p:nvPr/>
        </p:nvPicPr>
        <p:blipFill rotWithShape="1">
          <a:blip r:embed="rId5" cstate="screen"/>
          <a:srcRect l="8517" t="7961"/>
          <a:stretch>
            <a:fillRect/>
          </a:stretch>
        </p:blipFill>
        <p:spPr>
          <a:xfrm>
            <a:off x="3009487" y="4965288"/>
            <a:ext cx="354753" cy="329353"/>
          </a:xfrm>
          <a:prstGeom prst="rect">
            <a:avLst/>
          </a:prstGeom>
        </p:spPr>
      </p:pic>
      <p:sp>
        <p:nvSpPr>
          <p:cNvPr id="104" name="文本框 71"/>
          <p:cNvSpPr txBox="1"/>
          <p:nvPr/>
        </p:nvSpPr>
        <p:spPr>
          <a:xfrm>
            <a:off x="5110690" y="5794677"/>
            <a:ext cx="1141264" cy="253918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UC6228/26</a:t>
            </a:r>
          </a:p>
        </p:txBody>
      </p:sp>
      <p:sp>
        <p:nvSpPr>
          <p:cNvPr id="105" name="矩形: 圆角 70"/>
          <p:cNvSpPr/>
          <p:nvPr/>
        </p:nvSpPr>
        <p:spPr>
          <a:xfrm>
            <a:off x="4844214" y="5030481"/>
            <a:ext cx="1404620" cy="1063413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10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63500" y="5469054"/>
            <a:ext cx="350520" cy="325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08584" y="5254007"/>
            <a:ext cx="348768" cy="33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1" name="文本框 59"/>
          <p:cNvSpPr txBox="1"/>
          <p:nvPr/>
        </p:nvSpPr>
        <p:spPr>
          <a:xfrm>
            <a:off x="6588133" y="5794726"/>
            <a:ext cx="1444813" cy="253918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200" dirty="0"/>
              <a:t>    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UC6580I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3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20346" y="5426720"/>
            <a:ext cx="364067" cy="33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4" name="矩形: 圆角 70"/>
          <p:cNvSpPr/>
          <p:nvPr/>
        </p:nvSpPr>
        <p:spPr>
          <a:xfrm>
            <a:off x="4621116" y="3456313"/>
            <a:ext cx="5150273" cy="8652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1" rIns="68580" bIns="34291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15" name="矩形 25"/>
          <p:cNvSpPr/>
          <p:nvPr/>
        </p:nvSpPr>
        <p:spPr>
          <a:xfrm>
            <a:off x="4507240" y="4619000"/>
            <a:ext cx="3619500" cy="1534160"/>
          </a:xfrm>
          <a:prstGeom prst="rect">
            <a:avLst/>
          </a:prstGeom>
          <a:noFill/>
          <a:ln w="25400">
            <a:solidFill>
              <a:srgbClr val="EC6D0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39040" y="4683348"/>
            <a:ext cx="1044787" cy="309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7" name="TextBox 33"/>
          <p:cNvSpPr txBox="1"/>
          <p:nvPr/>
        </p:nvSpPr>
        <p:spPr>
          <a:xfrm>
            <a:off x="8735187" y="6296123"/>
            <a:ext cx="714380" cy="233464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067" dirty="0">
                <a:latin typeface="Arial" panose="020B0604020202020204"/>
              </a:rPr>
              <a:t>2022 Q2</a:t>
            </a:r>
            <a:endParaRPr lang="zh-CN" altLang="en-US" sz="1067" dirty="0">
              <a:latin typeface="Arial" panose="020B0604020202020204"/>
            </a:endParaRPr>
          </a:p>
        </p:txBody>
      </p:sp>
      <p:pic>
        <p:nvPicPr>
          <p:cNvPr id="118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97622" y="2113675"/>
            <a:ext cx="1468441" cy="385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" name="图片 106"/>
          <p:cNvPicPr>
            <a:picLocks noChangeAspect="1"/>
          </p:cNvPicPr>
          <p:nvPr/>
        </p:nvPicPr>
        <p:blipFill rotWithShape="1">
          <a:blip r:embed="rId11" cstate="print"/>
          <a:srcRect l="8593" t="33851" r="7969" b="37799"/>
          <a:stretch>
            <a:fillRect/>
          </a:stretch>
        </p:blipFill>
        <p:spPr>
          <a:xfrm>
            <a:off x="2826796" y="1167733"/>
            <a:ext cx="1143000" cy="268393"/>
          </a:xfrm>
          <a:prstGeom prst="rect">
            <a:avLst/>
          </a:prstGeom>
          <a:ln w="12700">
            <a:noFill/>
          </a:ln>
        </p:spPr>
      </p:pic>
      <p:pic>
        <p:nvPicPr>
          <p:cNvPr id="101" name="图片 100" descr="SIM68D"/>
          <p:cNvPicPr>
            <a:picLocks noChangeAspect="1"/>
          </p:cNvPicPr>
          <p:nvPr/>
        </p:nvPicPr>
        <p:blipFill>
          <a:blip r:embed="rId12" cstate="print"/>
          <a:srcRect l="12731" t="12766" r="49131" b="23740"/>
          <a:stretch>
            <a:fillRect/>
          </a:stretch>
        </p:blipFill>
        <p:spPr>
          <a:xfrm>
            <a:off x="5466513" y="3680048"/>
            <a:ext cx="430107" cy="358140"/>
          </a:xfrm>
          <a:prstGeom prst="rect">
            <a:avLst/>
          </a:prstGeom>
        </p:spPr>
      </p:pic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83944" y="3729574"/>
            <a:ext cx="396240" cy="30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4" name="矩形 43"/>
          <p:cNvSpPr/>
          <p:nvPr/>
        </p:nvSpPr>
        <p:spPr>
          <a:xfrm>
            <a:off x="3497429" y="4181182"/>
            <a:ext cx="482824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SIM28</a:t>
            </a:r>
            <a:endParaRPr lang="zh-CN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469486" y="3766526"/>
            <a:ext cx="551754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SIM68V</a:t>
            </a:r>
          </a:p>
        </p:txBody>
      </p:sp>
      <p:sp>
        <p:nvSpPr>
          <p:cNvPr id="47" name="矩形 46"/>
          <p:cNvSpPr/>
          <p:nvPr/>
        </p:nvSpPr>
        <p:spPr>
          <a:xfrm>
            <a:off x="2902502" y="5276768"/>
            <a:ext cx="567783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SIM68M</a:t>
            </a:r>
            <a:endParaRPr lang="zh-CN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908851" y="5833028"/>
            <a:ext cx="567783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SIM28M</a:t>
            </a:r>
          </a:p>
        </p:txBody>
      </p:sp>
      <p:sp>
        <p:nvSpPr>
          <p:cNvPr id="51" name="矩形 50"/>
          <p:cNvSpPr/>
          <p:nvPr/>
        </p:nvSpPr>
        <p:spPr>
          <a:xfrm>
            <a:off x="5397627" y="5539235"/>
            <a:ext cx="567783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SIM66M</a:t>
            </a:r>
            <a:endParaRPr lang="zh-CN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083944" y="5313175"/>
            <a:ext cx="670375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</a:rPr>
              <a:t> </a:t>
            </a:r>
            <a:r>
              <a:rPr lang="en-US" altLang="zh-CN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SIM66MD</a:t>
            </a:r>
          </a:p>
        </p:txBody>
      </p:sp>
      <p:sp>
        <p:nvSpPr>
          <p:cNvPr id="56" name="矩形 55"/>
          <p:cNvSpPr/>
          <p:nvPr/>
        </p:nvSpPr>
        <p:spPr>
          <a:xfrm>
            <a:off x="9091474" y="5454999"/>
            <a:ext cx="567783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SIM65M</a:t>
            </a:r>
            <a:endParaRPr lang="zh-CN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989620" y="4000311"/>
            <a:ext cx="634153" cy="215444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SIM68AT</a:t>
            </a:r>
            <a:endParaRPr lang="zh-CN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374369" y="4000311"/>
            <a:ext cx="556563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SIM68D</a:t>
            </a:r>
          </a:p>
        </p:txBody>
      </p:sp>
      <p:cxnSp>
        <p:nvCxnSpPr>
          <p:cNvPr id="50" name="直接连接符 49"/>
          <p:cNvCxnSpPr>
            <a:cxnSpLocks/>
          </p:cNvCxnSpPr>
          <p:nvPr/>
        </p:nvCxnSpPr>
        <p:spPr>
          <a:xfrm flipH="1">
            <a:off x="4507240" y="1629808"/>
            <a:ext cx="14341" cy="2791072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521581" y="1627691"/>
            <a:ext cx="5429288" cy="2117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rot="10800000">
            <a:off x="8317680" y="6110841"/>
            <a:ext cx="1584533" cy="2117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cxnSpLocks/>
          </p:cNvCxnSpPr>
          <p:nvPr/>
        </p:nvCxnSpPr>
        <p:spPr>
          <a:xfrm flipV="1">
            <a:off x="9936913" y="1637010"/>
            <a:ext cx="13956" cy="4473818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4555500" y="4413260"/>
            <a:ext cx="374396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8299460" y="4413261"/>
            <a:ext cx="18627" cy="1697567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71"/>
          <p:cNvSpPr txBox="1"/>
          <p:nvPr/>
        </p:nvSpPr>
        <p:spPr>
          <a:xfrm>
            <a:off x="6587928" y="3442971"/>
            <a:ext cx="1660796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1067" dirty="0"/>
              <a:t>        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AG3335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系列</a:t>
            </a:r>
          </a:p>
        </p:txBody>
      </p:sp>
      <p:pic>
        <p:nvPicPr>
          <p:cNvPr id="65" name="图片 64" descr="图片包含 电子产品&#10;&#10;描述已自动生成"/>
          <p:cNvPicPr>
            <a:picLocks noChangeAspect="1"/>
          </p:cNvPicPr>
          <p:nvPr/>
        </p:nvPicPr>
        <p:blipFill rotWithShape="1">
          <a:blip r:embed="rId14" cstate="screen"/>
          <a:srcRect/>
          <a:stretch>
            <a:fillRect/>
          </a:stretch>
        </p:blipFill>
        <p:spPr>
          <a:xfrm>
            <a:off x="3050953" y="3292268"/>
            <a:ext cx="383757" cy="285752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3260928" y="3331215"/>
            <a:ext cx="95250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SIM68VB</a:t>
            </a:r>
            <a:endParaRPr lang="zh-CN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7" name="图片 66" descr="图片包含 物体&#10;&#10;描述已自动生成"/>
          <p:cNvPicPr>
            <a:picLocks noChangeAspect="1"/>
          </p:cNvPicPr>
          <p:nvPr/>
        </p:nvPicPr>
        <p:blipFill rotWithShape="1">
          <a:blip r:embed="rId15" cstate="screen"/>
          <a:srcRect/>
          <a:stretch>
            <a:fillRect/>
          </a:stretch>
        </p:blipFill>
        <p:spPr>
          <a:xfrm>
            <a:off x="3571674" y="5532554"/>
            <a:ext cx="364913" cy="331047"/>
          </a:xfrm>
          <a:prstGeom prst="rect">
            <a:avLst/>
          </a:prstGeom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146" y="4957668"/>
            <a:ext cx="345440" cy="33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矩形 68"/>
          <p:cNvSpPr/>
          <p:nvPr/>
        </p:nvSpPr>
        <p:spPr>
          <a:xfrm>
            <a:off x="3364260" y="5254188"/>
            <a:ext cx="84895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SIM68MB</a:t>
            </a:r>
            <a:endParaRPr lang="zh-CN" altLang="en-US" sz="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243148" y="5817888"/>
            <a:ext cx="10041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SIM28ML</a:t>
            </a:r>
          </a:p>
        </p:txBody>
      </p:sp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64346" y="5079587"/>
            <a:ext cx="333587" cy="31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矩形 72"/>
          <p:cNvSpPr/>
          <p:nvPr/>
        </p:nvSpPr>
        <p:spPr>
          <a:xfrm>
            <a:off x="5421415" y="5105574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SIM66MB</a:t>
            </a:r>
          </a:p>
        </p:txBody>
      </p:sp>
      <p:sp>
        <p:nvSpPr>
          <p:cNvPr id="74" name="矩形 73"/>
          <p:cNvSpPr/>
          <p:nvPr/>
        </p:nvSpPr>
        <p:spPr>
          <a:xfrm>
            <a:off x="7172001" y="4301078"/>
            <a:ext cx="213520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1C1C1C"/>
                </a:solidFill>
              </a:rPr>
              <a:t> </a:t>
            </a:r>
            <a:endParaRPr lang="zh-CN" altLang="en-US" sz="800" dirty="0">
              <a:solidFill>
                <a:srgbClr val="FF0000"/>
              </a:solidFill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8455671" y="4093632"/>
            <a:ext cx="1304290" cy="28617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602567" y="4750234"/>
            <a:ext cx="381847" cy="36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1" name="矩形 120"/>
          <p:cNvSpPr/>
          <p:nvPr/>
        </p:nvSpPr>
        <p:spPr>
          <a:xfrm>
            <a:off x="8956916" y="4831518"/>
            <a:ext cx="756938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dirty="0">
                <a:solidFill>
                  <a:srgbClr val="FF0000"/>
                </a:solidFill>
              </a:rPr>
              <a:t>   </a:t>
            </a:r>
            <a:r>
              <a:rPr lang="en-US" altLang="zh-CN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SIM68MD</a:t>
            </a:r>
            <a:endParaRPr lang="zh-CN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66"/>
          <p:cNvSpPr txBox="1"/>
          <p:nvPr/>
        </p:nvSpPr>
        <p:spPr>
          <a:xfrm>
            <a:off x="335360" y="681069"/>
            <a:ext cx="9038997" cy="4715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2133" b="1" dirty="0">
                <a:cs typeface="Calibri" panose="020F0502020204030204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GNSS产品 Roadmap</a:t>
            </a:r>
            <a:b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70"/>
          <p:cNvSpPr/>
          <p:nvPr/>
        </p:nvSpPr>
        <p:spPr>
          <a:xfrm>
            <a:off x="6523154" y="5046568"/>
            <a:ext cx="1404620" cy="1047327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1" rIns="68580" bIns="34291"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2" name="直接连接符 6"/>
          <p:cNvCxnSpPr/>
          <p:nvPr/>
        </p:nvCxnSpPr>
        <p:spPr>
          <a:xfrm>
            <a:off x="1809308" y="2956996"/>
            <a:ext cx="8093131" cy="14067"/>
          </a:xfrm>
          <a:prstGeom prst="line">
            <a:avLst/>
          </a:prstGeom>
          <a:ln w="25400">
            <a:prstDash val="sys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" name="图片 2" descr="图片包含 室内, 计算机&#10;&#10;描述已自动生成"/>
          <p:cNvPicPr>
            <a:picLocks noChangeAspect="1"/>
          </p:cNvPicPr>
          <p:nvPr/>
        </p:nvPicPr>
        <p:blipFill rotWithShape="1">
          <a:blip r:embed="rId19" cstate="screen"/>
          <a:srcRect/>
          <a:stretch>
            <a:fillRect/>
          </a:stretch>
        </p:blipFill>
        <p:spPr>
          <a:xfrm>
            <a:off x="2892997" y="2294259"/>
            <a:ext cx="518659" cy="548353"/>
          </a:xfrm>
          <a:prstGeom prst="rect">
            <a:avLst/>
          </a:prstGeom>
        </p:spPr>
      </p:pic>
      <p:pic>
        <p:nvPicPr>
          <p:cNvPr id="6" name="图片 5" descr="图片包含 天空, 就坐, 室内&#10;&#10;描述已自动生成"/>
          <p:cNvPicPr>
            <a:picLocks noChangeAspect="1"/>
          </p:cNvPicPr>
          <p:nvPr/>
        </p:nvPicPr>
        <p:blipFill rotWithShape="1">
          <a:blip r:embed="rId20" cstate="screen"/>
          <a:srcRect l="12670" r="10762"/>
          <a:stretch>
            <a:fillRect/>
          </a:stretch>
        </p:blipFill>
        <p:spPr>
          <a:xfrm>
            <a:off x="2978592" y="2108531"/>
            <a:ext cx="414927" cy="460435"/>
          </a:xfrm>
          <a:prstGeom prst="rect">
            <a:avLst/>
          </a:prstGeom>
        </p:spPr>
      </p:pic>
      <p:sp>
        <p:nvSpPr>
          <p:cNvPr id="25" name="TextBox 96"/>
          <p:cNvSpPr txBox="1"/>
          <p:nvPr/>
        </p:nvSpPr>
        <p:spPr>
          <a:xfrm>
            <a:off x="3364493" y="2013733"/>
            <a:ext cx="1659709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SIM33ELA</a:t>
            </a: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SIM33EAU </a:t>
            </a: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SIM39EA </a:t>
            </a:r>
          </a:p>
          <a:p>
            <a:r>
              <a:rPr lang="en-US" altLang="zh-CN" sz="800" dirty="0">
                <a:latin typeface="Arial" panose="020B0604020202020204" pitchFamily="34" charset="0"/>
                <a:cs typeface="Arial" panose="020B0604020202020204" pitchFamily="34" charset="0"/>
              </a:rPr>
              <a:t>SIM39EAU </a:t>
            </a:r>
          </a:p>
        </p:txBody>
      </p:sp>
      <p:pic>
        <p:nvPicPr>
          <p:cNvPr id="28" name="图片 27" descr="图片包含 电子产品&#10;&#10;描述已自动生成"/>
          <p:cNvPicPr>
            <a:picLocks noChangeAspect="1"/>
          </p:cNvPicPr>
          <p:nvPr/>
        </p:nvPicPr>
        <p:blipFill rotWithShape="1">
          <a:blip r:embed="rId21" cstate="screen"/>
          <a:srcRect/>
          <a:stretch>
            <a:fillRect/>
          </a:stretch>
        </p:blipFill>
        <p:spPr>
          <a:xfrm rot="5400000">
            <a:off x="2857778" y="1924793"/>
            <a:ext cx="589000" cy="38014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08914" y="2283894"/>
            <a:ext cx="920445" cy="42075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067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Embedded </a:t>
            </a:r>
          </a:p>
          <a:p>
            <a:r>
              <a:rPr lang="en-US" altLang="zh-CN" sz="1067" b="1" dirty="0">
                <a:solidFill>
                  <a:srgbClr val="1C1C1C"/>
                </a:solidFill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antenna</a:t>
            </a:r>
            <a:endParaRPr lang="zh-CN" altLang="en-US" sz="2400"/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F1AC544F-0122-8B0E-5FEA-52D2154153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651183" y="3737197"/>
            <a:ext cx="370543" cy="281612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D54584F7-CDA8-6792-5D41-3B6524BB5FA9}"/>
              </a:ext>
            </a:extLst>
          </p:cNvPr>
          <p:cNvSpPr/>
          <p:nvPr/>
        </p:nvSpPr>
        <p:spPr>
          <a:xfrm>
            <a:off x="8556520" y="4004486"/>
            <a:ext cx="6254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srgbClr val="FF0000"/>
                </a:solidFill>
              </a:rPr>
              <a:t>SIM68AD</a:t>
            </a:r>
            <a:endParaRPr lang="zh-CN" altLang="en-US" sz="800" b="1" dirty="0">
              <a:solidFill>
                <a:srgbClr val="FF0000"/>
              </a:solidFill>
            </a:endParaRPr>
          </a:p>
        </p:txBody>
      </p:sp>
      <p:sp>
        <p:nvSpPr>
          <p:cNvPr id="8" name="矩形: 圆角 56">
            <a:extLst>
              <a:ext uri="{FF2B5EF4-FFF2-40B4-BE49-F238E27FC236}">
                <a16:creationId xmlns:a16="http://schemas.microsoft.com/office/drawing/2014/main" id="{01A84D45-3640-B9E5-EE0D-4322E77F63CC}"/>
              </a:ext>
            </a:extLst>
          </p:cNvPr>
          <p:cNvSpPr/>
          <p:nvPr/>
        </p:nvSpPr>
        <p:spPr>
          <a:xfrm>
            <a:off x="8506747" y="1914246"/>
            <a:ext cx="1258993" cy="882043"/>
          </a:xfrm>
          <a:prstGeom prst="roundRect">
            <a:avLst>
              <a:gd name="adj" fmla="val 67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1" rIns="68580" bIns="34291" rtlCol="0" anchor="ctr"/>
          <a:lstStyle/>
          <a:p>
            <a:pPr algn="ctr"/>
            <a:endParaRPr lang="zh-CN" altLang="en-US" sz="6000" dirty="0"/>
          </a:p>
        </p:txBody>
      </p:sp>
      <p:sp>
        <p:nvSpPr>
          <p:cNvPr id="9" name="文本框 59">
            <a:extLst>
              <a:ext uri="{FF2B5EF4-FFF2-40B4-BE49-F238E27FC236}">
                <a16:creationId xmlns:a16="http://schemas.microsoft.com/office/drawing/2014/main" id="{1354314A-D3B5-13B8-29AC-9714E88433C0}"/>
              </a:ext>
            </a:extLst>
          </p:cNvPr>
          <p:cNvSpPr txBox="1"/>
          <p:nvPr/>
        </p:nvSpPr>
        <p:spPr>
          <a:xfrm>
            <a:off x="8836454" y="2568966"/>
            <a:ext cx="1330247" cy="253918"/>
          </a:xfrm>
          <a:prstGeom prst="rect">
            <a:avLst/>
          </a:prstGeom>
          <a:noFill/>
        </p:spPr>
        <p:txBody>
          <a:bodyPr wrap="square" lIns="68580" tIns="34291" rIns="68580" bIns="34291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AG3352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5C45CF-828A-5504-953D-C382DF10367B}"/>
              </a:ext>
            </a:extLst>
          </p:cNvPr>
          <p:cNvSpPr/>
          <p:nvPr/>
        </p:nvSpPr>
        <p:spPr>
          <a:xfrm>
            <a:off x="9122042" y="2062338"/>
            <a:ext cx="688010" cy="215444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en-US" altLang="zh-CN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SIM32ELA</a:t>
            </a:r>
            <a:endParaRPr lang="zh-CN" altLang="en-US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 descr="图片包含 电子产品&#10;&#10;描述已自动生成">
            <a:extLst>
              <a:ext uri="{FF2B5EF4-FFF2-40B4-BE49-F238E27FC236}">
                <a16:creationId xmlns:a16="http://schemas.microsoft.com/office/drawing/2014/main" id="{DBEFC93F-CA4E-77FA-FB90-A7B0102116C3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screen"/>
          <a:srcRect/>
          <a:stretch>
            <a:fillRect/>
          </a:stretch>
        </p:blipFill>
        <p:spPr>
          <a:xfrm rot="5400000">
            <a:off x="8546754" y="2077193"/>
            <a:ext cx="589000" cy="38014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标注 1112"/>
          <p:cNvSpPr/>
          <p:nvPr/>
        </p:nvSpPr>
        <p:spPr>
          <a:xfrm>
            <a:off x="9654405" y="2901204"/>
            <a:ext cx="308850" cy="176980"/>
          </a:xfrm>
          <a:prstGeom prst="wedgeRectCallout">
            <a:avLst>
              <a:gd name="adj1" fmla="val 41616"/>
              <a:gd name="adj2" fmla="val 85705"/>
            </a:avLst>
          </a:prstGeom>
          <a:gradFill flip="none" rotWithShape="1">
            <a:gsLst>
              <a:gs pos="0">
                <a:srgbClr val="FFF200"/>
              </a:gs>
              <a:gs pos="93000">
                <a:schemeClr val="accent6">
                  <a:lumMod val="75000"/>
                  <a:alpha val="28000"/>
                </a:schemeClr>
              </a:gs>
              <a:gs pos="92000">
                <a:srgbClr val="FF0300"/>
              </a:gs>
              <a:gs pos="100000">
                <a:srgbClr val="FF000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6343" y="770910"/>
            <a:ext cx="9144000" cy="52716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GNSS产品 Roadmap</a:t>
            </a:r>
            <a:endParaRPr lang="zh-CN" altLang="en-US" sz="2400" dirty="0">
              <a:solidFill>
                <a:srgbClr val="C00000"/>
              </a:solidFill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6405" y="1854167"/>
            <a:ext cx="11266960" cy="4283696"/>
            <a:chOff x="655959" y="2285995"/>
            <a:chExt cx="8912185" cy="3144985"/>
          </a:xfrm>
        </p:grpSpPr>
        <p:grpSp>
          <p:nvGrpSpPr>
            <p:cNvPr id="8" name="组合 7"/>
            <p:cNvGrpSpPr/>
            <p:nvPr/>
          </p:nvGrpSpPr>
          <p:grpSpPr>
            <a:xfrm>
              <a:off x="655959" y="2285995"/>
              <a:ext cx="8912185" cy="3144985"/>
              <a:chOff x="428596" y="1000114"/>
              <a:chExt cx="8912181" cy="3144989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859063" y="2573346"/>
                <a:ext cx="1572895" cy="157162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pic>
            <p:nvPicPr>
              <p:cNvPr id="24" name="图片 23" descr="图片包含 室内, 计算机, 物体&#10;&#10;描述已自动生成"/>
              <p:cNvPicPr>
                <a:picLocks noChangeAspect="1"/>
              </p:cNvPicPr>
              <p:nvPr/>
            </p:nvPicPr>
            <p:blipFill rotWithShape="1">
              <a:blip r:embed="rId2" cstate="screen"/>
              <a:srcRect/>
              <a:stretch>
                <a:fillRect/>
              </a:stretch>
            </p:blipFill>
            <p:spPr>
              <a:xfrm>
                <a:off x="2876153" y="2826158"/>
                <a:ext cx="357190" cy="357370"/>
              </a:xfrm>
              <a:prstGeom prst="rect">
                <a:avLst/>
              </a:prstGeom>
            </p:spPr>
          </p:pic>
          <p:sp>
            <p:nvSpPr>
              <p:cNvPr id="25" name="五边形 4"/>
              <p:cNvSpPr/>
              <p:nvPr/>
            </p:nvSpPr>
            <p:spPr>
              <a:xfrm rot="-5400000">
                <a:off x="-1000164" y="2428874"/>
                <a:ext cx="3143272" cy="285752"/>
              </a:xfrm>
              <a:prstGeom prst="homePlate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/>
              </a:p>
            </p:txBody>
          </p:sp>
          <p:cxnSp>
            <p:nvCxnSpPr>
              <p:cNvPr id="26" name="直接箭头连接符 25"/>
              <p:cNvCxnSpPr/>
              <p:nvPr/>
            </p:nvCxnSpPr>
            <p:spPr>
              <a:xfrm>
                <a:off x="785844" y="4143238"/>
                <a:ext cx="8554933" cy="1865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/>
              <p:nvPr/>
            </p:nvCxnSpPr>
            <p:spPr>
              <a:xfrm flipV="1">
                <a:off x="785844" y="3283095"/>
                <a:ext cx="8554933" cy="326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>
                <a:off x="785844" y="2429012"/>
                <a:ext cx="8502193" cy="1399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8"/>
              <p:cNvSpPr txBox="1"/>
              <p:nvPr/>
            </p:nvSpPr>
            <p:spPr>
              <a:xfrm>
                <a:off x="714348" y="3571882"/>
                <a:ext cx="642942" cy="15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/>
                  <a:t>单</a:t>
                </a:r>
                <a:r>
                  <a:rPr lang="en-US" altLang="zh-CN" sz="800" dirty="0"/>
                  <a:t>GPS</a:t>
                </a:r>
                <a:endParaRPr lang="zh-CN" altLang="en-US" sz="800" dirty="0"/>
              </a:p>
            </p:txBody>
          </p:sp>
          <p:sp>
            <p:nvSpPr>
              <p:cNvPr id="30" name="TextBox 9"/>
              <p:cNvSpPr txBox="1"/>
              <p:nvPr/>
            </p:nvSpPr>
            <p:spPr>
              <a:xfrm>
                <a:off x="714348" y="2786064"/>
                <a:ext cx="500066" cy="15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/>
                  <a:t>多模</a:t>
                </a:r>
              </a:p>
            </p:txBody>
          </p:sp>
          <p:sp>
            <p:nvSpPr>
              <p:cNvPr id="31" name="TextBox 10"/>
              <p:cNvSpPr txBox="1"/>
              <p:nvPr/>
            </p:nvSpPr>
            <p:spPr>
              <a:xfrm>
                <a:off x="714348" y="2000246"/>
                <a:ext cx="500066" cy="158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/>
                  <a:t>多频</a:t>
                </a: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571472" y="2071684"/>
                <a:ext cx="142876" cy="1588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571472" y="2857502"/>
                <a:ext cx="142876" cy="1588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571472" y="3714758"/>
                <a:ext cx="142876" cy="1588"/>
              </a:xfrm>
              <a:prstGeom prst="line">
                <a:avLst/>
              </a:prstGeom>
              <a:ln>
                <a:solidFill>
                  <a:schemeClr val="accent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25" idx="3"/>
                <a:endCxn id="25" idx="1"/>
              </p:cNvCxnSpPr>
              <p:nvPr/>
            </p:nvCxnSpPr>
            <p:spPr>
              <a:xfrm rot="16200000" flipH="1">
                <a:off x="-1000164" y="2571750"/>
                <a:ext cx="3143272" cy="158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35"/>
              <p:cNvCxnSpPr/>
              <p:nvPr/>
            </p:nvCxnSpPr>
            <p:spPr>
              <a:xfrm>
                <a:off x="785844" y="1642996"/>
                <a:ext cx="8554933" cy="2424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16"/>
              <p:cNvSpPr txBox="1"/>
              <p:nvPr/>
            </p:nvSpPr>
            <p:spPr>
              <a:xfrm>
                <a:off x="1785918" y="3500444"/>
                <a:ext cx="928694" cy="33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800" dirty="0"/>
              </a:p>
              <a:p>
                <a:r>
                  <a:rPr lang="en-US" altLang="zh-CN" sz="800" dirty="0"/>
                  <a:t>SIM28/SIM28M/</a:t>
                </a:r>
              </a:p>
              <a:p>
                <a:r>
                  <a:rPr lang="en-US" altLang="zh-CN" sz="800" dirty="0"/>
                  <a:t>SIM28ML</a:t>
                </a:r>
                <a:endParaRPr lang="zh-CN" altLang="en-US" sz="800" dirty="0"/>
              </a:p>
            </p:txBody>
          </p:sp>
          <p:grpSp>
            <p:nvGrpSpPr>
              <p:cNvPr id="38" name="组合 68"/>
              <p:cNvGrpSpPr/>
              <p:nvPr/>
            </p:nvGrpSpPr>
            <p:grpSpPr>
              <a:xfrm>
                <a:off x="1259632" y="3413427"/>
                <a:ext cx="548919" cy="611995"/>
                <a:chOff x="1331070" y="3413427"/>
                <a:chExt cx="548919" cy="611995"/>
              </a:xfrm>
            </p:grpSpPr>
            <p:pic>
              <p:nvPicPr>
                <p:cNvPr id="52" name="图片 51" descr="图片包含 屏幕截图&#10;&#10;描述已自动生成"/>
                <p:cNvPicPr>
                  <a:picLocks noChangeAspect="1"/>
                </p:cNvPicPr>
                <p:nvPr/>
              </p:nvPicPr>
              <p:blipFill rotWithShape="1">
                <a:blip r:embed="rId3" cstate="screen"/>
                <a:srcRect/>
                <a:stretch>
                  <a:fillRect/>
                </a:stretch>
              </p:blipFill>
              <p:spPr>
                <a:xfrm>
                  <a:off x="1331070" y="3413427"/>
                  <a:ext cx="403452" cy="271258"/>
                </a:xfrm>
                <a:prstGeom prst="rect">
                  <a:avLst/>
                </a:prstGeom>
              </p:spPr>
            </p:pic>
            <p:pic>
              <p:nvPicPr>
                <p:cNvPr id="53" name="图片 52"/>
                <p:cNvPicPr>
                  <a:picLocks noChangeAspect="1"/>
                </p:cNvPicPr>
                <p:nvPr/>
              </p:nvPicPr>
              <p:blipFill rotWithShape="1">
                <a:blip r:embed="rId4" cstate="screen"/>
                <a:srcRect/>
                <a:stretch>
                  <a:fillRect/>
                </a:stretch>
              </p:blipFill>
              <p:spPr>
                <a:xfrm rot="5400000">
                  <a:off x="1492757" y="3579291"/>
                  <a:ext cx="312270" cy="297453"/>
                </a:xfrm>
                <a:prstGeom prst="rect">
                  <a:avLst/>
                </a:prstGeom>
              </p:spPr>
            </p:pic>
            <p:pic>
              <p:nvPicPr>
                <p:cNvPr id="54" name="图片 53" descr="图片包含 物体&#10;&#10;描述已自动生成"/>
                <p:cNvPicPr>
                  <a:picLocks noChangeAspect="1"/>
                </p:cNvPicPr>
                <p:nvPr/>
              </p:nvPicPr>
              <p:blipFill rotWithShape="1">
                <a:blip r:embed="rId5" cstate="screen"/>
                <a:srcRect/>
                <a:stretch>
                  <a:fillRect/>
                </a:stretch>
              </p:blipFill>
              <p:spPr>
                <a:xfrm>
                  <a:off x="1571604" y="3714758"/>
                  <a:ext cx="308385" cy="310664"/>
                </a:xfrm>
                <a:prstGeom prst="rect">
                  <a:avLst/>
                </a:prstGeom>
              </p:spPr>
            </p:pic>
          </p:grpSp>
          <p:grpSp>
            <p:nvGrpSpPr>
              <p:cNvPr id="39" name="组合 67"/>
              <p:cNvGrpSpPr/>
              <p:nvPr/>
            </p:nvGrpSpPr>
            <p:grpSpPr>
              <a:xfrm>
                <a:off x="2888848" y="3531380"/>
                <a:ext cx="357190" cy="471653"/>
                <a:chOff x="2351636" y="3595198"/>
                <a:chExt cx="357190" cy="471653"/>
              </a:xfrm>
            </p:grpSpPr>
            <p:pic>
              <p:nvPicPr>
                <p:cNvPr id="50" name="图片 49" descr="图片包含 室内, 计算机&#10;&#10;描述已自动生成"/>
                <p:cNvPicPr>
                  <a:picLocks noChangeAspect="1"/>
                </p:cNvPicPr>
                <p:nvPr/>
              </p:nvPicPr>
              <p:blipFill rotWithShape="1">
                <a:blip r:embed="rId6" cstate="screen"/>
                <a:srcRect/>
                <a:stretch>
                  <a:fillRect/>
                </a:stretch>
              </p:blipFill>
              <p:spPr>
                <a:xfrm>
                  <a:off x="2351636" y="3714529"/>
                  <a:ext cx="357190" cy="352322"/>
                </a:xfrm>
                <a:prstGeom prst="rect">
                  <a:avLst/>
                </a:prstGeom>
              </p:spPr>
            </p:pic>
            <p:pic>
              <p:nvPicPr>
                <p:cNvPr id="51" name="图片 50" descr="图片包含 天空, 就坐, 室内&#10;&#10;描述已自动生成"/>
                <p:cNvPicPr>
                  <a:picLocks noChangeAspect="1"/>
                </p:cNvPicPr>
                <p:nvPr/>
              </p:nvPicPr>
              <p:blipFill rotWithShape="1">
                <a:blip r:embed="rId7" cstate="screen"/>
                <a:srcRect l="12670" r="10762"/>
                <a:stretch>
                  <a:fillRect/>
                </a:stretch>
              </p:blipFill>
              <p:spPr>
                <a:xfrm>
                  <a:off x="2410583" y="3595198"/>
                  <a:ext cx="285752" cy="295833"/>
                </a:xfrm>
                <a:prstGeom prst="rect">
                  <a:avLst/>
                </a:prstGeom>
              </p:spPr>
            </p:pic>
          </p:grpSp>
          <p:sp>
            <p:nvSpPr>
              <p:cNvPr id="40" name="TextBox 19"/>
              <p:cNvSpPr txBox="1"/>
              <p:nvPr/>
            </p:nvSpPr>
            <p:spPr>
              <a:xfrm>
                <a:off x="3208892" y="3571653"/>
                <a:ext cx="1143008" cy="33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/>
                  <a:t>SIM39 </a:t>
                </a:r>
                <a:r>
                  <a:rPr lang="zh-CN" altLang="en-US" sz="800" b="1" dirty="0"/>
                  <a:t>系列</a:t>
                </a:r>
                <a:endParaRPr lang="en-US" altLang="zh-CN" sz="800" b="1" dirty="0"/>
              </a:p>
              <a:p>
                <a:r>
                  <a:rPr lang="en-US" altLang="zh-CN" sz="800" b="1" dirty="0"/>
                  <a:t> (</a:t>
                </a:r>
                <a:r>
                  <a:rPr lang="zh-CN" altLang="en-US" sz="800" b="1" dirty="0"/>
                  <a:t>内置天线）</a:t>
                </a:r>
                <a:endParaRPr lang="en-US" altLang="zh-CN" sz="800" b="1" dirty="0"/>
              </a:p>
              <a:p>
                <a:r>
                  <a:rPr lang="en-US" altLang="zh-CN" sz="800" dirty="0"/>
                  <a:t>SIM39EA/SIM39EAU/</a:t>
                </a:r>
              </a:p>
            </p:txBody>
          </p:sp>
          <p:sp>
            <p:nvSpPr>
              <p:cNvPr id="41" name="TextBox 20"/>
              <p:cNvSpPr txBox="1"/>
              <p:nvPr/>
            </p:nvSpPr>
            <p:spPr>
              <a:xfrm>
                <a:off x="2001820" y="2657158"/>
                <a:ext cx="1214446" cy="33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800" b="1" dirty="0"/>
              </a:p>
              <a:p>
                <a:r>
                  <a:rPr lang="en-US" altLang="zh-CN" sz="800" dirty="0"/>
                  <a:t>SIM68V/SIM68M</a:t>
                </a:r>
              </a:p>
              <a:p>
                <a:r>
                  <a:rPr lang="en-US" altLang="zh-CN" sz="800" dirty="0"/>
                  <a:t>SIM68VB/SIM68MB</a:t>
                </a:r>
                <a:endParaRPr lang="zh-CN" altLang="en-US" sz="800" dirty="0"/>
              </a:p>
            </p:txBody>
          </p:sp>
          <p:grpSp>
            <p:nvGrpSpPr>
              <p:cNvPr id="42" name="组合 66"/>
              <p:cNvGrpSpPr/>
              <p:nvPr/>
            </p:nvGrpSpPr>
            <p:grpSpPr>
              <a:xfrm>
                <a:off x="1187624" y="2625783"/>
                <a:ext cx="770255" cy="456954"/>
                <a:chOff x="1330500" y="2625783"/>
                <a:chExt cx="770255" cy="456954"/>
              </a:xfrm>
            </p:grpSpPr>
            <p:pic>
              <p:nvPicPr>
                <p:cNvPr id="46" name="图片 45" descr="图片包含 电子产品&#10;&#10;描述已自动生成"/>
                <p:cNvPicPr>
                  <a:picLocks noChangeAspect="1"/>
                </p:cNvPicPr>
                <p:nvPr/>
              </p:nvPicPr>
              <p:blipFill rotWithShape="1">
                <a:blip r:embed="rId8" cstate="screen"/>
                <a:srcRect/>
                <a:stretch>
                  <a:fillRect/>
                </a:stretch>
              </p:blipFill>
              <p:spPr>
                <a:xfrm>
                  <a:off x="1688005" y="2625783"/>
                  <a:ext cx="412750" cy="307340"/>
                </a:xfrm>
                <a:prstGeom prst="rect">
                  <a:avLst/>
                </a:prstGeom>
              </p:spPr>
            </p:pic>
            <p:pic>
              <p:nvPicPr>
                <p:cNvPr id="47" name="Picture 3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 bwMode="auto">
                <a:xfrm>
                  <a:off x="1330500" y="2645468"/>
                  <a:ext cx="357190" cy="2897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8" name="图片 29" descr="图片包含 物体&#10;&#10;描述已自动生成"/>
                <p:cNvPicPr>
                  <a:picLocks noChangeAspect="1"/>
                </p:cNvPicPr>
                <p:nvPr/>
              </p:nvPicPr>
              <p:blipFill rotWithShape="1">
                <a:blip r:embed="rId10" cstate="screen"/>
                <a:srcRect l="8517" t="7961"/>
                <a:stretch>
                  <a:fillRect/>
                </a:stretch>
              </p:blipFill>
              <p:spPr>
                <a:xfrm>
                  <a:off x="1401744" y="2804213"/>
                  <a:ext cx="286339" cy="278524"/>
                </a:xfrm>
                <a:prstGeom prst="rect">
                  <a:avLst/>
                </a:prstGeom>
              </p:spPr>
            </p:pic>
            <p:pic>
              <p:nvPicPr>
                <p:cNvPr id="49" name="Picture 2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05480" y="2795963"/>
                  <a:ext cx="274320" cy="284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4" name="图片 43" descr="图片包含 电子产品&#10;&#10;描述已自动生成"/>
              <p:cNvPicPr>
                <a:picLocks noChangeAspect="1"/>
              </p:cNvPicPr>
              <p:nvPr/>
            </p:nvPicPr>
            <p:blipFill rotWithShape="1">
              <a:blip r:embed="rId12" cstate="screen"/>
              <a:srcRect/>
              <a:stretch>
                <a:fillRect/>
              </a:stretch>
            </p:blipFill>
            <p:spPr>
              <a:xfrm rot="5400000">
                <a:off x="2889270" y="2670165"/>
                <a:ext cx="378437" cy="261795"/>
              </a:xfrm>
              <a:prstGeom prst="rect">
                <a:avLst/>
              </a:prstGeom>
            </p:spPr>
          </p:pic>
          <p:sp>
            <p:nvSpPr>
              <p:cNvPr id="45" name="TextBox 24"/>
              <p:cNvSpPr txBox="1"/>
              <p:nvPr/>
            </p:nvSpPr>
            <p:spPr>
              <a:xfrm>
                <a:off x="3233343" y="2754720"/>
                <a:ext cx="1143008" cy="33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00" b="1" dirty="0"/>
                  <a:t>SIM33 </a:t>
                </a:r>
                <a:r>
                  <a:rPr lang="zh-CN" altLang="en-US" sz="800" b="1" dirty="0"/>
                  <a:t>系列</a:t>
                </a:r>
                <a:endParaRPr lang="en-US" altLang="zh-CN" sz="800" b="1" dirty="0"/>
              </a:p>
              <a:p>
                <a:r>
                  <a:rPr lang="en-US" altLang="zh-CN" sz="800" b="1" dirty="0"/>
                  <a:t> (</a:t>
                </a:r>
                <a:r>
                  <a:rPr lang="zh-CN" altLang="en-US" sz="800" b="1" dirty="0"/>
                  <a:t>内置天线）</a:t>
                </a:r>
                <a:endParaRPr lang="en-US" altLang="zh-CN" sz="800" b="1" dirty="0"/>
              </a:p>
              <a:p>
                <a:r>
                  <a:rPr lang="en-US" altLang="zh-CN" sz="800" dirty="0"/>
                  <a:t>SIM33ELA/SIM33EAU</a:t>
                </a:r>
              </a:p>
            </p:txBody>
          </p:sp>
        </p:grpSp>
        <p:sp>
          <p:nvSpPr>
            <p:cNvPr id="10" name="TextBox 43"/>
            <p:cNvSpPr txBox="1"/>
            <p:nvPr/>
          </p:nvSpPr>
          <p:spPr>
            <a:xfrm>
              <a:off x="1907712" y="3153970"/>
              <a:ext cx="642942" cy="1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Arial" panose="020B0604020202020204"/>
                </a:rPr>
                <a:t>SIM68D</a:t>
              </a:r>
            </a:p>
          </p:txBody>
        </p:sp>
        <p:pic>
          <p:nvPicPr>
            <p:cNvPr id="12" name="图片 11" descr="SIM68D"/>
            <p:cNvPicPr>
              <a:picLocks noChangeAspect="1"/>
            </p:cNvPicPr>
            <p:nvPr/>
          </p:nvPicPr>
          <p:blipFill>
            <a:blip r:embed="rId13" cstate="print"/>
            <a:srcRect l="12731" t="12766" r="49131" b="23740"/>
            <a:stretch>
              <a:fillRect/>
            </a:stretch>
          </p:blipFill>
          <p:spPr>
            <a:xfrm>
              <a:off x="1412908" y="3178494"/>
              <a:ext cx="431800" cy="360044"/>
            </a:xfrm>
            <a:prstGeom prst="rect">
              <a:avLst/>
            </a:prstGeom>
          </p:spPr>
        </p:pic>
        <p:sp>
          <p:nvSpPr>
            <p:cNvPr id="13" name="TextBox 47"/>
            <p:cNvSpPr txBox="1"/>
            <p:nvPr/>
          </p:nvSpPr>
          <p:spPr>
            <a:xfrm>
              <a:off x="3591534" y="3153971"/>
              <a:ext cx="642942" cy="15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latin typeface="Arial" panose="020B0604020202020204"/>
                </a:rPr>
                <a:t>SIM68MD</a:t>
              </a:r>
            </a:p>
          </p:txBody>
        </p:sp>
      </p:grpSp>
      <p:sp>
        <p:nvSpPr>
          <p:cNvPr id="61" name="矩形 60"/>
          <p:cNvSpPr/>
          <p:nvPr/>
        </p:nvSpPr>
        <p:spPr>
          <a:xfrm>
            <a:off x="1919605" y="3211147"/>
            <a:ext cx="126873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16*12.20*2.4mm</a:t>
            </a: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LNA/SAW Inside</a:t>
            </a: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 GPS/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GlONASS</a:t>
            </a: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C00000"/>
                </a:solidFill>
                <a:sym typeface="Wingdings" panose="05000000000000000000"/>
              </a:rPr>
              <a:t> L1+L5</a:t>
            </a:r>
          </a:p>
          <a:p>
            <a:pPr defTabSz="685165">
              <a:buFont typeface="Wingdings" panose="05000000000000000000" pitchFamily="2" charset="2"/>
              <a:buChar char=""/>
            </a:pP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</p:txBody>
      </p:sp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4540" y="4182028"/>
            <a:ext cx="432521" cy="443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TextBox 70"/>
          <p:cNvSpPr txBox="1"/>
          <p:nvPr/>
        </p:nvSpPr>
        <p:spPr>
          <a:xfrm>
            <a:off x="6453505" y="3917902"/>
            <a:ext cx="10490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Arial" panose="020B0604020202020204"/>
              </a:rPr>
              <a:t>SIM66MB</a:t>
            </a:r>
          </a:p>
          <a:p>
            <a:r>
              <a:rPr lang="en-US" altLang="zh-CN" sz="800" dirty="0">
                <a:latin typeface="Arial" panose="020B0604020202020204"/>
              </a:rPr>
              <a:t>SIM66M</a:t>
            </a:r>
            <a:endParaRPr lang="zh-CN" altLang="en-US" sz="800" dirty="0">
              <a:latin typeface="Arial" panose="020B0604020202020204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381865" y="4182061"/>
            <a:ext cx="11759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 10.1* 9.7* 2.5mm</a:t>
            </a:r>
          </a:p>
          <a:p>
            <a:pPr defTabSz="685165"/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 GPS/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</a:p>
          <a:p>
            <a:pPr defTabSz="685165"/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  GPS/GLONASS</a:t>
            </a:r>
          </a:p>
        </p:txBody>
      </p:sp>
      <p:sp>
        <p:nvSpPr>
          <p:cNvPr id="68" name="矩形 67"/>
          <p:cNvSpPr/>
          <p:nvPr/>
        </p:nvSpPr>
        <p:spPr>
          <a:xfrm>
            <a:off x="4052570" y="3190192"/>
            <a:ext cx="1352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 10.1* 9.7* 2.5mm</a:t>
            </a: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GPS/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GlONASS</a:t>
            </a: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</a:t>
            </a:r>
            <a:r>
              <a:rPr lang="en-US" altLang="zh-CN" sz="800" dirty="0">
                <a:solidFill>
                  <a:srgbClr val="C00000"/>
                </a:solidFill>
                <a:sym typeface="Wingdings" panose="05000000000000000000"/>
              </a:rPr>
              <a:t>L1+L5 </a:t>
            </a: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  <a:p>
            <a:pPr defTabSz="685165">
              <a:buFont typeface="Wingdings" panose="05000000000000000000" pitchFamily="2" charset="2"/>
              <a:buChar char=""/>
            </a:pP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</p:txBody>
      </p:sp>
      <p:sp>
        <p:nvSpPr>
          <p:cNvPr id="69" name="圆角矩形 76"/>
          <p:cNvSpPr/>
          <p:nvPr/>
        </p:nvSpPr>
        <p:spPr>
          <a:xfrm>
            <a:off x="1173028" y="2825702"/>
            <a:ext cx="4334510" cy="96964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77"/>
          <p:cNvSpPr/>
          <p:nvPr/>
        </p:nvSpPr>
        <p:spPr>
          <a:xfrm>
            <a:off x="5589456" y="3874722"/>
            <a:ext cx="2135510" cy="10394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3517438" y="2904501"/>
            <a:ext cx="560844" cy="215444"/>
            <a:chOff x="4681903" y="1854157"/>
            <a:chExt cx="420836" cy="183752"/>
          </a:xfrm>
        </p:grpSpPr>
        <p:sp>
          <p:nvSpPr>
            <p:cNvPr id="75" name="矩形标注 1112"/>
            <p:cNvSpPr/>
            <p:nvPr/>
          </p:nvSpPr>
          <p:spPr>
            <a:xfrm>
              <a:off x="4723623" y="1860338"/>
              <a:ext cx="231749" cy="150946"/>
            </a:xfrm>
            <a:prstGeom prst="wedgeRectCallout">
              <a:avLst>
                <a:gd name="adj1" fmla="val 41616"/>
                <a:gd name="adj2" fmla="val 85705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76" name="TextBox 1118"/>
            <p:cNvSpPr txBox="1"/>
            <p:nvPr/>
          </p:nvSpPr>
          <p:spPr>
            <a:xfrm>
              <a:off x="4681903" y="1854157"/>
              <a:ext cx="420836" cy="183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913765">
                <a:defRPr sz="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800" dirty="0"/>
                <a:t>NEW</a:t>
              </a:r>
              <a:endParaRPr lang="zh-CN" altLang="en-US" sz="800" dirty="0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820890" y="3907892"/>
            <a:ext cx="560844" cy="215444"/>
            <a:chOff x="4681903" y="1854157"/>
            <a:chExt cx="420836" cy="183752"/>
          </a:xfrm>
        </p:grpSpPr>
        <p:sp>
          <p:nvSpPr>
            <p:cNvPr id="84" name="矩形标注 1112"/>
            <p:cNvSpPr/>
            <p:nvPr/>
          </p:nvSpPr>
          <p:spPr>
            <a:xfrm>
              <a:off x="4723623" y="1860338"/>
              <a:ext cx="231749" cy="150946"/>
            </a:xfrm>
            <a:prstGeom prst="wedgeRectCallout">
              <a:avLst>
                <a:gd name="adj1" fmla="val 41616"/>
                <a:gd name="adj2" fmla="val 85705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85" name="TextBox 1118"/>
            <p:cNvSpPr txBox="1"/>
            <p:nvPr/>
          </p:nvSpPr>
          <p:spPr>
            <a:xfrm>
              <a:off x="4681903" y="1854157"/>
              <a:ext cx="420836" cy="183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913765">
                <a:defRPr sz="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800" dirty="0"/>
                <a:t>NEW</a:t>
              </a:r>
              <a:endParaRPr lang="zh-CN" altLang="en-US" sz="800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18062" y="3990065"/>
            <a:ext cx="560844" cy="215782"/>
            <a:chOff x="4661500" y="1860338"/>
            <a:chExt cx="420836" cy="184040"/>
          </a:xfrm>
        </p:grpSpPr>
        <p:sp>
          <p:nvSpPr>
            <p:cNvPr id="59" name="矩形标注 1112"/>
            <p:cNvSpPr/>
            <p:nvPr/>
          </p:nvSpPr>
          <p:spPr>
            <a:xfrm>
              <a:off x="4723623" y="1860338"/>
              <a:ext cx="231749" cy="150946"/>
            </a:xfrm>
            <a:prstGeom prst="wedgeRectCallout">
              <a:avLst>
                <a:gd name="adj1" fmla="val 41616"/>
                <a:gd name="adj2" fmla="val 85705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60" name="TextBox 1118"/>
            <p:cNvSpPr txBox="1"/>
            <p:nvPr/>
          </p:nvSpPr>
          <p:spPr>
            <a:xfrm>
              <a:off x="4661500" y="1861862"/>
              <a:ext cx="420836" cy="18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913765">
                <a:defRPr sz="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800" dirty="0"/>
                <a:t>22Q3</a:t>
              </a:r>
            </a:p>
          </p:txBody>
        </p:sp>
      </p:grpSp>
      <p:sp>
        <p:nvSpPr>
          <p:cNvPr id="89" name="文本框 88" descr="7b0a20202020227461726765744d6f64756c65223a20226b6f6e6c696e6574657874626f78220a7d0a"/>
          <p:cNvSpPr txBox="1"/>
          <p:nvPr/>
        </p:nvSpPr>
        <p:spPr>
          <a:xfrm>
            <a:off x="1772570" y="1715333"/>
            <a:ext cx="2543487" cy="783193"/>
          </a:xfrm>
          <a:prstGeom prst="wedgeRoundRectCallout">
            <a:avLst>
              <a:gd name="adj1" fmla="val -35287"/>
              <a:gd name="adj2" fmla="val 93476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indent="0" defTabSz="1219200" fontAlgn="auto">
              <a:lnSpc>
                <a:spcPct val="100000"/>
              </a:lnSpc>
            </a:pPr>
            <a:r>
              <a:rPr lang="zh-CN" altLang="en-US" sz="10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【优势特色】</a:t>
            </a:r>
            <a:endParaRPr lang="en-US" altLang="zh-CN" sz="10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L1/L5</a:t>
            </a:r>
            <a:r>
              <a:rPr lang="zh-CN" altLang="en-US" sz="10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双频定位精度更高</a:t>
            </a:r>
            <a:endParaRPr lang="en-US" altLang="zh-CN" sz="1000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可输出原始观测量配合外部</a:t>
            </a:r>
            <a:r>
              <a:rPr lang="en-US" altLang="zh-CN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RTK</a:t>
            </a:r>
            <a:r>
              <a:rPr lang="zh-CN" altLang="en-US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算法</a:t>
            </a:r>
            <a:r>
              <a:rPr lang="zh-CN" altLang="en-US" sz="10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实现高精度定位</a:t>
            </a:r>
            <a:endParaRPr sz="1000" b="1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82797" y="4255087"/>
            <a:ext cx="14972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 10.1* 9.7* 2.5mm</a:t>
            </a:r>
          </a:p>
          <a:p>
            <a:pPr defTabSz="685165"/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 LNA/SAW Inside</a:t>
            </a:r>
          </a:p>
          <a:p>
            <a:pPr defTabSz="685165"/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 </a:t>
            </a:r>
            <a:r>
              <a:rPr lang="en-US" altLang="zh-CN" sz="800" dirty="0">
                <a:solidFill>
                  <a:srgbClr val="FF0000"/>
                </a:solidFill>
                <a:sym typeface="Wingdings" panose="05000000000000000000"/>
              </a:rPr>
              <a:t>GPS/BeiDou/GLONASS</a:t>
            </a: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</p:txBody>
      </p:sp>
      <p:sp>
        <p:nvSpPr>
          <p:cNvPr id="64" name="TextBox 70"/>
          <p:cNvSpPr txBox="1"/>
          <p:nvPr/>
        </p:nvSpPr>
        <p:spPr>
          <a:xfrm>
            <a:off x="8531728" y="3992432"/>
            <a:ext cx="8128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rgbClr val="FF0000"/>
                </a:solidFill>
                <a:latin typeface="Arial" panose="020B0604020202020204"/>
              </a:rPr>
              <a:t>SIM65M</a:t>
            </a:r>
            <a:endParaRPr lang="zh-CN" altLang="en-US" sz="800" dirty="0">
              <a:latin typeface="Arial" panose="020B0604020202020204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405" y="4359862"/>
            <a:ext cx="434340" cy="449580"/>
          </a:xfrm>
          <a:prstGeom prst="rect">
            <a:avLst/>
          </a:prstGeom>
        </p:spPr>
      </p:pic>
      <p:sp>
        <p:nvSpPr>
          <p:cNvPr id="95" name="矩形 94"/>
          <p:cNvSpPr/>
          <p:nvPr/>
        </p:nvSpPr>
        <p:spPr>
          <a:xfrm>
            <a:off x="6314843" y="3136219"/>
            <a:ext cx="131377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16*12.20*2.4mm</a:t>
            </a: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LNA/SAW Inside</a:t>
            </a: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GPS/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GlONASS</a:t>
            </a: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C00000"/>
                </a:solidFill>
                <a:sym typeface="Wingdings" panose="05000000000000000000"/>
              </a:rPr>
              <a:t> L1+L5</a:t>
            </a:r>
            <a:r>
              <a:rPr lang="zh-CN" altLang="en-US" sz="800" dirty="0">
                <a:solidFill>
                  <a:srgbClr val="C00000"/>
                </a:solidFill>
                <a:sym typeface="Wingdings" panose="05000000000000000000"/>
              </a:rPr>
              <a:t>：</a:t>
            </a:r>
            <a:r>
              <a:rPr lang="en-US" altLang="zh-CN" sz="800" dirty="0">
                <a:solidFill>
                  <a:srgbClr val="C00000"/>
                </a:solidFill>
                <a:sym typeface="Wingdings" panose="05000000000000000000"/>
              </a:rPr>
              <a:t>DR*/RTK*</a:t>
            </a:r>
          </a:p>
          <a:p>
            <a:pPr defTabSz="685165">
              <a:buFont typeface="Wingdings" panose="05000000000000000000" pitchFamily="2" charset="2"/>
              <a:buChar char=""/>
            </a:pP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</p:txBody>
      </p:sp>
      <p:sp>
        <p:nvSpPr>
          <p:cNvPr id="96" name="TextBox 43"/>
          <p:cNvSpPr txBox="1"/>
          <p:nvPr/>
        </p:nvSpPr>
        <p:spPr>
          <a:xfrm>
            <a:off x="6460378" y="2966494"/>
            <a:ext cx="8128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Arial" panose="020B0604020202020204"/>
              </a:rPr>
              <a:t>SIM68AT</a:t>
            </a: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67819" y="3165642"/>
            <a:ext cx="462280" cy="374015"/>
          </a:xfrm>
          <a:prstGeom prst="rect">
            <a:avLst/>
          </a:prstGeom>
        </p:spPr>
      </p:pic>
      <p:sp>
        <p:nvSpPr>
          <p:cNvPr id="101" name="矩形 100"/>
          <p:cNvSpPr/>
          <p:nvPr/>
        </p:nvSpPr>
        <p:spPr>
          <a:xfrm>
            <a:off x="8198484" y="3078432"/>
            <a:ext cx="1313773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10.1* 9.7* 2.5mm</a:t>
            </a: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LNA/SAW Inside</a:t>
            </a: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GPS/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GlONASS</a:t>
            </a: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C00000"/>
                </a:solidFill>
                <a:sym typeface="Wingdings" panose="05000000000000000000"/>
              </a:rPr>
              <a:t> L1+L5</a:t>
            </a:r>
            <a:r>
              <a:rPr lang="zh-CN" altLang="en-US" sz="800" dirty="0">
                <a:solidFill>
                  <a:srgbClr val="C00000"/>
                </a:solidFill>
                <a:sym typeface="Wingdings" panose="05000000000000000000"/>
              </a:rPr>
              <a:t>：</a:t>
            </a:r>
            <a:r>
              <a:rPr lang="en-US" altLang="zh-CN" sz="800" dirty="0">
                <a:solidFill>
                  <a:srgbClr val="C00000"/>
                </a:solidFill>
                <a:sym typeface="Wingdings" panose="05000000000000000000"/>
              </a:rPr>
              <a:t>RTK*</a:t>
            </a:r>
          </a:p>
          <a:p>
            <a:pPr defTabSz="685165">
              <a:buFont typeface="Wingdings" panose="05000000000000000000" pitchFamily="2" charset="2"/>
              <a:buChar char=""/>
            </a:pP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0015" y="3148282"/>
            <a:ext cx="434340" cy="429895"/>
          </a:xfrm>
          <a:prstGeom prst="rect">
            <a:avLst/>
          </a:prstGeom>
        </p:spPr>
      </p:pic>
      <p:sp>
        <p:nvSpPr>
          <p:cNvPr id="103" name="TextBox 43"/>
          <p:cNvSpPr txBox="1"/>
          <p:nvPr/>
        </p:nvSpPr>
        <p:spPr>
          <a:xfrm>
            <a:off x="8318588" y="2960935"/>
            <a:ext cx="8128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Arial" panose="020B0604020202020204"/>
              </a:rPr>
              <a:t>SIM66MD</a:t>
            </a:r>
          </a:p>
        </p:txBody>
      </p:sp>
      <p:sp>
        <p:nvSpPr>
          <p:cNvPr id="107" name="文本框 106" descr="7b0a20202020227461726765744d6f64756c65223a20226b6f6e6c696e6574657874626f78220a7d0a"/>
          <p:cNvSpPr txBox="1"/>
          <p:nvPr/>
        </p:nvSpPr>
        <p:spPr>
          <a:xfrm>
            <a:off x="4940437" y="1708280"/>
            <a:ext cx="2094232" cy="783193"/>
          </a:xfrm>
          <a:prstGeom prst="wedgeRoundRectCallout">
            <a:avLst>
              <a:gd name="adj1" fmla="val 7457"/>
              <a:gd name="adj2" fmla="val 85340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indent="0" defTabSz="1219200" fontAlgn="auto">
              <a:lnSpc>
                <a:spcPct val="100000"/>
              </a:lnSpc>
            </a:pPr>
            <a:r>
              <a:rPr lang="zh-CN" altLang="en-US" sz="10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【优势特色】</a:t>
            </a:r>
            <a:endParaRPr lang="en-US" altLang="zh-CN" sz="10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0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L1/L5</a:t>
            </a:r>
            <a:r>
              <a:rPr lang="zh-CN" altLang="en-US" sz="10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双频定位精度更高</a:t>
            </a:r>
            <a:r>
              <a:rPr lang="en-US" altLang="zh-CN" sz="10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                  </a:t>
            </a: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zh-CN" altLang="en-US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可支持内置</a:t>
            </a:r>
            <a:r>
              <a:rPr lang="en-US" altLang="zh-CN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DR</a:t>
            </a:r>
            <a:r>
              <a:rPr lang="zh-CN" altLang="en-US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和</a:t>
            </a:r>
            <a:r>
              <a:rPr lang="en-US" altLang="zh-CN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RTK</a:t>
            </a:r>
            <a:r>
              <a:rPr lang="zh-CN" altLang="en-US" sz="10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算法</a:t>
            </a:r>
            <a:endParaRPr lang="en-US" altLang="zh-CN" sz="1000" b="1" dirty="0">
              <a:solidFill>
                <a:schemeClr val="accent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defTabSz="1219200" fontAlgn="auto">
              <a:lnSpc>
                <a:spcPct val="100000"/>
              </a:lnSpc>
            </a:pPr>
            <a:endParaRPr lang="en-US" altLang="zh-CN" sz="1000" dirty="0">
              <a:solidFill>
                <a:schemeClr val="accent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109" name="文本框 108" descr="7b0a20202020227461726765744d6f64756c65223a20226b6f6e6c696e6574657874626f78220a7d0a"/>
          <p:cNvSpPr txBox="1"/>
          <p:nvPr/>
        </p:nvSpPr>
        <p:spPr>
          <a:xfrm>
            <a:off x="7585050" y="1692942"/>
            <a:ext cx="1882165" cy="715089"/>
          </a:xfrm>
          <a:prstGeom prst="wedgeRoundRectCallout">
            <a:avLst>
              <a:gd name="adj1" fmla="val -32775"/>
              <a:gd name="adj2" fmla="val 97543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indent="0" defTabSz="1219200" fontAlgn="auto">
              <a:lnSpc>
                <a:spcPct val="100000"/>
              </a:lnSpc>
            </a:pPr>
            <a:r>
              <a:rPr lang="zh-CN" altLang="en-US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【优势特色】</a:t>
            </a:r>
            <a:endParaRPr lang="en-US" altLang="zh-CN" sz="9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L1/L5</a:t>
            </a: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双频定位精度更高</a:t>
            </a:r>
            <a:endParaRPr lang="en-US" altLang="zh-CN" sz="900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可支持内置</a:t>
            </a:r>
            <a:r>
              <a:rPr lang="en-US" altLang="zh-CN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DR</a:t>
            </a:r>
            <a:r>
              <a:rPr lang="en-US" altLang="zh-CN" sz="900" baseline="30000" dirty="0">
                <a:solidFill>
                  <a:srgbClr val="1D1D1A"/>
                </a:solidFill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*</a:t>
            </a: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和</a:t>
            </a:r>
            <a:r>
              <a:rPr lang="en-US" altLang="zh-CN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RTK</a:t>
            </a: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算法</a:t>
            </a:r>
            <a:endParaRPr lang="en-US" altLang="zh-CN" sz="900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rgbClr val="C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高性价比</a:t>
            </a:r>
            <a:endParaRPr sz="900" b="1" dirty="0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13" name="圆角矩形 77"/>
          <p:cNvSpPr/>
          <p:nvPr/>
        </p:nvSpPr>
        <p:spPr>
          <a:xfrm>
            <a:off x="5606207" y="2762837"/>
            <a:ext cx="1951563" cy="10394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 descr="7b0a20202020227461726765744d6f64756c65223a20226b6f6e6c696e6574657874626f78220a7d0a"/>
          <p:cNvSpPr txBox="1"/>
          <p:nvPr/>
        </p:nvSpPr>
        <p:spPr>
          <a:xfrm>
            <a:off x="5680075" y="5083127"/>
            <a:ext cx="2494280" cy="408623"/>
          </a:xfrm>
          <a:prstGeom prst="wedgeRoundRectCallout">
            <a:avLst>
              <a:gd name="adj1" fmla="val -39153"/>
              <a:gd name="adj2" fmla="val -93422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indent="0" defTabSz="1219200" fontAlgn="auto">
              <a:lnSpc>
                <a:spcPct val="100000"/>
              </a:lnSpc>
            </a:pPr>
            <a:r>
              <a:rPr lang="zh-CN" altLang="en-US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【优势特色】高性价比，封装兼容主流型号</a:t>
            </a:r>
            <a:endParaRPr lang="en-US" altLang="zh-CN" sz="9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indent="0" defTabSz="1219200" fontAlgn="auto">
              <a:lnSpc>
                <a:spcPct val="100000"/>
              </a:lnSpc>
            </a:pPr>
            <a:endParaRPr lang="en-US" altLang="zh-CN" sz="9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sp>
        <p:nvSpPr>
          <p:cNvPr id="3" name="圆角矩形 77"/>
          <p:cNvSpPr/>
          <p:nvPr/>
        </p:nvSpPr>
        <p:spPr>
          <a:xfrm>
            <a:off x="7658100" y="2762837"/>
            <a:ext cx="1772243" cy="10394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132694" y="3078432"/>
            <a:ext cx="13735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16* 12.2* 2.4mm</a:t>
            </a: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LNA/SAW Inside</a:t>
            </a: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 GPS/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GlONASS</a:t>
            </a: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/</a:t>
            </a:r>
            <a:r>
              <a:rPr lang="en-US" altLang="zh-CN" sz="800" dirty="0" err="1">
                <a:solidFill>
                  <a:prstClr val="black"/>
                </a:solidFill>
                <a:sym typeface="Wingdings" panose="05000000000000000000"/>
              </a:rPr>
              <a:t>Beidou</a:t>
            </a: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  <a:p>
            <a:pPr defTabSz="685165">
              <a:buFont typeface="Arial" panose="020B0604020202020204" pitchFamily="34" charset="0"/>
              <a:buChar char="•"/>
            </a:pPr>
            <a:r>
              <a:rPr lang="en-US" altLang="zh-CN" sz="800" dirty="0">
                <a:solidFill>
                  <a:srgbClr val="C00000"/>
                </a:solidFill>
                <a:sym typeface="Wingdings" panose="05000000000000000000"/>
              </a:rPr>
              <a:t> L1+L5</a:t>
            </a:r>
            <a:r>
              <a:rPr lang="zh-CN" altLang="en-US" sz="800" dirty="0">
                <a:solidFill>
                  <a:srgbClr val="C00000"/>
                </a:solidFill>
                <a:sym typeface="Wingdings" panose="05000000000000000000"/>
              </a:rPr>
              <a:t>：</a:t>
            </a:r>
            <a:r>
              <a:rPr lang="en-US" altLang="zh-CN" sz="800" dirty="0">
                <a:solidFill>
                  <a:srgbClr val="C00000"/>
                </a:solidFill>
                <a:sym typeface="Wingdings" panose="05000000000000000000"/>
              </a:rPr>
              <a:t>DR</a:t>
            </a:r>
          </a:p>
          <a:p>
            <a:pPr defTabSz="685165">
              <a:buFont typeface="Wingdings" panose="05000000000000000000" pitchFamily="2" charset="2"/>
              <a:buChar char=""/>
            </a:pP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</p:txBody>
      </p:sp>
      <p:sp>
        <p:nvSpPr>
          <p:cNvPr id="6" name="TextBox 43"/>
          <p:cNvSpPr txBox="1"/>
          <p:nvPr/>
        </p:nvSpPr>
        <p:spPr>
          <a:xfrm>
            <a:off x="10274388" y="2960935"/>
            <a:ext cx="8128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latin typeface="Arial" panose="020B0604020202020204"/>
              </a:rPr>
              <a:t>SIM68AD</a:t>
            </a:r>
          </a:p>
        </p:txBody>
      </p:sp>
      <p:sp>
        <p:nvSpPr>
          <p:cNvPr id="9" name="TextBox 1118"/>
          <p:cNvSpPr txBox="1"/>
          <p:nvPr/>
        </p:nvSpPr>
        <p:spPr>
          <a:xfrm>
            <a:off x="9572134" y="2874907"/>
            <a:ext cx="560844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defTabSz="913765">
              <a:defRPr sz="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800" dirty="0">
                <a:sym typeface="+mn-ea"/>
              </a:rPr>
              <a:t>22Q3</a:t>
            </a:r>
            <a:endParaRPr lang="zh-CN" altLang="en-US" sz="800" dirty="0"/>
          </a:p>
        </p:txBody>
      </p:sp>
      <p:sp>
        <p:nvSpPr>
          <p:cNvPr id="15" name="圆角矩形 77"/>
          <p:cNvSpPr/>
          <p:nvPr/>
        </p:nvSpPr>
        <p:spPr>
          <a:xfrm>
            <a:off x="7817831" y="3874722"/>
            <a:ext cx="3596511" cy="10394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2" name="Picture 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28404" y="4271091"/>
            <a:ext cx="443230" cy="41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文本框 21" descr="7b0a20202020227461726765744d6f64756c65223a20226b6f6e6c696e6574657874626f78220a7d0a"/>
          <p:cNvSpPr txBox="1"/>
          <p:nvPr/>
        </p:nvSpPr>
        <p:spPr>
          <a:xfrm>
            <a:off x="10274388" y="5121035"/>
            <a:ext cx="1221105" cy="408623"/>
          </a:xfrm>
          <a:prstGeom prst="wedgeRoundRectCallout">
            <a:avLst>
              <a:gd name="adj1" fmla="val -39153"/>
              <a:gd name="adj2" fmla="val -93422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indent="0" defTabSz="1219200" fontAlgn="auto">
              <a:lnSpc>
                <a:spcPct val="100000"/>
              </a:lnSpc>
            </a:pPr>
            <a:r>
              <a:rPr lang="en-US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AG3352</a:t>
            </a:r>
            <a:r>
              <a:rPr lang="zh-CN" altLang="en-US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新平台</a:t>
            </a:r>
            <a:endParaRPr lang="en-US" altLang="zh-CN" sz="9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indent="0" defTabSz="1219200" fontAlgn="auto">
              <a:lnSpc>
                <a:spcPct val="100000"/>
              </a:lnSpc>
            </a:pPr>
            <a:r>
              <a:rPr lang="zh-CN" altLang="en-US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支持</a:t>
            </a:r>
            <a:r>
              <a:rPr lang="en-US" altLang="zh-CN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B1C</a:t>
            </a:r>
            <a:endParaRPr lang="zh-CN" altLang="en-US" sz="9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pic>
        <p:nvPicPr>
          <p:cNvPr id="108" name="Picture 3">
            <a:extLst>
              <a:ext uri="{FF2B5EF4-FFF2-40B4-BE49-F238E27FC236}">
                <a16:creationId xmlns:a16="http://schemas.microsoft.com/office/drawing/2014/main" id="{84326138-3AFA-69F2-E984-2EC2131ED0E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180" y="3183745"/>
            <a:ext cx="371041" cy="36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F841924E-DA1E-60CA-3DFF-82B823AE72E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20360" y="3165642"/>
            <a:ext cx="448213" cy="366768"/>
          </a:xfrm>
          <a:prstGeom prst="rect">
            <a:avLst/>
          </a:prstGeom>
        </p:spPr>
      </p:pic>
      <p:sp>
        <p:nvSpPr>
          <p:cNvPr id="111" name="圆角矩形 77">
            <a:extLst>
              <a:ext uri="{FF2B5EF4-FFF2-40B4-BE49-F238E27FC236}">
                <a16:creationId xmlns:a16="http://schemas.microsoft.com/office/drawing/2014/main" id="{76328ABD-4552-C950-6015-7150EEC7C62F}"/>
              </a:ext>
            </a:extLst>
          </p:cNvPr>
          <p:cNvSpPr/>
          <p:nvPr/>
        </p:nvSpPr>
        <p:spPr>
          <a:xfrm>
            <a:off x="9541659" y="2762902"/>
            <a:ext cx="1861064" cy="10394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 descr="7b0a20202020227461726765744d6f64756c65223a20226b6f6e6c696e6574657874626f78220a7d0a">
            <a:extLst>
              <a:ext uri="{FF2B5EF4-FFF2-40B4-BE49-F238E27FC236}">
                <a16:creationId xmlns:a16="http://schemas.microsoft.com/office/drawing/2014/main" id="{1F69D8EA-C5E1-B324-34DD-60269FE02378}"/>
              </a:ext>
            </a:extLst>
          </p:cNvPr>
          <p:cNvSpPr txBox="1"/>
          <p:nvPr/>
        </p:nvSpPr>
        <p:spPr>
          <a:xfrm>
            <a:off x="9734525" y="1675282"/>
            <a:ext cx="1882165" cy="715089"/>
          </a:xfrm>
          <a:prstGeom prst="wedgeRoundRectCallout">
            <a:avLst>
              <a:gd name="adj1" fmla="val -36823"/>
              <a:gd name="adj2" fmla="val 100207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indent="0" defTabSz="1219200" fontAlgn="auto">
              <a:lnSpc>
                <a:spcPct val="100000"/>
              </a:lnSpc>
            </a:pPr>
            <a:r>
              <a:rPr lang="zh-CN" altLang="en-US" sz="900" b="1" kern="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【优势特色】</a:t>
            </a:r>
            <a:endParaRPr lang="en-US" altLang="zh-CN" sz="900" b="1" kern="0" dirty="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L1/L5</a:t>
            </a: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双频定位精度更高</a:t>
            </a:r>
            <a:endParaRPr lang="en-US" altLang="zh-CN" sz="900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可支持内置</a:t>
            </a:r>
            <a:r>
              <a:rPr lang="en-US" altLang="zh-CN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DR</a:t>
            </a:r>
            <a:r>
              <a:rPr lang="zh-CN" altLang="en-US" sz="900" dirty="0">
                <a:solidFill>
                  <a:srgbClr val="1D1D1A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ea"/>
              </a:rPr>
              <a:t>算法</a:t>
            </a:r>
            <a:endParaRPr lang="en-US" altLang="zh-CN" sz="900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  <a:p>
            <a:pPr marL="171450" indent="-171450" defTabSz="1219200" fontAlgn="auto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zh-CN" sz="900" dirty="0">
              <a:solidFill>
                <a:srgbClr val="1D1D1A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+mn-ea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EF00B29B-218D-8B6A-5B25-2E4686F069CA}"/>
              </a:ext>
            </a:extLst>
          </p:cNvPr>
          <p:cNvGrpSpPr/>
          <p:nvPr/>
        </p:nvGrpSpPr>
        <p:grpSpPr>
          <a:xfrm>
            <a:off x="5650523" y="2932838"/>
            <a:ext cx="560844" cy="215444"/>
            <a:chOff x="4681903" y="1854157"/>
            <a:chExt cx="420836" cy="183752"/>
          </a:xfrm>
        </p:grpSpPr>
        <p:sp>
          <p:nvSpPr>
            <p:cNvPr id="116" name="矩形标注 1112">
              <a:extLst>
                <a:ext uri="{FF2B5EF4-FFF2-40B4-BE49-F238E27FC236}">
                  <a16:creationId xmlns:a16="http://schemas.microsoft.com/office/drawing/2014/main" id="{690F76E4-1952-F616-41A7-A07E253E8247}"/>
                </a:ext>
              </a:extLst>
            </p:cNvPr>
            <p:cNvSpPr/>
            <p:nvPr/>
          </p:nvSpPr>
          <p:spPr>
            <a:xfrm>
              <a:off x="4723623" y="1860338"/>
              <a:ext cx="231749" cy="150946"/>
            </a:xfrm>
            <a:prstGeom prst="wedgeRectCallout">
              <a:avLst>
                <a:gd name="adj1" fmla="val 41616"/>
                <a:gd name="adj2" fmla="val 85705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17" name="TextBox 1118">
              <a:extLst>
                <a:ext uri="{FF2B5EF4-FFF2-40B4-BE49-F238E27FC236}">
                  <a16:creationId xmlns:a16="http://schemas.microsoft.com/office/drawing/2014/main" id="{E48EF23B-7A18-5608-D839-63DEEC778384}"/>
                </a:ext>
              </a:extLst>
            </p:cNvPr>
            <p:cNvSpPr txBox="1"/>
            <p:nvPr/>
          </p:nvSpPr>
          <p:spPr>
            <a:xfrm>
              <a:off x="4681903" y="1854157"/>
              <a:ext cx="420836" cy="183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913765">
                <a:defRPr sz="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800" dirty="0"/>
                <a:t>NEW</a:t>
              </a:r>
              <a:endParaRPr lang="zh-CN" altLang="en-US" sz="800" dirty="0"/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BAF338B-077C-61E5-DE3E-F2A9BE5128C6}"/>
              </a:ext>
            </a:extLst>
          </p:cNvPr>
          <p:cNvGrpSpPr/>
          <p:nvPr/>
        </p:nvGrpSpPr>
        <p:grpSpPr>
          <a:xfrm>
            <a:off x="7670127" y="2932838"/>
            <a:ext cx="560844" cy="215444"/>
            <a:chOff x="4681903" y="1854157"/>
            <a:chExt cx="420836" cy="183752"/>
          </a:xfrm>
        </p:grpSpPr>
        <p:sp>
          <p:nvSpPr>
            <p:cNvPr id="119" name="矩形标注 1112">
              <a:extLst>
                <a:ext uri="{FF2B5EF4-FFF2-40B4-BE49-F238E27FC236}">
                  <a16:creationId xmlns:a16="http://schemas.microsoft.com/office/drawing/2014/main" id="{C6C9C563-7F76-7FA1-7DCD-549B52900FF3}"/>
                </a:ext>
              </a:extLst>
            </p:cNvPr>
            <p:cNvSpPr/>
            <p:nvPr/>
          </p:nvSpPr>
          <p:spPr>
            <a:xfrm>
              <a:off x="4723623" y="1860338"/>
              <a:ext cx="231749" cy="150946"/>
            </a:xfrm>
            <a:prstGeom prst="wedgeRectCallout">
              <a:avLst>
                <a:gd name="adj1" fmla="val 41616"/>
                <a:gd name="adj2" fmla="val 85705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20" name="TextBox 1118">
              <a:extLst>
                <a:ext uri="{FF2B5EF4-FFF2-40B4-BE49-F238E27FC236}">
                  <a16:creationId xmlns:a16="http://schemas.microsoft.com/office/drawing/2014/main" id="{7E1C762A-1033-7DF2-8EE1-E4119C89B451}"/>
                </a:ext>
              </a:extLst>
            </p:cNvPr>
            <p:cNvSpPr txBox="1"/>
            <p:nvPr/>
          </p:nvSpPr>
          <p:spPr>
            <a:xfrm>
              <a:off x="4681903" y="1854157"/>
              <a:ext cx="420836" cy="183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913765">
                <a:defRPr sz="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800" dirty="0"/>
                <a:t>NEW</a:t>
              </a:r>
              <a:endParaRPr lang="zh-CN" altLang="en-US" sz="800" dirty="0"/>
            </a:p>
          </p:txBody>
        </p:sp>
      </p:grpSp>
      <p:pic>
        <p:nvPicPr>
          <p:cNvPr id="14" name="图片 13" descr="图片包含 电子产品&#10;&#10;描述已自动生成">
            <a:extLst>
              <a:ext uri="{FF2B5EF4-FFF2-40B4-BE49-F238E27FC236}">
                <a16:creationId xmlns:a16="http://schemas.microsoft.com/office/drawing/2014/main" id="{E02C92A8-75E5-DC8E-752E-9D6679B2D6D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/>
          <a:srcRect/>
          <a:stretch>
            <a:fillRect/>
          </a:stretch>
        </p:blipFill>
        <p:spPr>
          <a:xfrm rot="5400000">
            <a:off x="9687102" y="4285483"/>
            <a:ext cx="515458" cy="33096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B4C74978-4520-2775-017D-D7CB0D568D4F}"/>
              </a:ext>
            </a:extLst>
          </p:cNvPr>
          <p:cNvGrpSpPr/>
          <p:nvPr/>
        </p:nvGrpSpPr>
        <p:grpSpPr>
          <a:xfrm>
            <a:off x="9711551" y="3955094"/>
            <a:ext cx="560844" cy="215782"/>
            <a:chOff x="4661500" y="1860338"/>
            <a:chExt cx="420836" cy="184040"/>
          </a:xfrm>
        </p:grpSpPr>
        <p:sp>
          <p:nvSpPr>
            <p:cNvPr id="17" name="矩形标注 1112">
              <a:extLst>
                <a:ext uri="{FF2B5EF4-FFF2-40B4-BE49-F238E27FC236}">
                  <a16:creationId xmlns:a16="http://schemas.microsoft.com/office/drawing/2014/main" id="{5BACB5FB-4E57-CDE3-C22D-71AD8608F296}"/>
                </a:ext>
              </a:extLst>
            </p:cNvPr>
            <p:cNvSpPr/>
            <p:nvPr/>
          </p:nvSpPr>
          <p:spPr>
            <a:xfrm>
              <a:off x="4723623" y="1860338"/>
              <a:ext cx="231749" cy="150946"/>
            </a:xfrm>
            <a:prstGeom prst="wedgeRectCallout">
              <a:avLst>
                <a:gd name="adj1" fmla="val 41616"/>
                <a:gd name="adj2" fmla="val 85705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18" name="TextBox 1118">
              <a:extLst>
                <a:ext uri="{FF2B5EF4-FFF2-40B4-BE49-F238E27FC236}">
                  <a16:creationId xmlns:a16="http://schemas.microsoft.com/office/drawing/2014/main" id="{FB07697B-7B6C-A428-A73C-F4DABE342D0A}"/>
                </a:ext>
              </a:extLst>
            </p:cNvPr>
            <p:cNvSpPr txBox="1"/>
            <p:nvPr/>
          </p:nvSpPr>
          <p:spPr>
            <a:xfrm>
              <a:off x="4661500" y="1861862"/>
              <a:ext cx="420836" cy="182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913765">
                <a:defRPr sz="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800" dirty="0"/>
                <a:t>22Q3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A418ED3A-6D51-FE1C-60ED-A447C774D937}"/>
              </a:ext>
            </a:extLst>
          </p:cNvPr>
          <p:cNvSpPr/>
          <p:nvPr/>
        </p:nvSpPr>
        <p:spPr>
          <a:xfrm>
            <a:off x="10097746" y="4286602"/>
            <a:ext cx="14972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165"/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 14* 9.6* 2.15mm</a:t>
            </a:r>
          </a:p>
          <a:p>
            <a:pPr marL="171450" indent="-171450" defTabSz="685165">
              <a:buFont typeface="Wingdings" panose="05000000000000000000" pitchFamily="2" charset="2"/>
              <a:buChar char=""/>
            </a:pPr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LNA/SAW Inside</a:t>
            </a:r>
          </a:p>
          <a:p>
            <a:pPr marL="171450" indent="-171450" defTabSz="685165">
              <a:buFont typeface="Wingdings" panose="05000000000000000000" pitchFamily="2" charset="2"/>
              <a:buChar char=""/>
            </a:pPr>
            <a:r>
              <a:rPr lang="zh-CN" altLang="en-US" sz="800" dirty="0">
                <a:solidFill>
                  <a:prstClr val="black"/>
                </a:solidFill>
                <a:sym typeface="Wingdings" panose="05000000000000000000"/>
              </a:rPr>
              <a:t>内置天线</a:t>
            </a: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  <a:p>
            <a:pPr defTabSz="685165"/>
            <a:r>
              <a:rPr lang="en-US" altLang="zh-CN" sz="800" dirty="0">
                <a:solidFill>
                  <a:prstClr val="black"/>
                </a:solidFill>
                <a:sym typeface="Wingdings" panose="05000000000000000000"/>
              </a:rPr>
              <a:t> </a:t>
            </a:r>
            <a:r>
              <a:rPr lang="en-US" altLang="zh-CN" sz="800" dirty="0">
                <a:solidFill>
                  <a:srgbClr val="FF0000"/>
                </a:solidFill>
                <a:sym typeface="Wingdings" panose="05000000000000000000"/>
              </a:rPr>
              <a:t>GPS/BeiDou/GLONASS</a:t>
            </a:r>
            <a:endParaRPr lang="en-US" altLang="zh-CN" sz="800" dirty="0">
              <a:solidFill>
                <a:prstClr val="black"/>
              </a:solidFill>
              <a:sym typeface="Wingdings" panose="05000000000000000000"/>
            </a:endParaRPr>
          </a:p>
        </p:txBody>
      </p:sp>
      <p:sp>
        <p:nvSpPr>
          <p:cNvPr id="20" name="TextBox 70">
            <a:extLst>
              <a:ext uri="{FF2B5EF4-FFF2-40B4-BE49-F238E27FC236}">
                <a16:creationId xmlns:a16="http://schemas.microsoft.com/office/drawing/2014/main" id="{01D29422-A9B9-0C25-A9DB-3613C4D522FF}"/>
              </a:ext>
            </a:extLst>
          </p:cNvPr>
          <p:cNvSpPr txBox="1"/>
          <p:nvPr/>
        </p:nvSpPr>
        <p:spPr>
          <a:xfrm>
            <a:off x="10246677" y="4023947"/>
            <a:ext cx="81282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rgbClr val="FF0000"/>
                </a:solidFill>
                <a:latin typeface="Arial" panose="020B0604020202020204"/>
              </a:rPr>
              <a:t>SIM32ELA</a:t>
            </a:r>
            <a:endParaRPr lang="zh-CN" altLang="en-US" sz="800" dirty="0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71483"/>
              </p:ext>
            </p:extLst>
          </p:nvPr>
        </p:nvGraphicFramePr>
        <p:xfrm>
          <a:off x="438151" y="777405"/>
          <a:ext cx="11382376" cy="5777954"/>
        </p:xfrm>
        <a:graphic>
          <a:graphicData uri="http://schemas.openxmlformats.org/drawingml/2006/table">
            <a:tbl>
              <a:tblPr/>
              <a:tblGrid>
                <a:gridCol w="46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81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0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29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105027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656748">
                <a:tc gridSpan="2">
                  <a:txBody>
                    <a:bodyPr/>
                    <a:lstStyle/>
                    <a:p>
                      <a:pPr algn="ctr" fontAlgn="ctr"/>
                      <a:endParaRPr lang="en-US" altLang="zh-CN" sz="11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模块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6508" marR="6508" marT="6508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平台</a:t>
                      </a:r>
                      <a:endParaRPr lang="en-US" altLang="zh-CN" sz="11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dirty="0">
                          <a:solidFill>
                            <a:srgbClr val="FFFFFF"/>
                          </a:solidFill>
                          <a:latin typeface="+mn-lt"/>
                          <a:sym typeface="+mn-ea"/>
                        </a:rPr>
                        <a:t>尺寸    （</a:t>
                      </a:r>
                      <a:r>
                        <a:rPr lang="en-US" sz="1100" b="1" dirty="0">
                          <a:solidFill>
                            <a:srgbClr val="FFFFFF"/>
                          </a:solidFill>
                          <a:latin typeface="+mn-lt"/>
                          <a:sym typeface="+mn-ea"/>
                        </a:rPr>
                        <a:t>mm）</a:t>
                      </a:r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  内置天线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软件更新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秒脉冲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latin typeface="+mn-lt"/>
                        </a:rPr>
                        <a:t>(1PPS) 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片内</a:t>
                      </a: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SAW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片内</a:t>
                      </a:r>
                      <a:r>
                        <a:rPr lang="en-US" altLang="zh-CN" sz="11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LNA</a:t>
                      </a:r>
                      <a:endParaRPr lang="zh-CN" altLang="en-US" sz="11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串口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供电电压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1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IO       </a:t>
                      </a:r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电压</a:t>
                      </a:r>
                    </a:p>
                    <a:p>
                      <a:pPr algn="ctr" fontAlgn="ctr"/>
                      <a:endParaRPr lang="zh-CN" altLang="en-US" sz="1100" b="1" i="0" u="none" strike="noStrik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精度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高精度定位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惯性导航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latin typeface="+mn-lt"/>
                        </a:rPr>
                        <a:t>频段和制式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82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SIM28</a:t>
                      </a:r>
                      <a:br>
                        <a:rPr 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</a:br>
                      <a:r>
                        <a:rPr lang="zh-CN" alt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系列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SIM28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MT3339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16*12*2.4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2.8V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GPS L1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SIM28M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MT3339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10.1*9.7*2.5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 dirty="0"/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2.8V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GPS L1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2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SIM28ML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MT3337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10.1*9.7*2.5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Arial" panose="020B060402020202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GPS L1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11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SIM66</a:t>
                      </a:r>
                    </a:p>
                    <a:p>
                      <a:pPr algn="ctr" fontAlgn="ctr"/>
                      <a:r>
                        <a:rPr lang="zh-CN" alt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系列</a:t>
                      </a:r>
                      <a:endParaRPr lang="en-US" altLang="zh-CN" sz="8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SIM66M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UC6226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10.1*9.7*2.5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3.2V--4.0V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Vin-0.3V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GPS/GLONASS/Galileo/QZSS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SIM66MB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UC6228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10.1*9.7*2.5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1.7—1.9V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1.8V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GPS/BEIDOU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72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SIM66MD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UC6580I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10.1*9.7*2.5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1.7V--3.6V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1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Vin-0.3V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10cm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L1:Beidou/GPS/GLONASS/Galileo/QZSS</a:t>
                      </a:r>
                    </a:p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L5:Beidou/GPS/Galileo/QZSS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99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SIM68</a:t>
                      </a:r>
                      <a:endParaRPr lang="en-US" sz="8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fontAlgn="ctr"/>
                      <a:r>
                        <a:rPr lang="zh-CN" alt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系列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SIM68V</a:t>
                      </a:r>
                    </a:p>
                  </a:txBody>
                  <a:tcPr marL="6508" marR="6508" marT="6508" marB="0"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16*12*2.4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panose="020F0502020204030204"/>
                          <a:sym typeface="+mn-ea"/>
                        </a:rPr>
                        <a:t>GPS/GLONASS/Galileo/QZSS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SIM68VB</a:t>
                      </a:r>
                    </a:p>
                  </a:txBody>
                  <a:tcPr marL="6508" marR="6508" marT="6508" marB="0"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16*12*2.4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GPS/BEIDOU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73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SIM68M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10.1*9.7*2.5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GPS/GLONASS/Galileo/QZSS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42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SIM68MB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10.1*9.7*2.5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+mn-lt"/>
                          <a:sym typeface="+mn-ea"/>
                        </a:rPr>
                        <a:t>GPS/BEIDOU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22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SIM68D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AG3335M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Calibri" panose="020F0502020204030204"/>
                          <a:sym typeface="+mn-ea"/>
                        </a:rPr>
                        <a:t>16*12*2.4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L1:Beidou/GPS/GLONASS/Galileo/QZSS</a:t>
                      </a:r>
                    </a:p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L5:Beidou/GPS/Galileo/QZSS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22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SIM68MD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AG3335M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10.1*9.7*2.5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1m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L1:Beidou/GPS/GLONASS/Galileo/QZSS</a:t>
                      </a:r>
                    </a:p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L5:Beidou/GPS/Galileo/QZSS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226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SIM68AT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AG3335AT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Calibri" panose="020F0502020204030204"/>
                          <a:sym typeface="+mn-ea"/>
                        </a:rPr>
                        <a:t>16*12*2.4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10cm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L1:Beidou/GPS/GLONASS/Galileo/QZSS</a:t>
                      </a:r>
                    </a:p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L5:Beidou/GPS/Galileo/QZSS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2268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SIM68AD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AG3335AD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Calibri" panose="020F0502020204030204"/>
                          <a:sym typeface="+mn-ea"/>
                        </a:rPr>
                        <a:t>16*12*2.4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10cm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L1:Beidou/GPS/GLONASS/Galileo/QZSS</a:t>
                      </a:r>
                    </a:p>
                    <a:p>
                      <a:pPr algn="ctr" fontAlgn="auto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L5:Beidou/GPS/Galileo/QZSS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33427"/>
                  </a:ext>
                </a:extLst>
              </a:tr>
              <a:tr h="66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SIM65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SIM65M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AG3352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10.1*9.7*2.5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2.5m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Beidou</a:t>
                      </a: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/GPS/GLONASS/Galileo/QZSS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6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SIM39</a:t>
                      </a:r>
                      <a:br>
                        <a:rPr 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</a:br>
                      <a:r>
                        <a:rPr lang="zh-CN" alt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系列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SIM39EA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MT3339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16*16*6.2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</a:rPr>
                        <a:t>●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</a:rPr>
                        <a:t>●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GPS L1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2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SIM39EAU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MT3339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22*22*7.5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</a:rPr>
                        <a:t>●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</a:rPr>
                        <a:t>●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GPS L1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SIM33</a:t>
                      </a:r>
                      <a:br>
                        <a:rPr 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</a:br>
                      <a:r>
                        <a:rPr lang="zh-CN" altLang="en-US" sz="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系列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SIM33ELA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14*9.6*2.15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</a:rPr>
                        <a:t>●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GPS/GLONASS/Galileo/QZSS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741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SIM33EAU</a:t>
                      </a: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MT3333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22*22*7.5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</a:rPr>
                        <a:t>●</a:t>
                      </a:r>
                    </a:p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</a:rPr>
                        <a:t>●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　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chemeClr val="tx1"/>
                          </a:solidFill>
                          <a:latin typeface="Arial" panose="020B0604020202020204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1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latin typeface="Calibri" panose="020F0502020204030204"/>
                        </a:rPr>
                        <a:t>2.5m</a:t>
                      </a: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Calibri" panose="020F0502020204030204"/>
                          <a:sym typeface="+mn-ea"/>
                        </a:rPr>
                        <a:t>GPS/GLONASS/Galileo/QZSS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87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1" i="0" u="none" strike="no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SIM32</a:t>
                      </a:r>
                      <a:endParaRPr lang="zh-CN" altLang="en-US" sz="800" b="1" i="0" u="none" strike="noStrike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latin typeface="Calibri" panose="020F0502020204030204"/>
                        </a:rPr>
                        <a:t>SIM32ELA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AG3352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14*9.6*2.15</a:t>
                      </a:r>
                      <a:endParaRPr lang="en-US" altLang="zh-CN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i="0" u="none" strike="noStrike" dirty="0">
                          <a:solidFill>
                            <a:srgbClr val="FF0000"/>
                          </a:solidFill>
                          <a:latin typeface="Arial" panose="020B0604020202020204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●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2.8V--4.3V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2.8V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latin typeface="+mn-lt"/>
                        </a:rPr>
                        <a:t>2.5m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dirty="0" err="1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Beidou</a:t>
                      </a:r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  <a:sym typeface="+mn-ea"/>
                        </a:rPr>
                        <a:t>/GPS/GLONASS/Galileo/QZSS</a:t>
                      </a:r>
                      <a:endParaRPr lang="zh-CN" altLang="en-US" sz="800" b="0" i="0" u="none" strike="noStrike" dirty="0">
                        <a:solidFill>
                          <a:srgbClr val="FF0000"/>
                        </a:solidFill>
                        <a:latin typeface="Calibri" panose="020F0502020204030204"/>
                      </a:endParaRPr>
                    </a:p>
                  </a:txBody>
                  <a:tcPr marL="6508" marR="6508" marT="6508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797355"/>
                  </a:ext>
                </a:extLst>
              </a:tr>
            </a:tbl>
          </a:graphicData>
        </a:graphic>
      </p:graphicFrame>
      <p:sp>
        <p:nvSpPr>
          <p:cNvPr id="3" name="标题 66"/>
          <p:cNvSpPr txBox="1"/>
          <p:nvPr/>
        </p:nvSpPr>
        <p:spPr>
          <a:xfrm>
            <a:off x="335360" y="164637"/>
            <a:ext cx="9038997" cy="47158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zh-CN" altLang="en-US" sz="2133" b="1" dirty="0">
                <a:latin typeface="+mj-ea"/>
                <a:cs typeface="Calibri" panose="020F0502020204030204" charset="0"/>
              </a:rPr>
            </a:br>
            <a:endParaRPr lang="zh-CN" altLang="en-US" sz="2133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11478973" y="750861"/>
            <a:ext cx="28675" cy="556861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7F1F26A6-2802-DA4B-D885-C28C69369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0" y="1205915"/>
            <a:ext cx="11579119" cy="52371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AA5C979-CF60-2365-E924-F97CD9DC9430}"/>
              </a:ext>
            </a:extLst>
          </p:cNvPr>
          <p:cNvSpPr txBox="1">
            <a:spLocks/>
          </p:cNvSpPr>
          <p:nvPr/>
        </p:nvSpPr>
        <p:spPr>
          <a:xfrm>
            <a:off x="295674" y="770910"/>
            <a:ext cx="9144000" cy="527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高通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IOT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芯片路线图</a:t>
            </a:r>
            <a:endParaRPr lang="zh-CN" altLang="en-US" sz="2400" dirty="0">
              <a:solidFill>
                <a:srgbClr val="C00000"/>
              </a:solidFill>
              <a:cs typeface="+mn-cs"/>
            </a:endParaRPr>
          </a:p>
        </p:txBody>
      </p:sp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338634" y="817437"/>
            <a:ext cx="6681926" cy="5742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市场热点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运营商政策加持推动物联网蓬勃发展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6F86AF-C6AD-4457-B053-BC959CF8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56" y="2914318"/>
            <a:ext cx="3492642" cy="35314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查看源图像">
            <a:extLst>
              <a:ext uri="{FF2B5EF4-FFF2-40B4-BE49-F238E27FC236}">
                <a16:creationId xmlns:a16="http://schemas.microsoft.com/office/drawing/2014/main" id="{D960CB1F-3ACD-4F6C-BFE2-8AEB1EC31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4" y="1560304"/>
            <a:ext cx="45148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3185122C-4F07-467A-8CEB-3840BA40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96" y="1491945"/>
            <a:ext cx="4765040" cy="239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C441CE7-6F9F-4912-A67F-B029761D3985}"/>
              </a:ext>
            </a:extLst>
          </p:cNvPr>
          <p:cNvGrpSpPr/>
          <p:nvPr/>
        </p:nvGrpSpPr>
        <p:grpSpPr>
          <a:xfrm>
            <a:off x="5580136" y="4480114"/>
            <a:ext cx="2964346" cy="1879003"/>
            <a:chOff x="1001403" y="3813043"/>
            <a:chExt cx="2964346" cy="187900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30F96F0-20BA-45A0-9E82-C0DE19A66866}"/>
                </a:ext>
              </a:extLst>
            </p:cNvPr>
            <p:cNvSpPr/>
            <p:nvPr/>
          </p:nvSpPr>
          <p:spPr>
            <a:xfrm>
              <a:off x="1355972" y="3813043"/>
              <a:ext cx="860240" cy="32461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C166139-6848-4DE5-9B9B-B340BB6EBE56}"/>
                </a:ext>
              </a:extLst>
            </p:cNvPr>
            <p:cNvSpPr/>
            <p:nvPr/>
          </p:nvSpPr>
          <p:spPr>
            <a:xfrm>
              <a:off x="2859457" y="3819651"/>
              <a:ext cx="860240" cy="32461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6671BB3-0DAE-495A-AE18-BAE59F5F48D4}"/>
                </a:ext>
              </a:extLst>
            </p:cNvPr>
            <p:cNvSpPr txBox="1"/>
            <p:nvPr/>
          </p:nvSpPr>
          <p:spPr>
            <a:xfrm>
              <a:off x="1335397" y="3822722"/>
              <a:ext cx="1080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宽带接入类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F915622-6A1D-41EC-AE28-90D44507A0C8}"/>
                </a:ext>
              </a:extLst>
            </p:cNvPr>
            <p:cNvSpPr txBox="1"/>
            <p:nvPr/>
          </p:nvSpPr>
          <p:spPr>
            <a:xfrm>
              <a:off x="2957739" y="3829427"/>
              <a:ext cx="860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视频类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AB54003-E521-48AB-A079-F8287A110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90" b="95338" l="9722" r="89931">
                          <a14:foregroundMark x1="26389" y1="53380" x2="26389" y2="53380"/>
                          <a14:foregroundMark x1="36111" y1="35664" x2="36111" y2="35664"/>
                          <a14:foregroundMark x1="43750" y1="15618" x2="43750" y2="15618"/>
                          <a14:foregroundMark x1="50000" y1="95338" x2="50000" y2="95338"/>
                          <a14:foregroundMark x1="62847" y1="10490" x2="62847" y2="1049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209083" y="4291931"/>
              <a:ext cx="415280" cy="57606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92172D6-1826-4D69-8305-C2B5DABB4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35" b="92478" l="7037" r="90000">
                          <a14:foregroundMark x1="11481" y1="20354" x2="11481" y2="20354"/>
                          <a14:foregroundMark x1="13333" y1="30973" x2="13333" y2="30973"/>
                          <a14:foregroundMark x1="12222" y1="37611" x2="12222" y2="37611"/>
                          <a14:foregroundMark x1="9630" y1="28319" x2="9630" y2="28319"/>
                          <a14:foregroundMark x1="7407" y1="17699" x2="7407" y2="17699"/>
                          <a14:foregroundMark x1="62222" y1="84071" x2="62222" y2="84071"/>
                          <a14:foregroundMark x1="58148" y1="92478" x2="58148" y2="924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5188" y="4354593"/>
              <a:ext cx="538497" cy="45074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BCADB871-B735-4B46-9BFD-69D624949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46" b="93050" l="9879" r="89775">
                          <a14:foregroundMark x1="27383" y1="91313" x2="27383" y2="91313"/>
                          <a14:foregroundMark x1="47660" y1="92664" x2="47660" y2="92664"/>
                          <a14:foregroundMark x1="59099" y1="93050" x2="59099" y2="93050"/>
                          <a14:foregroundMark x1="86135" y1="89382" x2="86135" y2="893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14526" y="4260691"/>
              <a:ext cx="641853" cy="576221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0680848-08DE-4112-BC81-54E03896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541" b="89680" l="9877" r="94136">
                          <a14:foregroundMark x1="87654" y1="76512" x2="87654" y2="76512"/>
                          <a14:foregroundMark x1="92284" y1="62278" x2="92284" y2="62278"/>
                          <a14:foregroundMark x1="88580" y1="73665" x2="88580" y2="73665"/>
                          <a14:foregroundMark x1="86728" y1="74733" x2="86728" y2="74733"/>
                          <a14:foregroundMark x1="82407" y1="83630" x2="82407" y2="83630"/>
                          <a14:foregroundMark x1="94136" y1="78292" x2="94136" y2="78292"/>
                          <a14:foregroundMark x1="90432" y1="67616" x2="90432" y2="67616"/>
                          <a14:foregroundMark x1="87963" y1="62278" x2="87963" y2="62278"/>
                          <a14:foregroundMark x1="78086" y1="72598" x2="78086" y2="72598"/>
                          <a14:foregroundMark x1="84877" y1="75801" x2="84877" y2="75801"/>
                          <a14:foregroundMark x1="83951" y1="73310" x2="83951" y2="73310"/>
                          <a14:foregroundMark x1="79321" y1="77936" x2="79321" y2="77936"/>
                          <a14:foregroundMark x1="10185" y1="77224" x2="10185" y2="77224"/>
                          <a14:foregroundMark x1="20062" y1="77224" x2="20062" y2="77224"/>
                          <a14:foregroundMark x1="37346" y1="81851" x2="37346" y2="81851"/>
                          <a14:foregroundMark x1="40741" y1="8541" x2="40741" y2="854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67572" y="4336860"/>
              <a:ext cx="598177" cy="518789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4ECED5A-C569-401B-802A-C331C096AC2F}"/>
                </a:ext>
              </a:extLst>
            </p:cNvPr>
            <p:cNvSpPr txBox="1"/>
            <p:nvPr/>
          </p:nvSpPr>
          <p:spPr>
            <a:xfrm>
              <a:off x="1001403" y="4945988"/>
              <a:ext cx="9121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家庭</a:t>
              </a:r>
              <a:r>
                <a:rPr lang="en-US" altLang="zh-CN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/</a:t>
              </a: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企业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5856E9A-69A7-4B7D-9499-203F2040D4D0}"/>
                </a:ext>
              </a:extLst>
            </p:cNvPr>
            <p:cNvSpPr txBox="1"/>
            <p:nvPr/>
          </p:nvSpPr>
          <p:spPr>
            <a:xfrm>
              <a:off x="1853428" y="4959945"/>
              <a:ext cx="6962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工业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677FD70-FBDE-43CD-BDB6-0CEA3B6FDCDB}"/>
                </a:ext>
              </a:extLst>
            </p:cNvPr>
            <p:cNvSpPr txBox="1"/>
            <p:nvPr/>
          </p:nvSpPr>
          <p:spPr>
            <a:xfrm>
              <a:off x="1274109" y="5261159"/>
              <a:ext cx="11461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无线宽带</a:t>
              </a:r>
              <a:endPara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WTTX</a:t>
              </a:r>
              <a:endParaRPr lang="zh-CN" altLang="en-US" sz="11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75E84E2-7CE2-454D-975A-21345E073A27}"/>
                </a:ext>
              </a:extLst>
            </p:cNvPr>
            <p:cNvSpPr txBox="1"/>
            <p:nvPr/>
          </p:nvSpPr>
          <p:spPr>
            <a:xfrm>
              <a:off x="2808143" y="5005573"/>
              <a:ext cx="114611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4K/8K </a:t>
              </a: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视频</a:t>
              </a:r>
              <a:endParaRPr lang="en-US" altLang="zh-CN" sz="11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en-US" altLang="zh-CN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AR/VR</a:t>
              </a:r>
            </a:p>
            <a:p>
              <a:pPr marL="228594" indent="-228594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latin typeface="等线" panose="02010600030101010101" pitchFamily="2" charset="-122"/>
                  <a:ea typeface="等线" panose="02010600030101010101" pitchFamily="2" charset="-122"/>
                </a:rPr>
                <a:t>云游戏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D811129-1FA4-4C82-818F-5B055216CF44}"/>
              </a:ext>
            </a:extLst>
          </p:cNvPr>
          <p:cNvSpPr txBox="1"/>
          <p:nvPr/>
        </p:nvSpPr>
        <p:spPr>
          <a:xfrm>
            <a:off x="8102867" y="3983779"/>
            <a:ext cx="8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5G </a:t>
            </a:r>
            <a:endParaRPr lang="zh-CN" altLang="en-US" sz="1600" b="1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A6ECC9A-60F6-430B-9AA4-C80D112B4E05}"/>
              </a:ext>
            </a:extLst>
          </p:cNvPr>
          <p:cNvGrpSpPr/>
          <p:nvPr/>
        </p:nvGrpSpPr>
        <p:grpSpPr>
          <a:xfrm>
            <a:off x="8887976" y="4486722"/>
            <a:ext cx="2562344" cy="985685"/>
            <a:chOff x="5094013" y="3795135"/>
            <a:chExt cx="2406567" cy="97668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FA93E7D-9C87-4E07-A799-3CF4F9690C0C}"/>
                </a:ext>
              </a:extLst>
            </p:cNvPr>
            <p:cNvSpPr/>
            <p:nvPr/>
          </p:nvSpPr>
          <p:spPr>
            <a:xfrm>
              <a:off x="5094013" y="3809527"/>
              <a:ext cx="860240" cy="32461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88953B9-DA92-4614-85E3-9EF1E3EFC805}"/>
                </a:ext>
              </a:extLst>
            </p:cNvPr>
            <p:cNvSpPr txBox="1"/>
            <p:nvPr/>
          </p:nvSpPr>
          <p:spPr>
            <a:xfrm>
              <a:off x="5094013" y="3842752"/>
              <a:ext cx="1080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智能制造类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1BCD876-3CBE-4400-B217-CE973BC97174}"/>
                </a:ext>
              </a:extLst>
            </p:cNvPr>
            <p:cNvSpPr/>
            <p:nvPr/>
          </p:nvSpPr>
          <p:spPr>
            <a:xfrm>
              <a:off x="6428605" y="3795135"/>
              <a:ext cx="860240" cy="32461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644D781-30E2-48C6-9AE4-DE5CBCD95537}"/>
                </a:ext>
              </a:extLst>
            </p:cNvPr>
            <p:cNvSpPr txBox="1"/>
            <p:nvPr/>
          </p:nvSpPr>
          <p:spPr>
            <a:xfrm>
              <a:off x="6412791" y="3842752"/>
              <a:ext cx="1080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智慧电力类</a:t>
              </a: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A3F2723-F6FB-4221-B294-6DB385368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47" b="92780" l="9804" r="89804">
                          <a14:foregroundMark x1="32157" y1="70758" x2="32157" y2="70758"/>
                          <a14:foregroundMark x1="49412" y1="92780" x2="49412" y2="927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54463" y="4185951"/>
              <a:ext cx="539340" cy="58587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16CC16A-A8BE-4811-80AE-9A307D47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6294" b="91958" l="8756" r="95853">
                          <a14:foregroundMark x1="49309" y1="13986" x2="49309" y2="13986"/>
                          <a14:foregroundMark x1="14747" y1="19580" x2="14747" y2="19580"/>
                          <a14:foregroundMark x1="17972" y1="31119" x2="17972" y2="31119"/>
                          <a14:foregroundMark x1="17972" y1="36014" x2="17972" y2="36014"/>
                          <a14:foregroundMark x1="17972" y1="36014" x2="17972" y2="36014"/>
                          <a14:foregroundMark x1="16129" y1="23776" x2="16129" y2="22028"/>
                          <a14:foregroundMark x1="18433" y1="11538" x2="18433" y2="11538"/>
                          <a14:foregroundMark x1="16129" y1="8042" x2="16129" y2="8042"/>
                          <a14:foregroundMark x1="50691" y1="6643" x2="52074" y2="6643"/>
                          <a14:foregroundMark x1="96313" y1="6643" x2="96313" y2="6643"/>
                          <a14:foregroundMark x1="80184" y1="10140" x2="80184" y2="10140"/>
                          <a14:foregroundMark x1="72350" y1="58741" x2="72350" y2="58741"/>
                          <a14:foregroundMark x1="76959" y1="79021" x2="76959" y2="79021"/>
                          <a14:foregroundMark x1="51152" y1="89161" x2="51152" y2="89161"/>
                          <a14:foregroundMark x1="27189" y1="87762" x2="27189" y2="87762"/>
                          <a14:foregroundMark x1="26728" y1="87762" x2="26728" y2="87762"/>
                          <a14:foregroundMark x1="26267" y1="86713" x2="26267" y2="86713"/>
                          <a14:foregroundMark x1="24885" y1="86014" x2="57143" y2="85315"/>
                          <a14:foregroundMark x1="57143" y1="85315" x2="64055" y2="85664"/>
                          <a14:foregroundMark x1="86175" y1="65035" x2="82949" y2="89161"/>
                          <a14:foregroundMark x1="82949" y1="89161" x2="82949" y2="89161"/>
                          <a14:foregroundMark x1="25806" y1="80420" x2="62212" y2="79720"/>
                          <a14:foregroundMark x1="62212" y1="79720" x2="63594" y2="79720"/>
                          <a14:foregroundMark x1="8756" y1="82867" x2="24424" y2="77622"/>
                          <a14:foregroundMark x1="15207" y1="92308" x2="59908" y2="88811"/>
                          <a14:foregroundMark x1="59908" y1="88811" x2="80184" y2="91958"/>
                          <a14:foregroundMark x1="12442" y1="10140" x2="12442" y2="10140"/>
                          <a14:foregroundMark x1="12442" y1="10140" x2="12442" y2="10140"/>
                          <a14:foregroundMark x1="10138" y1="8392" x2="10138" y2="8392"/>
                          <a14:foregroundMark x1="9677" y1="14685" x2="9677" y2="146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45798" y="4185952"/>
              <a:ext cx="429631" cy="56624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B53E5FE-3469-4382-89CD-DB69B546F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46" b="93050" l="9879" r="89775">
                          <a14:foregroundMark x1="27383" y1="91313" x2="27383" y2="91313"/>
                          <a14:foregroundMark x1="47660" y1="92664" x2="47660" y2="92664"/>
                          <a14:foregroundMark x1="59099" y1="93050" x2="59099" y2="93050"/>
                          <a14:foregroundMark x1="86135" y1="89382" x2="86135" y2="893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58727" y="4174944"/>
              <a:ext cx="641853" cy="576221"/>
            </a:xfrm>
            <a:prstGeom prst="rect">
              <a:avLst/>
            </a:prstGeom>
          </p:spPr>
        </p:pic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DAC8C7AE-50A2-4E0B-9A92-8A1B2246D6F1}"/>
              </a:ext>
            </a:extLst>
          </p:cNvPr>
          <p:cNvSpPr txBox="1"/>
          <p:nvPr/>
        </p:nvSpPr>
        <p:spPr>
          <a:xfrm>
            <a:off x="8819912" y="5722930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高精度授时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5G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LAN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5G+TSN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0FF01F0-517B-4116-8F4A-0E3C56F388F3}"/>
              </a:ext>
            </a:extLst>
          </p:cNvPr>
          <p:cNvSpPr txBox="1"/>
          <p:nvPr/>
        </p:nvSpPr>
        <p:spPr>
          <a:xfrm>
            <a:off x="10206035" y="570038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网络切片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altLang="zh-CN" sz="1200" dirty="0" err="1">
                <a:latin typeface="等线" panose="02010600030101010101" pitchFamily="2" charset="-122"/>
                <a:ea typeface="等线" panose="02010600030101010101" pitchFamily="2" charset="-122"/>
              </a:rPr>
              <a:t>uRLLC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增强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NPN</a:t>
            </a:r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251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1250303"/>
            <a:ext cx="11280576" cy="53274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AE4C9FB-FD86-00BA-49DC-548960EFD68E}"/>
              </a:ext>
            </a:extLst>
          </p:cNvPr>
          <p:cNvSpPr txBox="1">
            <a:spLocks/>
          </p:cNvSpPr>
          <p:nvPr/>
        </p:nvSpPr>
        <p:spPr>
          <a:xfrm>
            <a:off x="426303" y="692726"/>
            <a:ext cx="9144000" cy="527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展锐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IOT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芯片路线图</a:t>
            </a:r>
            <a:endParaRPr lang="zh-CN" altLang="en-US" sz="2400" dirty="0">
              <a:solidFill>
                <a:srgbClr val="C00000"/>
              </a:solidFill>
              <a:cs typeface="+mn-cs"/>
            </a:endParaRPr>
          </a:p>
        </p:txBody>
      </p:sp>
    </p:spTree>
  </p:cSld>
  <p:clrMapOvr>
    <a:masterClrMapping/>
  </p:clrMapOvr>
  <p:transition advClick="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6" y="1219894"/>
            <a:ext cx="11568608" cy="5391813"/>
          </a:xfrm>
          <a:prstGeom prst="rect">
            <a:avLst/>
          </a:prstGeom>
        </p:spPr>
      </p:pic>
      <p:grpSp>
        <p:nvGrpSpPr>
          <p:cNvPr id="66" name="group 24"/>
          <p:cNvGrpSpPr/>
          <p:nvPr/>
        </p:nvGrpSpPr>
        <p:grpSpPr>
          <a:xfrm rot="21600000">
            <a:off x="1056996" y="3140968"/>
            <a:ext cx="1885696" cy="628904"/>
            <a:chOff x="0" y="0"/>
            <a:chExt cx="1414272" cy="471678"/>
          </a:xfrm>
        </p:grpSpPr>
        <p:pic>
          <p:nvPicPr>
            <p:cNvPr id="67" name="picture 1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14272" cy="471678"/>
            </a:xfrm>
            <a:prstGeom prst="rect">
              <a:avLst/>
            </a:prstGeom>
          </p:spPr>
        </p:pic>
        <p:sp>
          <p:nvSpPr>
            <p:cNvPr id="68" name="path"/>
            <p:cNvSpPr/>
            <p:nvPr/>
          </p:nvSpPr>
          <p:spPr>
            <a:xfrm>
              <a:off x="1245870" y="13716"/>
              <a:ext cx="140208" cy="140970"/>
            </a:xfrm>
            <a:custGeom>
              <a:avLst/>
              <a:gdLst/>
              <a:ahLst/>
              <a:cxnLst/>
              <a:rect l="0" t="0" r="0" b="0"/>
              <a:pathLst>
                <a:path w="220" h="222">
                  <a:moveTo>
                    <a:pt x="0" y="111"/>
                  </a:moveTo>
                  <a:cubicBezTo>
                    <a:pt x="0" y="50"/>
                    <a:pt x="49" y="0"/>
                    <a:pt x="110" y="0"/>
                  </a:cubicBezTo>
                  <a:cubicBezTo>
                    <a:pt x="171" y="0"/>
                    <a:pt x="220" y="50"/>
                    <a:pt x="220" y="111"/>
                  </a:cubicBezTo>
                  <a:cubicBezTo>
                    <a:pt x="220" y="172"/>
                    <a:pt x="171" y="222"/>
                    <a:pt x="110" y="222"/>
                  </a:cubicBezTo>
                  <a:cubicBezTo>
                    <a:pt x="49" y="222"/>
                    <a:pt x="0" y="172"/>
                    <a:pt x="0" y="111"/>
                  </a:cubicBezTo>
                </a:path>
              </a:pathLst>
            </a:custGeom>
            <a:solidFill>
              <a:srgbClr val="FE9B1E">
                <a:alpha val="100000"/>
              </a:srgbClr>
            </a:solidFill>
            <a:ln cap="flat">
              <a:miter lim="0"/>
            </a:ln>
          </p:spPr>
          <p:txBody>
            <a:bodyPr rtlCol="0"/>
            <a:lstStyle/>
            <a:p>
              <a:pPr algn="ctr"/>
              <a:endParaRPr lang="zh-CN" altLang="en-US" sz="2400"/>
            </a:p>
          </p:txBody>
        </p:sp>
        <p:sp>
          <p:nvSpPr>
            <p:cNvPr id="69" name="textbox 170"/>
            <p:cNvSpPr/>
            <p:nvPr/>
          </p:nvSpPr>
          <p:spPr>
            <a:xfrm>
              <a:off x="39936" y="13094"/>
              <a:ext cx="1042103" cy="4127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0000"/>
                </a:lnSpc>
              </a:pPr>
              <a:endParaRPr lang="en-US" altLang="en-US" sz="135" dirty="0"/>
            </a:p>
            <a:p>
              <a:pPr indent="17145" eaLnBrk="0">
                <a:lnSpc>
                  <a:spcPct val="78000"/>
                </a:lnSpc>
              </a:pPr>
              <a:r>
                <a:rPr sz="1735" b="1" spc="4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MT87</a:t>
              </a:r>
              <a:r>
                <a:rPr lang="en-US" sz="1735" b="1" spc="4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88</a:t>
              </a:r>
              <a:endParaRPr lang="en-US" altLang="en-US" sz="1735" dirty="0"/>
            </a:p>
            <a:p>
              <a:pPr indent="32385" eaLnBrk="0">
                <a:lnSpc>
                  <a:spcPct val="82000"/>
                </a:lnSpc>
                <a:spcBef>
                  <a:spcPts val="235"/>
                </a:spcBef>
              </a:pP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•</a:t>
              </a:r>
              <a:r>
                <a:rPr sz="935" spc="13" dirty="0">
                  <a:solidFill>
                    <a:srgbClr val="35363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</a:t>
              </a: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4</a:t>
              </a:r>
              <a:r>
                <a:rPr lang="en-US"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+4  </a:t>
              </a: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CA</a:t>
              </a:r>
              <a:r>
                <a:rPr lang="en-US"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73/CA</a:t>
              </a: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53</a:t>
              </a:r>
              <a:r>
                <a:rPr sz="935" spc="67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2G</a:t>
              </a:r>
              <a:endParaRPr lang="en-US" altLang="en-US" sz="935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265" dirty="0"/>
            </a:p>
            <a:p>
              <a:pPr indent="32385" eaLnBrk="0">
                <a:lnSpc>
                  <a:spcPct val="82000"/>
                </a:lnSpc>
              </a:pP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•</a:t>
              </a:r>
              <a:r>
                <a:rPr sz="935" spc="53" dirty="0">
                  <a:solidFill>
                    <a:srgbClr val="35363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</a:t>
              </a:r>
              <a:r>
                <a:rPr lang="en-US"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Arial" panose="020B0604020202020204"/>
                  <a:cs typeface="Calibri" panose="020F0502020204030204"/>
                </a:rPr>
                <a:t>Mali-G72 MP3</a:t>
              </a:r>
              <a:endParaRPr lang="en-US" altLang="en-US" sz="935" dirty="0"/>
            </a:p>
          </p:txBody>
        </p:sp>
        <p:pic>
          <p:nvPicPr>
            <p:cNvPr id="70" name="picture 1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082039" y="14478"/>
              <a:ext cx="132588" cy="132588"/>
            </a:xfrm>
            <a:prstGeom prst="rect">
              <a:avLst/>
            </a:prstGeom>
          </p:spPr>
        </p:pic>
      </p:grpSp>
      <p:grpSp>
        <p:nvGrpSpPr>
          <p:cNvPr id="71" name="group 24"/>
          <p:cNvGrpSpPr/>
          <p:nvPr/>
        </p:nvGrpSpPr>
        <p:grpSpPr>
          <a:xfrm rot="21600000">
            <a:off x="1625096" y="4806581"/>
            <a:ext cx="1885696" cy="628904"/>
            <a:chOff x="0" y="0"/>
            <a:chExt cx="1414272" cy="471678"/>
          </a:xfrm>
        </p:grpSpPr>
        <p:pic>
          <p:nvPicPr>
            <p:cNvPr id="72" name="picture 1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1414272" cy="471678"/>
            </a:xfrm>
            <a:prstGeom prst="rect">
              <a:avLst/>
            </a:prstGeom>
          </p:spPr>
        </p:pic>
        <p:sp>
          <p:nvSpPr>
            <p:cNvPr id="73" name="path"/>
            <p:cNvSpPr/>
            <p:nvPr/>
          </p:nvSpPr>
          <p:spPr>
            <a:xfrm>
              <a:off x="1245870" y="13716"/>
              <a:ext cx="140208" cy="140970"/>
            </a:xfrm>
            <a:custGeom>
              <a:avLst/>
              <a:gdLst/>
              <a:ahLst/>
              <a:cxnLst/>
              <a:rect l="0" t="0" r="0" b="0"/>
              <a:pathLst>
                <a:path w="220" h="222">
                  <a:moveTo>
                    <a:pt x="0" y="111"/>
                  </a:moveTo>
                  <a:cubicBezTo>
                    <a:pt x="0" y="50"/>
                    <a:pt x="49" y="0"/>
                    <a:pt x="110" y="0"/>
                  </a:cubicBezTo>
                  <a:cubicBezTo>
                    <a:pt x="171" y="0"/>
                    <a:pt x="220" y="50"/>
                    <a:pt x="220" y="111"/>
                  </a:cubicBezTo>
                  <a:cubicBezTo>
                    <a:pt x="220" y="172"/>
                    <a:pt x="171" y="222"/>
                    <a:pt x="110" y="222"/>
                  </a:cubicBezTo>
                  <a:cubicBezTo>
                    <a:pt x="49" y="222"/>
                    <a:pt x="0" y="172"/>
                    <a:pt x="0" y="111"/>
                  </a:cubicBezTo>
                </a:path>
              </a:pathLst>
            </a:custGeom>
            <a:solidFill>
              <a:srgbClr val="FE9B1E">
                <a:alpha val="100000"/>
              </a:srgbClr>
            </a:solidFill>
            <a:ln cap="flat">
              <a:miter lim="0"/>
            </a:ln>
          </p:spPr>
          <p:txBody>
            <a:bodyPr rtlCol="0"/>
            <a:lstStyle/>
            <a:p>
              <a:pPr algn="ctr"/>
              <a:endParaRPr lang="zh-CN" altLang="en-US" sz="2400"/>
            </a:p>
          </p:txBody>
        </p:sp>
        <p:sp>
          <p:nvSpPr>
            <p:cNvPr id="74" name="textbox 170"/>
            <p:cNvSpPr/>
            <p:nvPr/>
          </p:nvSpPr>
          <p:spPr>
            <a:xfrm>
              <a:off x="39936" y="13094"/>
              <a:ext cx="655955" cy="4127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0000"/>
                </a:lnSpc>
              </a:pPr>
              <a:endParaRPr lang="en-US" altLang="en-US" sz="135" dirty="0"/>
            </a:p>
            <a:p>
              <a:pPr indent="17145" eaLnBrk="0">
                <a:lnSpc>
                  <a:spcPct val="78000"/>
                </a:lnSpc>
              </a:pPr>
              <a:r>
                <a:rPr sz="1735" b="1" spc="40" dirty="0">
                  <a:solidFill>
                    <a:srgbClr val="FFFFFF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MT8766</a:t>
              </a:r>
              <a:endParaRPr lang="en-US" altLang="en-US" sz="1735" dirty="0"/>
            </a:p>
            <a:p>
              <a:pPr indent="32385" eaLnBrk="0">
                <a:lnSpc>
                  <a:spcPct val="82000"/>
                </a:lnSpc>
                <a:spcBef>
                  <a:spcPts val="235"/>
                </a:spcBef>
              </a:pP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•</a:t>
              </a:r>
              <a:r>
                <a:rPr sz="935" spc="13" dirty="0">
                  <a:solidFill>
                    <a:srgbClr val="35363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</a:t>
              </a: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4x</a:t>
              </a:r>
              <a:r>
                <a:rPr sz="935" spc="8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CA53</a:t>
              </a:r>
              <a:r>
                <a:rPr sz="935" spc="67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2G</a:t>
              </a:r>
              <a:endParaRPr lang="en-US" altLang="en-US" sz="935" dirty="0"/>
            </a:p>
            <a:p>
              <a:pPr algn="l" rtl="0" eaLnBrk="0">
                <a:lnSpc>
                  <a:spcPct val="113000"/>
                </a:lnSpc>
              </a:pPr>
              <a:endParaRPr lang="en-US" altLang="en-US" sz="265" dirty="0"/>
            </a:p>
            <a:p>
              <a:pPr indent="32385" eaLnBrk="0">
                <a:lnSpc>
                  <a:spcPct val="82000"/>
                </a:lnSpc>
              </a:pP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•</a:t>
              </a:r>
              <a:r>
                <a:rPr sz="935" spc="53" dirty="0">
                  <a:solidFill>
                    <a:srgbClr val="353630">
                      <a:alpha val="100000"/>
                    </a:srgbClr>
                  </a:solidFill>
                  <a:latin typeface="Arial" panose="020B0604020202020204"/>
                  <a:ea typeface="Arial" panose="020B0604020202020204"/>
                  <a:cs typeface="Arial" panose="020B0604020202020204"/>
                </a:rPr>
                <a:t>   </a:t>
              </a: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IMG</a:t>
              </a:r>
              <a:r>
                <a:rPr sz="935" spc="53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 </a:t>
              </a:r>
              <a:r>
                <a:rPr sz="935" spc="40" dirty="0">
                  <a:solidFill>
                    <a:srgbClr val="353630">
                      <a:alpha val="100000"/>
                    </a:srgbClr>
                  </a:solidFill>
                  <a:latin typeface="Calibri" panose="020F0502020204030204"/>
                  <a:ea typeface="Calibri" panose="020F0502020204030204"/>
                  <a:cs typeface="Calibri" panose="020F0502020204030204"/>
                </a:rPr>
                <a:t>GE8300</a:t>
              </a:r>
              <a:endParaRPr lang="en-US" altLang="en-US" sz="935" dirty="0"/>
            </a:p>
          </p:txBody>
        </p:sp>
        <p:pic>
          <p:nvPicPr>
            <p:cNvPr id="75" name="picture 1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082039" y="14478"/>
              <a:ext cx="132588" cy="132588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5681D92-8CB4-2314-EF01-725F98B00C40}"/>
              </a:ext>
            </a:extLst>
          </p:cNvPr>
          <p:cNvSpPr txBox="1">
            <a:spLocks/>
          </p:cNvSpPr>
          <p:nvPr/>
        </p:nvSpPr>
        <p:spPr>
          <a:xfrm>
            <a:off x="426303" y="711388"/>
            <a:ext cx="9144000" cy="527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联发科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IOT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芯片路线图</a:t>
            </a:r>
            <a:endParaRPr lang="zh-CN" altLang="en-US" sz="2400" dirty="0">
              <a:solidFill>
                <a:srgbClr val="C00000"/>
              </a:solidFill>
              <a:cs typeface="+mn-cs"/>
            </a:endParaRPr>
          </a:p>
        </p:txBody>
      </p:sp>
    </p:spTree>
  </p:cSld>
  <p:clrMapOvr>
    <a:masterClrMapping/>
  </p:clrMapOvr>
  <p:transition advClick="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1593" y="1314042"/>
            <a:ext cx="11814719" cy="4820216"/>
            <a:chOff x="251591" y="1314040"/>
            <a:chExt cx="11814719" cy="4820217"/>
          </a:xfrm>
        </p:grpSpPr>
        <p:sp>
          <p:nvSpPr>
            <p:cNvPr id="3" name="任意多边形 104"/>
            <p:cNvSpPr/>
            <p:nvPr/>
          </p:nvSpPr>
          <p:spPr>
            <a:xfrm>
              <a:off x="251591" y="3043166"/>
              <a:ext cx="11814719" cy="659180"/>
            </a:xfrm>
            <a:custGeom>
              <a:avLst/>
              <a:gdLst>
                <a:gd name="connsiteX0" fmla="*/ 0 w 8999702"/>
                <a:gd name="connsiteY0" fmla="*/ 0 h 659180"/>
                <a:gd name="connsiteX1" fmla="*/ 8610600 w 8999702"/>
                <a:gd name="connsiteY1" fmla="*/ 0 h 659180"/>
                <a:gd name="connsiteX2" fmla="*/ 8999702 w 8999702"/>
                <a:gd name="connsiteY2" fmla="*/ 329590 h 659180"/>
                <a:gd name="connsiteX3" fmla="*/ 8610600 w 8999702"/>
                <a:gd name="connsiteY3" fmla="*/ 659180 h 659180"/>
                <a:gd name="connsiteX4" fmla="*/ 8610600 w 8999702"/>
                <a:gd name="connsiteY4" fmla="*/ 659179 h 659180"/>
                <a:gd name="connsiteX5" fmla="*/ 1 w 8999702"/>
                <a:gd name="connsiteY5" fmla="*/ 659179 h 659180"/>
                <a:gd name="connsiteX6" fmla="*/ 389102 w 8999702"/>
                <a:gd name="connsiteY6" fmla="*/ 329590 h 6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99702" h="659180">
                  <a:moveTo>
                    <a:pt x="0" y="0"/>
                  </a:moveTo>
                  <a:lnTo>
                    <a:pt x="8610600" y="0"/>
                  </a:lnTo>
                  <a:lnTo>
                    <a:pt x="8999702" y="329590"/>
                  </a:lnTo>
                  <a:lnTo>
                    <a:pt x="8610600" y="659180"/>
                  </a:lnTo>
                  <a:lnTo>
                    <a:pt x="8610600" y="659179"/>
                  </a:lnTo>
                  <a:lnTo>
                    <a:pt x="1" y="659179"/>
                  </a:lnTo>
                  <a:lnTo>
                    <a:pt x="389102" y="329590"/>
                  </a:lnTo>
                  <a:close/>
                </a:path>
              </a:pathLst>
            </a:cu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3" tIns="45712" rIns="91423" bIns="45712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69932" y="2965297"/>
              <a:ext cx="1441181" cy="825808"/>
              <a:chOff x="1492116" y="2224659"/>
              <a:chExt cx="1081212" cy="619547"/>
            </a:xfrm>
          </p:grpSpPr>
          <p:sp>
            <p:nvSpPr>
              <p:cNvPr id="125" name="任意多边形 105"/>
              <p:cNvSpPr/>
              <p:nvPr/>
            </p:nvSpPr>
            <p:spPr>
              <a:xfrm rot="18900000">
                <a:off x="1953864" y="2224659"/>
                <a:ext cx="619464" cy="619547"/>
              </a:xfrm>
              <a:custGeom>
                <a:avLst/>
                <a:gdLst>
                  <a:gd name="connsiteX0" fmla="*/ 571500 w 1013460"/>
                  <a:gd name="connsiteY0" fmla="*/ 0 h 1013460"/>
                  <a:gd name="connsiteX1" fmla="*/ 1013460 w 1013460"/>
                  <a:gd name="connsiteY1" fmla="*/ 0 h 1013460"/>
                  <a:gd name="connsiteX2" fmla="*/ 1013460 w 1013460"/>
                  <a:gd name="connsiteY2" fmla="*/ 571500 h 1013460"/>
                  <a:gd name="connsiteX3" fmla="*/ 1013460 w 1013460"/>
                  <a:gd name="connsiteY3" fmla="*/ 1013460 h 1013460"/>
                  <a:gd name="connsiteX4" fmla="*/ 571500 w 1013460"/>
                  <a:gd name="connsiteY4" fmla="*/ 1013460 h 1013460"/>
                  <a:gd name="connsiteX5" fmla="*/ 0 w 1013460"/>
                  <a:gd name="connsiteY5" fmla="*/ 1013460 h 1013460"/>
                  <a:gd name="connsiteX6" fmla="*/ 0 w 1013460"/>
                  <a:gd name="connsiteY6" fmla="*/ 571500 h 1013460"/>
                  <a:gd name="connsiteX7" fmla="*/ 571500 w 1013460"/>
                  <a:gd name="connsiteY7" fmla="*/ 571500 h 101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460" h="1013460">
                    <a:moveTo>
                      <a:pt x="571500" y="0"/>
                    </a:moveTo>
                    <a:lnTo>
                      <a:pt x="1013460" y="0"/>
                    </a:lnTo>
                    <a:lnTo>
                      <a:pt x="1013460" y="571500"/>
                    </a:lnTo>
                    <a:lnTo>
                      <a:pt x="1013460" y="1013460"/>
                    </a:lnTo>
                    <a:lnTo>
                      <a:pt x="571500" y="1013460"/>
                    </a:lnTo>
                    <a:lnTo>
                      <a:pt x="0" y="1013460"/>
                    </a:lnTo>
                    <a:lnTo>
                      <a:pt x="0" y="571500"/>
                    </a:lnTo>
                    <a:lnTo>
                      <a:pt x="571500" y="571500"/>
                    </a:lnTo>
                    <a:close/>
                  </a:path>
                </a:pathLst>
              </a:custGeom>
              <a:solidFill>
                <a:srgbClr val="36A0C6"/>
              </a:solidFill>
              <a:ln>
                <a:noFill/>
              </a:ln>
              <a:effectLst>
                <a:outerShdw blurRad="76200" dist="254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6" name="文本框 25"/>
              <p:cNvSpPr txBox="1"/>
              <p:nvPr/>
            </p:nvSpPr>
            <p:spPr>
              <a:xfrm>
                <a:off x="1492116" y="2338164"/>
                <a:ext cx="750218" cy="375226"/>
              </a:xfrm>
              <a:prstGeom prst="rect">
                <a:avLst/>
              </a:prstGeom>
              <a:noFill/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2016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2171536" y="2965297"/>
              <a:ext cx="1432046" cy="825808"/>
              <a:chOff x="2852045" y="2224659"/>
              <a:chExt cx="1074360" cy="619547"/>
            </a:xfrm>
          </p:grpSpPr>
          <p:sp>
            <p:nvSpPr>
              <p:cNvPr id="123" name="任意多边形 106"/>
              <p:cNvSpPr/>
              <p:nvPr/>
            </p:nvSpPr>
            <p:spPr>
              <a:xfrm rot="18900000">
                <a:off x="3306941" y="2224659"/>
                <a:ext cx="619464" cy="619547"/>
              </a:xfrm>
              <a:custGeom>
                <a:avLst/>
                <a:gdLst>
                  <a:gd name="connsiteX0" fmla="*/ 571500 w 1013460"/>
                  <a:gd name="connsiteY0" fmla="*/ 0 h 1013460"/>
                  <a:gd name="connsiteX1" fmla="*/ 1013460 w 1013460"/>
                  <a:gd name="connsiteY1" fmla="*/ 0 h 1013460"/>
                  <a:gd name="connsiteX2" fmla="*/ 1013460 w 1013460"/>
                  <a:gd name="connsiteY2" fmla="*/ 571500 h 1013460"/>
                  <a:gd name="connsiteX3" fmla="*/ 1013460 w 1013460"/>
                  <a:gd name="connsiteY3" fmla="*/ 1013460 h 1013460"/>
                  <a:gd name="connsiteX4" fmla="*/ 571500 w 1013460"/>
                  <a:gd name="connsiteY4" fmla="*/ 1013460 h 1013460"/>
                  <a:gd name="connsiteX5" fmla="*/ 0 w 1013460"/>
                  <a:gd name="connsiteY5" fmla="*/ 1013460 h 1013460"/>
                  <a:gd name="connsiteX6" fmla="*/ 0 w 1013460"/>
                  <a:gd name="connsiteY6" fmla="*/ 571500 h 1013460"/>
                  <a:gd name="connsiteX7" fmla="*/ 571500 w 1013460"/>
                  <a:gd name="connsiteY7" fmla="*/ 571500 h 101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460" h="1013460">
                    <a:moveTo>
                      <a:pt x="571500" y="0"/>
                    </a:moveTo>
                    <a:lnTo>
                      <a:pt x="1013460" y="0"/>
                    </a:lnTo>
                    <a:lnTo>
                      <a:pt x="1013460" y="571500"/>
                    </a:lnTo>
                    <a:lnTo>
                      <a:pt x="1013460" y="1013460"/>
                    </a:lnTo>
                    <a:lnTo>
                      <a:pt x="571500" y="1013460"/>
                    </a:lnTo>
                    <a:lnTo>
                      <a:pt x="0" y="1013460"/>
                    </a:lnTo>
                    <a:lnTo>
                      <a:pt x="0" y="571500"/>
                    </a:lnTo>
                    <a:lnTo>
                      <a:pt x="571500" y="5715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76200" dist="254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4" name="文本框 26"/>
              <p:cNvSpPr txBox="1"/>
              <p:nvPr/>
            </p:nvSpPr>
            <p:spPr>
              <a:xfrm>
                <a:off x="2852045" y="2338164"/>
                <a:ext cx="750218" cy="375226"/>
              </a:xfrm>
              <a:prstGeom prst="rect">
                <a:avLst/>
              </a:prstGeom>
              <a:noFill/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2017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3673140" y="2965297"/>
              <a:ext cx="1394632" cy="825808"/>
              <a:chOff x="4211975" y="2224659"/>
              <a:chExt cx="1046290" cy="619547"/>
            </a:xfrm>
          </p:grpSpPr>
          <p:sp>
            <p:nvSpPr>
              <p:cNvPr id="121" name="任意多边形 107"/>
              <p:cNvSpPr/>
              <p:nvPr/>
            </p:nvSpPr>
            <p:spPr>
              <a:xfrm rot="18900000">
                <a:off x="4638801" y="2224659"/>
                <a:ext cx="619464" cy="619547"/>
              </a:xfrm>
              <a:custGeom>
                <a:avLst/>
                <a:gdLst>
                  <a:gd name="connsiteX0" fmla="*/ 571500 w 1013460"/>
                  <a:gd name="connsiteY0" fmla="*/ 0 h 1013460"/>
                  <a:gd name="connsiteX1" fmla="*/ 1013460 w 1013460"/>
                  <a:gd name="connsiteY1" fmla="*/ 0 h 1013460"/>
                  <a:gd name="connsiteX2" fmla="*/ 1013460 w 1013460"/>
                  <a:gd name="connsiteY2" fmla="*/ 571500 h 1013460"/>
                  <a:gd name="connsiteX3" fmla="*/ 1013460 w 1013460"/>
                  <a:gd name="connsiteY3" fmla="*/ 1013460 h 1013460"/>
                  <a:gd name="connsiteX4" fmla="*/ 571500 w 1013460"/>
                  <a:gd name="connsiteY4" fmla="*/ 1013460 h 1013460"/>
                  <a:gd name="connsiteX5" fmla="*/ 0 w 1013460"/>
                  <a:gd name="connsiteY5" fmla="*/ 1013460 h 1013460"/>
                  <a:gd name="connsiteX6" fmla="*/ 0 w 1013460"/>
                  <a:gd name="connsiteY6" fmla="*/ 571500 h 1013460"/>
                  <a:gd name="connsiteX7" fmla="*/ 571500 w 1013460"/>
                  <a:gd name="connsiteY7" fmla="*/ 571500 h 101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460" h="1013460">
                    <a:moveTo>
                      <a:pt x="571500" y="0"/>
                    </a:moveTo>
                    <a:lnTo>
                      <a:pt x="1013460" y="0"/>
                    </a:lnTo>
                    <a:lnTo>
                      <a:pt x="1013460" y="571500"/>
                    </a:lnTo>
                    <a:lnTo>
                      <a:pt x="1013460" y="1013460"/>
                    </a:lnTo>
                    <a:lnTo>
                      <a:pt x="571500" y="1013460"/>
                    </a:lnTo>
                    <a:lnTo>
                      <a:pt x="0" y="1013460"/>
                    </a:lnTo>
                    <a:lnTo>
                      <a:pt x="0" y="571500"/>
                    </a:lnTo>
                    <a:lnTo>
                      <a:pt x="571500" y="571500"/>
                    </a:lnTo>
                    <a:close/>
                  </a:path>
                </a:pathLst>
              </a:custGeom>
              <a:solidFill>
                <a:srgbClr val="36A0C6"/>
              </a:solidFill>
              <a:ln>
                <a:noFill/>
              </a:ln>
              <a:effectLst>
                <a:outerShdw blurRad="76200" dist="254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2" name="文本框 27"/>
              <p:cNvSpPr txBox="1"/>
              <p:nvPr/>
            </p:nvSpPr>
            <p:spPr>
              <a:xfrm>
                <a:off x="4211975" y="2338164"/>
                <a:ext cx="750218" cy="375226"/>
              </a:xfrm>
              <a:prstGeom prst="rect">
                <a:avLst/>
              </a:prstGeom>
              <a:noFill/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2018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137031" y="2965297"/>
              <a:ext cx="1385488" cy="825808"/>
              <a:chOff x="5571905" y="2224659"/>
              <a:chExt cx="1039431" cy="619547"/>
            </a:xfrm>
          </p:grpSpPr>
          <p:sp>
            <p:nvSpPr>
              <p:cNvPr id="119" name="任意多边形 108"/>
              <p:cNvSpPr/>
              <p:nvPr/>
            </p:nvSpPr>
            <p:spPr>
              <a:xfrm rot="18900000">
                <a:off x="5991872" y="2224659"/>
                <a:ext cx="619464" cy="619547"/>
              </a:xfrm>
              <a:custGeom>
                <a:avLst/>
                <a:gdLst>
                  <a:gd name="connsiteX0" fmla="*/ 571500 w 1013460"/>
                  <a:gd name="connsiteY0" fmla="*/ 0 h 1013460"/>
                  <a:gd name="connsiteX1" fmla="*/ 1013460 w 1013460"/>
                  <a:gd name="connsiteY1" fmla="*/ 0 h 1013460"/>
                  <a:gd name="connsiteX2" fmla="*/ 1013460 w 1013460"/>
                  <a:gd name="connsiteY2" fmla="*/ 571500 h 1013460"/>
                  <a:gd name="connsiteX3" fmla="*/ 1013460 w 1013460"/>
                  <a:gd name="connsiteY3" fmla="*/ 1013460 h 1013460"/>
                  <a:gd name="connsiteX4" fmla="*/ 571500 w 1013460"/>
                  <a:gd name="connsiteY4" fmla="*/ 1013460 h 1013460"/>
                  <a:gd name="connsiteX5" fmla="*/ 0 w 1013460"/>
                  <a:gd name="connsiteY5" fmla="*/ 1013460 h 1013460"/>
                  <a:gd name="connsiteX6" fmla="*/ 0 w 1013460"/>
                  <a:gd name="connsiteY6" fmla="*/ 571500 h 1013460"/>
                  <a:gd name="connsiteX7" fmla="*/ 571500 w 1013460"/>
                  <a:gd name="connsiteY7" fmla="*/ 571500 h 101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460" h="1013460">
                    <a:moveTo>
                      <a:pt x="571500" y="0"/>
                    </a:moveTo>
                    <a:lnTo>
                      <a:pt x="1013460" y="0"/>
                    </a:lnTo>
                    <a:lnTo>
                      <a:pt x="1013460" y="571500"/>
                    </a:lnTo>
                    <a:lnTo>
                      <a:pt x="1013460" y="1013460"/>
                    </a:lnTo>
                    <a:lnTo>
                      <a:pt x="571500" y="1013460"/>
                    </a:lnTo>
                    <a:lnTo>
                      <a:pt x="0" y="1013460"/>
                    </a:lnTo>
                    <a:lnTo>
                      <a:pt x="0" y="571500"/>
                    </a:lnTo>
                    <a:lnTo>
                      <a:pt x="571500" y="5715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76200" dist="254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0" name="文本框 28"/>
              <p:cNvSpPr txBox="1"/>
              <p:nvPr/>
            </p:nvSpPr>
            <p:spPr>
              <a:xfrm>
                <a:off x="5571905" y="2338164"/>
                <a:ext cx="750218" cy="375226"/>
              </a:xfrm>
              <a:prstGeom prst="rect">
                <a:avLst/>
              </a:prstGeom>
              <a:noFill/>
            </p:spPr>
            <p:txBody>
              <a:bodyPr wrap="square" lIns="68589" tIns="34295" rIns="68589" bIns="34295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2019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6600933" y="2959270"/>
              <a:ext cx="1437930" cy="825808"/>
              <a:chOff x="6497236" y="2959270"/>
              <a:chExt cx="1437930" cy="825808"/>
            </a:xfrm>
          </p:grpSpPr>
          <p:sp>
            <p:nvSpPr>
              <p:cNvPr id="117" name="文本框 29"/>
              <p:cNvSpPr txBox="1"/>
              <p:nvPr/>
            </p:nvSpPr>
            <p:spPr>
              <a:xfrm>
                <a:off x="6497236" y="3116590"/>
                <a:ext cx="999987" cy="523204"/>
              </a:xfrm>
              <a:prstGeom prst="rect">
                <a:avLst/>
              </a:prstGeom>
              <a:noFill/>
            </p:spPr>
            <p:txBody>
              <a:bodyPr wrap="square" lIns="91423" tIns="45712" rIns="91423" bIns="45712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2020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8" name="任意多边形 107"/>
              <p:cNvSpPr/>
              <p:nvPr/>
            </p:nvSpPr>
            <p:spPr>
              <a:xfrm rot="18900000">
                <a:off x="7109465" y="2959270"/>
                <a:ext cx="825701" cy="825808"/>
              </a:xfrm>
              <a:custGeom>
                <a:avLst/>
                <a:gdLst>
                  <a:gd name="connsiteX0" fmla="*/ 571500 w 1013460"/>
                  <a:gd name="connsiteY0" fmla="*/ 0 h 1013460"/>
                  <a:gd name="connsiteX1" fmla="*/ 1013460 w 1013460"/>
                  <a:gd name="connsiteY1" fmla="*/ 0 h 1013460"/>
                  <a:gd name="connsiteX2" fmla="*/ 1013460 w 1013460"/>
                  <a:gd name="connsiteY2" fmla="*/ 571500 h 1013460"/>
                  <a:gd name="connsiteX3" fmla="*/ 1013460 w 1013460"/>
                  <a:gd name="connsiteY3" fmla="*/ 1013460 h 1013460"/>
                  <a:gd name="connsiteX4" fmla="*/ 571500 w 1013460"/>
                  <a:gd name="connsiteY4" fmla="*/ 1013460 h 1013460"/>
                  <a:gd name="connsiteX5" fmla="*/ 0 w 1013460"/>
                  <a:gd name="connsiteY5" fmla="*/ 1013460 h 1013460"/>
                  <a:gd name="connsiteX6" fmla="*/ 0 w 1013460"/>
                  <a:gd name="connsiteY6" fmla="*/ 571500 h 1013460"/>
                  <a:gd name="connsiteX7" fmla="*/ 571500 w 1013460"/>
                  <a:gd name="connsiteY7" fmla="*/ 571500 h 101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460" h="1013460">
                    <a:moveTo>
                      <a:pt x="571500" y="0"/>
                    </a:moveTo>
                    <a:lnTo>
                      <a:pt x="1013460" y="0"/>
                    </a:lnTo>
                    <a:lnTo>
                      <a:pt x="1013460" y="571500"/>
                    </a:lnTo>
                    <a:lnTo>
                      <a:pt x="1013460" y="1013460"/>
                    </a:lnTo>
                    <a:lnTo>
                      <a:pt x="571500" y="1013460"/>
                    </a:lnTo>
                    <a:lnTo>
                      <a:pt x="0" y="1013460"/>
                    </a:lnTo>
                    <a:lnTo>
                      <a:pt x="0" y="571500"/>
                    </a:lnTo>
                    <a:lnTo>
                      <a:pt x="571500" y="571500"/>
                    </a:lnTo>
                    <a:close/>
                  </a:path>
                </a:pathLst>
              </a:custGeom>
              <a:solidFill>
                <a:srgbClr val="36A0C6"/>
              </a:solidFill>
              <a:ln>
                <a:noFill/>
              </a:ln>
              <a:effectLst>
                <a:outerShdw blurRad="76200" dist="254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114924" y="2953759"/>
              <a:ext cx="1433427" cy="825808"/>
              <a:chOff x="8011227" y="2953759"/>
              <a:chExt cx="1433427" cy="825808"/>
            </a:xfrm>
          </p:grpSpPr>
          <p:sp>
            <p:nvSpPr>
              <p:cNvPr id="115" name="文本框 29"/>
              <p:cNvSpPr txBox="1"/>
              <p:nvPr/>
            </p:nvSpPr>
            <p:spPr>
              <a:xfrm>
                <a:off x="8011227" y="3105054"/>
                <a:ext cx="999987" cy="523204"/>
              </a:xfrm>
              <a:prstGeom prst="rect">
                <a:avLst/>
              </a:prstGeom>
              <a:noFill/>
            </p:spPr>
            <p:txBody>
              <a:bodyPr wrap="square" lIns="91423" tIns="45712" rIns="91423" bIns="45712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2021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6" name="任意多边形 108"/>
              <p:cNvSpPr/>
              <p:nvPr/>
            </p:nvSpPr>
            <p:spPr>
              <a:xfrm rot="18900000">
                <a:off x="8618953" y="2953759"/>
                <a:ext cx="825701" cy="825808"/>
              </a:xfrm>
              <a:custGeom>
                <a:avLst/>
                <a:gdLst>
                  <a:gd name="connsiteX0" fmla="*/ 571500 w 1013460"/>
                  <a:gd name="connsiteY0" fmla="*/ 0 h 1013460"/>
                  <a:gd name="connsiteX1" fmla="*/ 1013460 w 1013460"/>
                  <a:gd name="connsiteY1" fmla="*/ 0 h 1013460"/>
                  <a:gd name="connsiteX2" fmla="*/ 1013460 w 1013460"/>
                  <a:gd name="connsiteY2" fmla="*/ 571500 h 1013460"/>
                  <a:gd name="connsiteX3" fmla="*/ 1013460 w 1013460"/>
                  <a:gd name="connsiteY3" fmla="*/ 1013460 h 1013460"/>
                  <a:gd name="connsiteX4" fmla="*/ 571500 w 1013460"/>
                  <a:gd name="connsiteY4" fmla="*/ 1013460 h 1013460"/>
                  <a:gd name="connsiteX5" fmla="*/ 0 w 1013460"/>
                  <a:gd name="connsiteY5" fmla="*/ 1013460 h 1013460"/>
                  <a:gd name="connsiteX6" fmla="*/ 0 w 1013460"/>
                  <a:gd name="connsiteY6" fmla="*/ 571500 h 1013460"/>
                  <a:gd name="connsiteX7" fmla="*/ 571500 w 1013460"/>
                  <a:gd name="connsiteY7" fmla="*/ 571500 h 101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460" h="1013460">
                    <a:moveTo>
                      <a:pt x="571500" y="0"/>
                    </a:moveTo>
                    <a:lnTo>
                      <a:pt x="1013460" y="0"/>
                    </a:lnTo>
                    <a:lnTo>
                      <a:pt x="1013460" y="571500"/>
                    </a:lnTo>
                    <a:lnTo>
                      <a:pt x="1013460" y="1013460"/>
                    </a:lnTo>
                    <a:lnTo>
                      <a:pt x="571500" y="1013460"/>
                    </a:lnTo>
                    <a:lnTo>
                      <a:pt x="0" y="1013460"/>
                    </a:lnTo>
                    <a:lnTo>
                      <a:pt x="0" y="571500"/>
                    </a:lnTo>
                    <a:lnTo>
                      <a:pt x="571500" y="5715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outerShdw blurRad="76200" dist="25400" algn="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9604586" y="2966622"/>
              <a:ext cx="1421383" cy="825808"/>
              <a:chOff x="9500889" y="2966622"/>
              <a:chExt cx="1421383" cy="825808"/>
            </a:xfrm>
          </p:grpSpPr>
          <p:sp>
            <p:nvSpPr>
              <p:cNvPr id="113" name="文本框 29"/>
              <p:cNvSpPr txBox="1"/>
              <p:nvPr/>
            </p:nvSpPr>
            <p:spPr>
              <a:xfrm>
                <a:off x="9500889" y="3093517"/>
                <a:ext cx="999987" cy="523204"/>
              </a:xfrm>
              <a:prstGeom prst="rect">
                <a:avLst/>
              </a:prstGeom>
              <a:noFill/>
            </p:spPr>
            <p:txBody>
              <a:bodyPr wrap="square" lIns="91423" tIns="45712" rIns="91423" bIns="45712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2022</a:t>
                </a:r>
                <a:endParaRPr lang="zh-CN" altLang="en-US" sz="28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4" name="任意多边形 107"/>
              <p:cNvSpPr/>
              <p:nvPr/>
            </p:nvSpPr>
            <p:spPr>
              <a:xfrm rot="18900000">
                <a:off x="10096571" y="2966622"/>
                <a:ext cx="825701" cy="825808"/>
              </a:xfrm>
              <a:custGeom>
                <a:avLst/>
                <a:gdLst>
                  <a:gd name="connsiteX0" fmla="*/ 571500 w 1013460"/>
                  <a:gd name="connsiteY0" fmla="*/ 0 h 1013460"/>
                  <a:gd name="connsiteX1" fmla="*/ 1013460 w 1013460"/>
                  <a:gd name="connsiteY1" fmla="*/ 0 h 1013460"/>
                  <a:gd name="connsiteX2" fmla="*/ 1013460 w 1013460"/>
                  <a:gd name="connsiteY2" fmla="*/ 571500 h 1013460"/>
                  <a:gd name="connsiteX3" fmla="*/ 1013460 w 1013460"/>
                  <a:gd name="connsiteY3" fmla="*/ 1013460 h 1013460"/>
                  <a:gd name="connsiteX4" fmla="*/ 571500 w 1013460"/>
                  <a:gd name="connsiteY4" fmla="*/ 1013460 h 1013460"/>
                  <a:gd name="connsiteX5" fmla="*/ 0 w 1013460"/>
                  <a:gd name="connsiteY5" fmla="*/ 1013460 h 1013460"/>
                  <a:gd name="connsiteX6" fmla="*/ 0 w 1013460"/>
                  <a:gd name="connsiteY6" fmla="*/ 571500 h 1013460"/>
                  <a:gd name="connsiteX7" fmla="*/ 571500 w 1013460"/>
                  <a:gd name="connsiteY7" fmla="*/ 571500 h 1013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3460" h="1013460">
                    <a:moveTo>
                      <a:pt x="571500" y="0"/>
                    </a:moveTo>
                    <a:lnTo>
                      <a:pt x="1013460" y="0"/>
                    </a:lnTo>
                    <a:lnTo>
                      <a:pt x="1013460" y="571500"/>
                    </a:lnTo>
                    <a:lnTo>
                      <a:pt x="1013460" y="1013460"/>
                    </a:lnTo>
                    <a:lnTo>
                      <a:pt x="571500" y="1013460"/>
                    </a:lnTo>
                    <a:lnTo>
                      <a:pt x="0" y="1013460"/>
                    </a:lnTo>
                    <a:lnTo>
                      <a:pt x="0" y="571500"/>
                    </a:lnTo>
                    <a:lnTo>
                      <a:pt x="571500" y="57150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69659" y="3873986"/>
              <a:ext cx="10399634" cy="2260271"/>
              <a:chOff x="265962" y="3873986"/>
              <a:chExt cx="10399634" cy="2260271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265962" y="3873986"/>
                <a:ext cx="1401934" cy="1853239"/>
                <a:chOff x="2027592" y="4097191"/>
                <a:chExt cx="1402117" cy="1853237"/>
              </a:xfrm>
            </p:grpSpPr>
            <p:sp>
              <p:nvSpPr>
                <p:cNvPr id="103" name="圆角矩形 135"/>
                <p:cNvSpPr/>
                <p:nvPr/>
              </p:nvSpPr>
              <p:spPr>
                <a:xfrm>
                  <a:off x="2027592" y="5016500"/>
                  <a:ext cx="1390785" cy="933928"/>
                </a:xfrm>
                <a:prstGeom prst="roundRect">
                  <a:avLst>
                    <a:gd name="adj" fmla="val 6402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04" name="组合 103"/>
                <p:cNvGrpSpPr/>
                <p:nvPr/>
              </p:nvGrpSpPr>
              <p:grpSpPr>
                <a:xfrm>
                  <a:off x="2045929" y="4855679"/>
                  <a:ext cx="1383780" cy="855443"/>
                  <a:chOff x="2222230" y="3857031"/>
                  <a:chExt cx="1383780" cy="855443"/>
                </a:xfrm>
              </p:grpSpPr>
              <p:grpSp>
                <p:nvGrpSpPr>
                  <p:cNvPr id="109" name="组合 108"/>
                  <p:cNvGrpSpPr/>
                  <p:nvPr/>
                </p:nvGrpSpPr>
                <p:grpSpPr>
                  <a:xfrm>
                    <a:off x="2285329" y="3857031"/>
                    <a:ext cx="1231046" cy="325884"/>
                    <a:chOff x="2285329" y="3857031"/>
                    <a:chExt cx="1231046" cy="325884"/>
                  </a:xfrm>
                </p:grpSpPr>
                <p:sp>
                  <p:nvSpPr>
                    <p:cNvPr id="111" name="圆角矩形 145"/>
                    <p:cNvSpPr/>
                    <p:nvPr/>
                  </p:nvSpPr>
                  <p:spPr>
                    <a:xfrm>
                      <a:off x="2285329" y="3857031"/>
                      <a:ext cx="1231046" cy="325884"/>
                    </a:xfrm>
                    <a:prstGeom prst="roundRect">
                      <a:avLst/>
                    </a:prstGeom>
                    <a:solidFill>
                      <a:srgbClr val="36A0C6"/>
                    </a:solidFill>
                    <a:ln w="19050">
                      <a:gradFill flip="none" rotWithShape="1">
                        <a:gsLst>
                          <a:gs pos="0">
                            <a:schemeClr val="bg1">
                              <a:lumMod val="85000"/>
                            </a:schemeClr>
                          </a:gs>
                          <a:gs pos="100000">
                            <a:schemeClr val="bg1"/>
                          </a:gs>
                        </a:gsLst>
                        <a:lin ang="2700000" scaled="1"/>
                        <a:tileRect/>
                      </a:gradFill>
                    </a:ln>
                    <a:effectLst>
                      <a:innerShdw blurRad="101600" dist="50800" dir="13500000">
                        <a:prstClr val="black">
                          <a:alpha val="38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2" name="文本框 63"/>
                    <p:cNvSpPr txBox="1"/>
                    <p:nvPr/>
                  </p:nvSpPr>
                  <p:spPr>
                    <a:xfrm>
                      <a:off x="2389035" y="3884343"/>
                      <a:ext cx="100776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低配</a:t>
                      </a:r>
                    </a:p>
                  </p:txBody>
                </p:sp>
              </p:grpSp>
              <p:sp>
                <p:nvSpPr>
                  <p:cNvPr id="110" name="文本框 61"/>
                  <p:cNvSpPr txBox="1"/>
                  <p:nvPr/>
                </p:nvSpPr>
                <p:spPr>
                  <a:xfrm>
                    <a:off x="2222230" y="4189255"/>
                    <a:ext cx="1383780" cy="5232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SIM8905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SIM8909</a:t>
                    </a:r>
                    <a:endPara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05" name="组合 104"/>
                <p:cNvGrpSpPr/>
                <p:nvPr/>
              </p:nvGrpSpPr>
              <p:grpSpPr>
                <a:xfrm>
                  <a:off x="2690232" y="4097191"/>
                  <a:ext cx="93235" cy="715207"/>
                  <a:chOff x="2690232" y="4097191"/>
                  <a:chExt cx="93235" cy="715207"/>
                </a:xfrm>
              </p:grpSpPr>
              <p:sp>
                <p:nvSpPr>
                  <p:cNvPr id="106" name="椭圆 105"/>
                  <p:cNvSpPr/>
                  <p:nvPr/>
                </p:nvSpPr>
                <p:spPr>
                  <a:xfrm>
                    <a:off x="2690232" y="4097191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7" name="椭圆 106"/>
                  <p:cNvSpPr/>
                  <p:nvPr/>
                </p:nvSpPr>
                <p:spPr>
                  <a:xfrm>
                    <a:off x="2690232" y="4719163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08" name="直接连接符 107"/>
                  <p:cNvCxnSpPr/>
                  <p:nvPr/>
                </p:nvCxnSpPr>
                <p:spPr>
                  <a:xfrm rot="5400000">
                    <a:off x="2500788" y="4455019"/>
                    <a:ext cx="470988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7" name="组合 36"/>
              <p:cNvGrpSpPr/>
              <p:nvPr/>
            </p:nvGrpSpPr>
            <p:grpSpPr>
              <a:xfrm>
                <a:off x="1760988" y="3873988"/>
                <a:ext cx="1410519" cy="1853237"/>
                <a:chOff x="2019005" y="4097191"/>
                <a:chExt cx="1410704" cy="1853237"/>
              </a:xfrm>
            </p:grpSpPr>
            <p:sp>
              <p:nvSpPr>
                <p:cNvPr id="93" name="圆角矩形 148"/>
                <p:cNvSpPr/>
                <p:nvPr/>
              </p:nvSpPr>
              <p:spPr>
                <a:xfrm>
                  <a:off x="2027592" y="5016500"/>
                  <a:ext cx="1390785" cy="933928"/>
                </a:xfrm>
                <a:prstGeom prst="roundRect">
                  <a:avLst>
                    <a:gd name="adj" fmla="val 6402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4" name="组合 93"/>
                <p:cNvGrpSpPr/>
                <p:nvPr/>
              </p:nvGrpSpPr>
              <p:grpSpPr>
                <a:xfrm>
                  <a:off x="2019005" y="4855679"/>
                  <a:ext cx="1410704" cy="855448"/>
                  <a:chOff x="2195306" y="3857031"/>
                  <a:chExt cx="1410704" cy="855448"/>
                </a:xfrm>
              </p:grpSpPr>
              <p:grpSp>
                <p:nvGrpSpPr>
                  <p:cNvPr id="99" name="组合 98"/>
                  <p:cNvGrpSpPr/>
                  <p:nvPr/>
                </p:nvGrpSpPr>
                <p:grpSpPr>
                  <a:xfrm>
                    <a:off x="2195306" y="3857031"/>
                    <a:ext cx="1385454" cy="325884"/>
                    <a:chOff x="2195306" y="3857031"/>
                    <a:chExt cx="1385454" cy="325884"/>
                  </a:xfrm>
                </p:grpSpPr>
                <p:sp>
                  <p:nvSpPr>
                    <p:cNvPr id="101" name="圆角矩形 158"/>
                    <p:cNvSpPr/>
                    <p:nvPr/>
                  </p:nvSpPr>
                  <p:spPr>
                    <a:xfrm>
                      <a:off x="2285329" y="3857031"/>
                      <a:ext cx="1231046" cy="32588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19050">
                      <a:gradFill flip="none" rotWithShape="1">
                        <a:gsLst>
                          <a:gs pos="0">
                            <a:schemeClr val="bg1">
                              <a:lumMod val="85000"/>
                            </a:schemeClr>
                          </a:gs>
                          <a:gs pos="100000">
                            <a:schemeClr val="bg1"/>
                          </a:gs>
                        </a:gsLst>
                        <a:lin ang="2700000" scaled="1"/>
                        <a:tileRect/>
                      </a:gradFill>
                    </a:ln>
                    <a:effectLst>
                      <a:innerShdw blurRad="101600" dist="50800" dir="13500000">
                        <a:prstClr val="black">
                          <a:alpha val="38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02" name="文本框 138"/>
                    <p:cNvSpPr txBox="1"/>
                    <p:nvPr/>
                  </p:nvSpPr>
                  <p:spPr>
                    <a:xfrm>
                      <a:off x="2195306" y="3887939"/>
                      <a:ext cx="1385454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高配</a:t>
                      </a:r>
                    </a:p>
                  </p:txBody>
                </p:sp>
              </p:grpSp>
              <p:sp>
                <p:nvSpPr>
                  <p:cNvPr id="100" name="文本框 136"/>
                  <p:cNvSpPr txBox="1"/>
                  <p:nvPr/>
                </p:nvSpPr>
                <p:spPr>
                  <a:xfrm>
                    <a:off x="2222230" y="4189258"/>
                    <a:ext cx="1383780" cy="523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SIM8937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SIM8950</a:t>
                    </a:r>
                    <a:endPara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2690232" y="4097191"/>
                  <a:ext cx="93235" cy="715207"/>
                  <a:chOff x="2690232" y="4097191"/>
                  <a:chExt cx="93235" cy="715207"/>
                </a:xfrm>
              </p:grpSpPr>
              <p:sp>
                <p:nvSpPr>
                  <p:cNvPr id="96" name="椭圆 95"/>
                  <p:cNvSpPr/>
                  <p:nvPr/>
                </p:nvSpPr>
                <p:spPr>
                  <a:xfrm>
                    <a:off x="2690232" y="4097191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椭圆 96"/>
                  <p:cNvSpPr/>
                  <p:nvPr/>
                </p:nvSpPr>
                <p:spPr>
                  <a:xfrm>
                    <a:off x="2690232" y="4719163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98" name="直接连接符 97"/>
                  <p:cNvCxnSpPr/>
                  <p:nvPr/>
                </p:nvCxnSpPr>
                <p:spPr>
                  <a:xfrm rot="5400000">
                    <a:off x="2500788" y="4455019"/>
                    <a:ext cx="470988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8" name="组合 37"/>
              <p:cNvGrpSpPr/>
              <p:nvPr/>
            </p:nvGrpSpPr>
            <p:grpSpPr>
              <a:xfrm>
                <a:off x="3264599" y="3873988"/>
                <a:ext cx="1420894" cy="1853237"/>
                <a:chOff x="2027592" y="4097191"/>
                <a:chExt cx="1421078" cy="1853237"/>
              </a:xfrm>
            </p:grpSpPr>
            <p:sp>
              <p:nvSpPr>
                <p:cNvPr id="83" name="圆角矩形 161"/>
                <p:cNvSpPr/>
                <p:nvPr/>
              </p:nvSpPr>
              <p:spPr>
                <a:xfrm>
                  <a:off x="2027592" y="5016500"/>
                  <a:ext cx="1390785" cy="933928"/>
                </a:xfrm>
                <a:prstGeom prst="roundRect">
                  <a:avLst>
                    <a:gd name="adj" fmla="val 6402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2045929" y="4855679"/>
                  <a:ext cx="1402741" cy="855448"/>
                  <a:chOff x="2222230" y="3857031"/>
                  <a:chExt cx="1402741" cy="855448"/>
                </a:xfrm>
              </p:grpSpPr>
              <p:grpSp>
                <p:nvGrpSpPr>
                  <p:cNvPr id="89" name="组合 88"/>
                  <p:cNvGrpSpPr/>
                  <p:nvPr/>
                </p:nvGrpSpPr>
                <p:grpSpPr>
                  <a:xfrm>
                    <a:off x="2239517" y="3857031"/>
                    <a:ext cx="1385454" cy="325884"/>
                    <a:chOff x="2239517" y="3857031"/>
                    <a:chExt cx="1385454" cy="325884"/>
                  </a:xfrm>
                </p:grpSpPr>
                <p:sp>
                  <p:nvSpPr>
                    <p:cNvPr id="91" name="圆角矩形 171"/>
                    <p:cNvSpPr/>
                    <p:nvPr/>
                  </p:nvSpPr>
                  <p:spPr>
                    <a:xfrm>
                      <a:off x="2285329" y="3857031"/>
                      <a:ext cx="1231046" cy="325884"/>
                    </a:xfrm>
                    <a:prstGeom prst="roundRect">
                      <a:avLst/>
                    </a:prstGeom>
                    <a:solidFill>
                      <a:srgbClr val="36A0C6"/>
                    </a:solidFill>
                    <a:ln w="19050">
                      <a:gradFill flip="none" rotWithShape="1">
                        <a:gsLst>
                          <a:gs pos="0">
                            <a:schemeClr val="bg1">
                              <a:lumMod val="85000"/>
                            </a:schemeClr>
                          </a:gs>
                          <a:gs pos="100000">
                            <a:schemeClr val="bg1"/>
                          </a:gs>
                        </a:gsLst>
                        <a:lin ang="2700000" scaled="1"/>
                        <a:tileRect/>
                      </a:gradFill>
                    </a:ln>
                    <a:effectLst>
                      <a:innerShdw blurRad="101600" dist="50800" dir="13500000">
                        <a:prstClr val="black">
                          <a:alpha val="38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92" name="文本框 151"/>
                    <p:cNvSpPr txBox="1"/>
                    <p:nvPr/>
                  </p:nvSpPr>
                  <p:spPr>
                    <a:xfrm>
                      <a:off x="2239517" y="3902090"/>
                      <a:ext cx="1385454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中配</a:t>
                      </a:r>
                    </a:p>
                  </p:txBody>
                </p:sp>
              </p:grpSp>
              <p:sp>
                <p:nvSpPr>
                  <p:cNvPr id="90" name="文本框 149"/>
                  <p:cNvSpPr txBox="1"/>
                  <p:nvPr/>
                </p:nvSpPr>
                <p:spPr>
                  <a:xfrm>
                    <a:off x="2222230" y="4189259"/>
                    <a:ext cx="138378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SIM8950LH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SIM8960</a:t>
                    </a:r>
                  </a:p>
                </p:txBody>
              </p:sp>
            </p:grpSp>
            <p:grpSp>
              <p:nvGrpSpPr>
                <p:cNvPr id="85" name="组合 84"/>
                <p:cNvGrpSpPr/>
                <p:nvPr/>
              </p:nvGrpSpPr>
              <p:grpSpPr>
                <a:xfrm>
                  <a:off x="2690232" y="4097191"/>
                  <a:ext cx="93235" cy="715207"/>
                  <a:chOff x="2690232" y="4097191"/>
                  <a:chExt cx="93235" cy="715207"/>
                </a:xfrm>
              </p:grpSpPr>
              <p:sp>
                <p:nvSpPr>
                  <p:cNvPr id="86" name="椭圆 85"/>
                  <p:cNvSpPr/>
                  <p:nvPr/>
                </p:nvSpPr>
                <p:spPr>
                  <a:xfrm>
                    <a:off x="2690232" y="4097191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7" name="椭圆 86"/>
                  <p:cNvSpPr/>
                  <p:nvPr/>
                </p:nvSpPr>
                <p:spPr>
                  <a:xfrm>
                    <a:off x="2690232" y="4719163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88" name="直接连接符 87"/>
                  <p:cNvCxnSpPr/>
                  <p:nvPr/>
                </p:nvCxnSpPr>
                <p:spPr>
                  <a:xfrm rot="5400000">
                    <a:off x="2500788" y="4455019"/>
                    <a:ext cx="470988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9" name="组合 38"/>
              <p:cNvGrpSpPr/>
              <p:nvPr/>
            </p:nvGrpSpPr>
            <p:grpSpPr>
              <a:xfrm>
                <a:off x="4778585" y="3873988"/>
                <a:ext cx="1401934" cy="1853237"/>
                <a:chOff x="2027592" y="4097191"/>
                <a:chExt cx="1402117" cy="1853237"/>
              </a:xfrm>
            </p:grpSpPr>
            <p:sp>
              <p:nvSpPr>
                <p:cNvPr id="73" name="圆角矩形 174"/>
                <p:cNvSpPr/>
                <p:nvPr/>
              </p:nvSpPr>
              <p:spPr>
                <a:xfrm>
                  <a:off x="2027592" y="5016500"/>
                  <a:ext cx="1390785" cy="933928"/>
                </a:xfrm>
                <a:prstGeom prst="roundRect">
                  <a:avLst>
                    <a:gd name="adj" fmla="val 6402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74" name="组合 73"/>
                <p:cNvGrpSpPr/>
                <p:nvPr/>
              </p:nvGrpSpPr>
              <p:grpSpPr>
                <a:xfrm>
                  <a:off x="2045929" y="4855679"/>
                  <a:ext cx="1383780" cy="855450"/>
                  <a:chOff x="2222230" y="3857031"/>
                  <a:chExt cx="1383780" cy="855450"/>
                </a:xfrm>
              </p:grpSpPr>
              <p:grpSp>
                <p:nvGrpSpPr>
                  <p:cNvPr id="79" name="组合 78"/>
                  <p:cNvGrpSpPr/>
                  <p:nvPr/>
                </p:nvGrpSpPr>
                <p:grpSpPr>
                  <a:xfrm>
                    <a:off x="2285329" y="3857031"/>
                    <a:ext cx="1231046" cy="325884"/>
                    <a:chOff x="2285329" y="3857031"/>
                    <a:chExt cx="1231046" cy="325884"/>
                  </a:xfrm>
                </p:grpSpPr>
                <p:sp>
                  <p:nvSpPr>
                    <p:cNvPr id="81" name="圆角矩形 184"/>
                    <p:cNvSpPr/>
                    <p:nvPr/>
                  </p:nvSpPr>
                  <p:spPr>
                    <a:xfrm>
                      <a:off x="2285329" y="3857031"/>
                      <a:ext cx="1231046" cy="32588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19050">
                      <a:gradFill flip="none" rotWithShape="1">
                        <a:gsLst>
                          <a:gs pos="0">
                            <a:schemeClr val="bg1">
                              <a:lumMod val="85000"/>
                            </a:schemeClr>
                          </a:gs>
                          <a:gs pos="100000">
                            <a:schemeClr val="bg1"/>
                          </a:gs>
                        </a:gsLst>
                        <a:lin ang="2700000" scaled="1"/>
                        <a:tileRect/>
                      </a:gradFill>
                    </a:ln>
                    <a:effectLst>
                      <a:innerShdw blurRad="101600" dist="50800" dir="13500000">
                        <a:prstClr val="black">
                          <a:alpha val="38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82" name="文本框 164"/>
                    <p:cNvSpPr txBox="1"/>
                    <p:nvPr/>
                  </p:nvSpPr>
                  <p:spPr>
                    <a:xfrm>
                      <a:off x="2415578" y="3902548"/>
                      <a:ext cx="1041187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中配</a:t>
                      </a:r>
                    </a:p>
                  </p:txBody>
                </p:sp>
              </p:grpSp>
              <p:sp>
                <p:nvSpPr>
                  <p:cNvPr id="80" name="文本框 162"/>
                  <p:cNvSpPr txBox="1"/>
                  <p:nvPr/>
                </p:nvSpPr>
                <p:spPr>
                  <a:xfrm>
                    <a:off x="2222230" y="4189260"/>
                    <a:ext cx="1383780" cy="523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SIM8906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SIM6300</a:t>
                    </a:r>
                    <a:endPara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75" name="组合 74"/>
                <p:cNvGrpSpPr/>
                <p:nvPr/>
              </p:nvGrpSpPr>
              <p:grpSpPr>
                <a:xfrm>
                  <a:off x="2690232" y="4097191"/>
                  <a:ext cx="93235" cy="715207"/>
                  <a:chOff x="2690232" y="4097191"/>
                  <a:chExt cx="93235" cy="715207"/>
                </a:xfrm>
              </p:grpSpPr>
              <p:sp>
                <p:nvSpPr>
                  <p:cNvPr id="76" name="椭圆 75"/>
                  <p:cNvSpPr/>
                  <p:nvPr/>
                </p:nvSpPr>
                <p:spPr>
                  <a:xfrm>
                    <a:off x="2690232" y="4097191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7" name="椭圆 76"/>
                  <p:cNvSpPr/>
                  <p:nvPr/>
                </p:nvSpPr>
                <p:spPr>
                  <a:xfrm>
                    <a:off x="2690232" y="4719163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78" name="直接连接符 77"/>
                  <p:cNvCxnSpPr/>
                  <p:nvPr/>
                </p:nvCxnSpPr>
                <p:spPr>
                  <a:xfrm rot="5400000">
                    <a:off x="2500788" y="4455019"/>
                    <a:ext cx="470988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0" name="组合 39"/>
              <p:cNvGrpSpPr/>
              <p:nvPr/>
            </p:nvGrpSpPr>
            <p:grpSpPr>
              <a:xfrm>
                <a:off x="6273611" y="3873988"/>
                <a:ext cx="1401934" cy="1853237"/>
                <a:chOff x="2027592" y="4097191"/>
                <a:chExt cx="1402117" cy="1853237"/>
              </a:xfrm>
            </p:grpSpPr>
            <p:sp>
              <p:nvSpPr>
                <p:cNvPr id="63" name="圆角矩形 187"/>
                <p:cNvSpPr/>
                <p:nvPr/>
              </p:nvSpPr>
              <p:spPr>
                <a:xfrm>
                  <a:off x="2027592" y="5016500"/>
                  <a:ext cx="1390785" cy="933928"/>
                </a:xfrm>
                <a:prstGeom prst="roundRect">
                  <a:avLst>
                    <a:gd name="adj" fmla="val 6402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2045929" y="4855679"/>
                  <a:ext cx="1383780" cy="640003"/>
                  <a:chOff x="2222230" y="3857031"/>
                  <a:chExt cx="1383780" cy="640003"/>
                </a:xfrm>
              </p:grpSpPr>
              <p:grpSp>
                <p:nvGrpSpPr>
                  <p:cNvPr id="69" name="组合 68"/>
                  <p:cNvGrpSpPr/>
                  <p:nvPr/>
                </p:nvGrpSpPr>
                <p:grpSpPr>
                  <a:xfrm>
                    <a:off x="2285329" y="3857031"/>
                    <a:ext cx="1231046" cy="325884"/>
                    <a:chOff x="2285329" y="3857031"/>
                    <a:chExt cx="1231046" cy="325884"/>
                  </a:xfrm>
                </p:grpSpPr>
                <p:sp>
                  <p:nvSpPr>
                    <p:cNvPr id="71" name="圆角矩形 197"/>
                    <p:cNvSpPr/>
                    <p:nvPr/>
                  </p:nvSpPr>
                  <p:spPr>
                    <a:xfrm>
                      <a:off x="2285329" y="3857031"/>
                      <a:ext cx="1231046" cy="325884"/>
                    </a:xfrm>
                    <a:prstGeom prst="roundRect">
                      <a:avLst/>
                    </a:prstGeom>
                    <a:solidFill>
                      <a:srgbClr val="36A0C6"/>
                    </a:solidFill>
                    <a:ln w="19050">
                      <a:gradFill flip="none" rotWithShape="1">
                        <a:gsLst>
                          <a:gs pos="0">
                            <a:schemeClr val="bg1">
                              <a:lumMod val="85000"/>
                            </a:schemeClr>
                          </a:gs>
                          <a:gs pos="100000">
                            <a:schemeClr val="bg1"/>
                          </a:gs>
                        </a:gsLst>
                        <a:lin ang="2700000" scaled="1"/>
                        <a:tileRect/>
                      </a:gradFill>
                    </a:ln>
                    <a:effectLst>
                      <a:innerShdw blurRad="101600" dist="50800" dir="13500000">
                        <a:prstClr val="black">
                          <a:alpha val="38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72" name="文本框 177"/>
                    <p:cNvSpPr txBox="1"/>
                    <p:nvPr/>
                  </p:nvSpPr>
                  <p:spPr>
                    <a:xfrm>
                      <a:off x="2293007" y="3897366"/>
                      <a:ext cx="1145004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高配</a:t>
                      </a:r>
                    </a:p>
                  </p:txBody>
                </p:sp>
              </p:grpSp>
              <p:sp>
                <p:nvSpPr>
                  <p:cNvPr id="70" name="文本框 175"/>
                  <p:cNvSpPr txBox="1"/>
                  <p:nvPr/>
                </p:nvSpPr>
                <p:spPr>
                  <a:xfrm>
                    <a:off x="2222230" y="4189257"/>
                    <a:ext cx="138378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SIM8970</a:t>
                    </a:r>
                    <a:endPara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65" name="组合 64"/>
                <p:cNvGrpSpPr/>
                <p:nvPr/>
              </p:nvGrpSpPr>
              <p:grpSpPr>
                <a:xfrm>
                  <a:off x="2690232" y="4097191"/>
                  <a:ext cx="93235" cy="715207"/>
                  <a:chOff x="2690232" y="4097191"/>
                  <a:chExt cx="93235" cy="715207"/>
                </a:xfrm>
              </p:grpSpPr>
              <p:sp>
                <p:nvSpPr>
                  <p:cNvPr id="66" name="椭圆 65"/>
                  <p:cNvSpPr/>
                  <p:nvPr/>
                </p:nvSpPr>
                <p:spPr>
                  <a:xfrm>
                    <a:off x="2690232" y="4097191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2690232" y="4719163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68" name="直接连接符 67"/>
                  <p:cNvCxnSpPr/>
                  <p:nvPr/>
                </p:nvCxnSpPr>
                <p:spPr>
                  <a:xfrm rot="5400000">
                    <a:off x="2500788" y="4455019"/>
                    <a:ext cx="470988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" name="组合 40"/>
              <p:cNvGrpSpPr/>
              <p:nvPr/>
            </p:nvGrpSpPr>
            <p:grpSpPr>
              <a:xfrm>
                <a:off x="7768637" y="3873988"/>
                <a:ext cx="1401934" cy="2260269"/>
                <a:chOff x="2027592" y="4097191"/>
                <a:chExt cx="1402117" cy="2260269"/>
              </a:xfrm>
            </p:grpSpPr>
            <p:sp>
              <p:nvSpPr>
                <p:cNvPr id="53" name="圆角矩形 174"/>
                <p:cNvSpPr/>
                <p:nvPr/>
              </p:nvSpPr>
              <p:spPr>
                <a:xfrm>
                  <a:off x="2027592" y="5016499"/>
                  <a:ext cx="1390785" cy="1340959"/>
                </a:xfrm>
                <a:prstGeom prst="roundRect">
                  <a:avLst>
                    <a:gd name="adj" fmla="val 6402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4" name="组合 53"/>
                <p:cNvGrpSpPr/>
                <p:nvPr/>
              </p:nvGrpSpPr>
              <p:grpSpPr>
                <a:xfrm>
                  <a:off x="2045929" y="4855679"/>
                  <a:ext cx="1383780" cy="1501781"/>
                  <a:chOff x="2222230" y="3857031"/>
                  <a:chExt cx="1383780" cy="1501781"/>
                </a:xfrm>
              </p:grpSpPr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2285329" y="3857031"/>
                    <a:ext cx="1231046" cy="325884"/>
                    <a:chOff x="2285329" y="3857031"/>
                    <a:chExt cx="1231046" cy="325884"/>
                  </a:xfrm>
                </p:grpSpPr>
                <p:sp>
                  <p:nvSpPr>
                    <p:cNvPr id="61" name="圆角矩形 184"/>
                    <p:cNvSpPr/>
                    <p:nvPr/>
                  </p:nvSpPr>
                  <p:spPr>
                    <a:xfrm>
                      <a:off x="2285329" y="3857031"/>
                      <a:ext cx="1231046" cy="325884"/>
                    </a:xfrm>
                    <a:prstGeom prst="round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 w="19050">
                      <a:gradFill flip="none" rotWithShape="1">
                        <a:gsLst>
                          <a:gs pos="0">
                            <a:schemeClr val="bg1">
                              <a:lumMod val="85000"/>
                            </a:schemeClr>
                          </a:gs>
                          <a:gs pos="100000">
                            <a:schemeClr val="bg1"/>
                          </a:gs>
                        </a:gsLst>
                        <a:lin ang="2700000" scaled="1"/>
                        <a:tileRect/>
                      </a:gradFill>
                    </a:ln>
                    <a:effectLst>
                      <a:innerShdw blurRad="101600" dist="50800" dir="13500000">
                        <a:prstClr val="black">
                          <a:alpha val="38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62" name="文本框 164"/>
                    <p:cNvSpPr txBox="1"/>
                    <p:nvPr/>
                  </p:nvSpPr>
                  <p:spPr>
                    <a:xfrm>
                      <a:off x="2415578" y="3893122"/>
                      <a:ext cx="1041187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低配</a:t>
                      </a:r>
                      <a:r>
                        <a:rPr lang="en-US" altLang="zh-CN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中配</a:t>
                      </a:r>
                    </a:p>
                  </p:txBody>
                </p:sp>
              </p:grpSp>
              <p:sp>
                <p:nvSpPr>
                  <p:cNvPr id="60" name="文本框 162"/>
                  <p:cNvSpPr txBox="1"/>
                  <p:nvPr/>
                </p:nvSpPr>
                <p:spPr>
                  <a:xfrm>
                    <a:off x="2222230" y="4189260"/>
                    <a:ext cx="1383780" cy="1169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SIM8500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SIM8502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SIM8580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SIM8908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SIM8918</a:t>
                    </a:r>
                    <a:endPara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5" name="组合 54"/>
                <p:cNvGrpSpPr/>
                <p:nvPr/>
              </p:nvGrpSpPr>
              <p:grpSpPr>
                <a:xfrm>
                  <a:off x="2690232" y="4097191"/>
                  <a:ext cx="93235" cy="715207"/>
                  <a:chOff x="2690232" y="4097191"/>
                  <a:chExt cx="93235" cy="715207"/>
                </a:xfrm>
              </p:grpSpPr>
              <p:sp>
                <p:nvSpPr>
                  <p:cNvPr id="56" name="椭圆 55"/>
                  <p:cNvSpPr/>
                  <p:nvPr/>
                </p:nvSpPr>
                <p:spPr>
                  <a:xfrm>
                    <a:off x="2690232" y="4097191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" name="椭圆 56"/>
                  <p:cNvSpPr/>
                  <p:nvPr/>
                </p:nvSpPr>
                <p:spPr>
                  <a:xfrm>
                    <a:off x="2690232" y="4719163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58" name="直接连接符 57"/>
                  <p:cNvCxnSpPr/>
                  <p:nvPr/>
                </p:nvCxnSpPr>
                <p:spPr>
                  <a:xfrm rot="5400000">
                    <a:off x="2500788" y="4455019"/>
                    <a:ext cx="470988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" name="组合 41"/>
              <p:cNvGrpSpPr/>
              <p:nvPr/>
            </p:nvGrpSpPr>
            <p:grpSpPr>
              <a:xfrm>
                <a:off x="9263662" y="3873988"/>
                <a:ext cx="1401934" cy="2260267"/>
                <a:chOff x="2027592" y="4097191"/>
                <a:chExt cx="1402117" cy="2260267"/>
              </a:xfrm>
            </p:grpSpPr>
            <p:sp>
              <p:nvSpPr>
                <p:cNvPr id="43" name="圆角矩形 187"/>
                <p:cNvSpPr/>
                <p:nvPr/>
              </p:nvSpPr>
              <p:spPr>
                <a:xfrm>
                  <a:off x="2027592" y="5016499"/>
                  <a:ext cx="1390785" cy="1155267"/>
                </a:xfrm>
                <a:prstGeom prst="roundRect">
                  <a:avLst>
                    <a:gd name="adj" fmla="val 6402"/>
                  </a:avLst>
                </a:prstGeom>
                <a:noFill/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" name="组合 43"/>
                <p:cNvGrpSpPr/>
                <p:nvPr/>
              </p:nvGrpSpPr>
              <p:grpSpPr>
                <a:xfrm>
                  <a:off x="2045929" y="4855679"/>
                  <a:ext cx="1383780" cy="1501779"/>
                  <a:chOff x="2222230" y="3857031"/>
                  <a:chExt cx="1383780" cy="1501779"/>
                </a:xfrm>
              </p:grpSpPr>
              <p:grpSp>
                <p:nvGrpSpPr>
                  <p:cNvPr id="49" name="组合 48"/>
                  <p:cNvGrpSpPr/>
                  <p:nvPr/>
                </p:nvGrpSpPr>
                <p:grpSpPr>
                  <a:xfrm>
                    <a:off x="2285329" y="3857031"/>
                    <a:ext cx="1231046" cy="325884"/>
                    <a:chOff x="2285329" y="3857031"/>
                    <a:chExt cx="1231046" cy="325884"/>
                  </a:xfrm>
                </p:grpSpPr>
                <p:sp>
                  <p:nvSpPr>
                    <p:cNvPr id="51" name="圆角矩形 197"/>
                    <p:cNvSpPr/>
                    <p:nvPr/>
                  </p:nvSpPr>
                  <p:spPr>
                    <a:xfrm>
                      <a:off x="2285329" y="3857031"/>
                      <a:ext cx="1231046" cy="325884"/>
                    </a:xfrm>
                    <a:prstGeom prst="roundRect">
                      <a:avLst/>
                    </a:prstGeom>
                    <a:solidFill>
                      <a:srgbClr val="FFC000"/>
                    </a:solidFill>
                    <a:ln w="19050">
                      <a:gradFill flip="none" rotWithShape="1">
                        <a:gsLst>
                          <a:gs pos="0">
                            <a:schemeClr val="bg1">
                              <a:lumMod val="85000"/>
                            </a:schemeClr>
                          </a:gs>
                          <a:gs pos="100000">
                            <a:schemeClr val="bg1"/>
                          </a:gs>
                        </a:gsLst>
                        <a:lin ang="2700000" scaled="1"/>
                        <a:tileRect/>
                      </a:gradFill>
                    </a:ln>
                    <a:effectLst>
                      <a:innerShdw blurRad="101600" dist="50800" dir="13500000">
                        <a:prstClr val="black">
                          <a:alpha val="38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52" name="文本框 177"/>
                    <p:cNvSpPr txBox="1"/>
                    <p:nvPr/>
                  </p:nvSpPr>
                  <p:spPr>
                    <a:xfrm>
                      <a:off x="2293007" y="3897366"/>
                      <a:ext cx="1145004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中配</a:t>
                      </a:r>
                      <a:r>
                        <a:rPr lang="en-US" altLang="zh-CN" sz="1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高配</a:t>
                      </a:r>
                    </a:p>
                  </p:txBody>
                </p:sp>
              </p:grpSp>
              <p:sp>
                <p:nvSpPr>
                  <p:cNvPr id="50" name="文本框 175"/>
                  <p:cNvSpPr txBox="1"/>
                  <p:nvPr/>
                </p:nvSpPr>
                <p:spPr>
                  <a:xfrm>
                    <a:off x="2222230" y="4189258"/>
                    <a:ext cx="1383780" cy="11695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SIM6600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SIM6700*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SIM8570*</a:t>
                    </a:r>
                  </a:p>
                  <a:p>
                    <a:pPr algn="ctr"/>
                    <a:r>
                      <a: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SIM9650*</a:t>
                    </a:r>
                  </a:p>
                  <a:p>
                    <a:pPr algn="ctr"/>
                    <a:endParaRPr lang="zh-CN" alt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5" name="组合 44"/>
                <p:cNvGrpSpPr/>
                <p:nvPr/>
              </p:nvGrpSpPr>
              <p:grpSpPr>
                <a:xfrm>
                  <a:off x="2690232" y="4097191"/>
                  <a:ext cx="93235" cy="715207"/>
                  <a:chOff x="2690232" y="4097191"/>
                  <a:chExt cx="93235" cy="715207"/>
                </a:xfrm>
              </p:grpSpPr>
              <p:sp>
                <p:nvSpPr>
                  <p:cNvPr id="46" name="椭圆 45"/>
                  <p:cNvSpPr/>
                  <p:nvPr/>
                </p:nvSpPr>
                <p:spPr>
                  <a:xfrm>
                    <a:off x="2690232" y="4097191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椭圆 46"/>
                  <p:cNvSpPr/>
                  <p:nvPr/>
                </p:nvSpPr>
                <p:spPr>
                  <a:xfrm>
                    <a:off x="2690232" y="4719163"/>
                    <a:ext cx="93235" cy="93235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48" name="直接连接符 47"/>
                  <p:cNvCxnSpPr/>
                  <p:nvPr/>
                </p:nvCxnSpPr>
                <p:spPr>
                  <a:xfrm rot="5400000">
                    <a:off x="2500788" y="4455019"/>
                    <a:ext cx="470988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50000"/>
                      </a:schemeClr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" name="组合 11"/>
            <p:cNvGrpSpPr/>
            <p:nvPr/>
          </p:nvGrpSpPr>
          <p:grpSpPr>
            <a:xfrm>
              <a:off x="564849" y="1314040"/>
              <a:ext cx="9941657" cy="1548149"/>
              <a:chOff x="461152" y="1314040"/>
              <a:chExt cx="9941657" cy="1548149"/>
            </a:xfrm>
          </p:grpSpPr>
          <p:cxnSp>
            <p:nvCxnSpPr>
              <p:cNvPr id="13" name="直接连接符 12"/>
              <p:cNvCxnSpPr/>
              <p:nvPr/>
            </p:nvCxnSpPr>
            <p:spPr>
              <a:xfrm rot="5400000">
                <a:off x="3274515" y="2179299"/>
                <a:ext cx="13437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5400000">
                <a:off x="4749300" y="2179299"/>
                <a:ext cx="13437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1779094" y="2179299"/>
                <a:ext cx="13437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椭圆 15"/>
              <p:cNvSpPr/>
              <p:nvPr/>
            </p:nvSpPr>
            <p:spPr>
              <a:xfrm>
                <a:off x="2385280" y="1314040"/>
                <a:ext cx="112800" cy="112815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3889146" y="1314040"/>
                <a:ext cx="112800" cy="112815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5374158" y="1314040"/>
                <a:ext cx="112800" cy="112815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2582590" y="1369693"/>
                <a:ext cx="1216413" cy="438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>
                <a:off x="4064627" y="1357363"/>
                <a:ext cx="1260503" cy="1233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6264271" y="2179299"/>
                <a:ext cx="13437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5400000">
                <a:off x="7759297" y="2190295"/>
                <a:ext cx="134378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5576863" y="1369693"/>
                <a:ext cx="1210435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椭圆 23"/>
              <p:cNvSpPr/>
              <p:nvPr/>
            </p:nvSpPr>
            <p:spPr>
              <a:xfrm>
                <a:off x="6868597" y="1314040"/>
                <a:ext cx="112800" cy="112815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>
                <a:off x="7074640" y="1369693"/>
                <a:ext cx="1210435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椭圆 25"/>
              <p:cNvSpPr/>
              <p:nvPr/>
            </p:nvSpPr>
            <p:spPr>
              <a:xfrm>
                <a:off x="8363037" y="1314040"/>
                <a:ext cx="112800" cy="112815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46"/>
              <p:cNvSpPr/>
              <p:nvPr/>
            </p:nvSpPr>
            <p:spPr>
              <a:xfrm flipH="1">
                <a:off x="8553797" y="1366679"/>
                <a:ext cx="1433033" cy="1458458"/>
              </a:xfrm>
              <a:custGeom>
                <a:avLst/>
                <a:gdLst>
                  <a:gd name="connsiteX0" fmla="*/ 0 w 1803400"/>
                  <a:gd name="connsiteY0" fmla="*/ 213108 h 1671566"/>
                  <a:gd name="connsiteX1" fmla="*/ 213108 w 1803400"/>
                  <a:gd name="connsiteY1" fmla="*/ 0 h 1671566"/>
                  <a:gd name="connsiteX2" fmla="*/ 1590292 w 1803400"/>
                  <a:gd name="connsiteY2" fmla="*/ 0 h 1671566"/>
                  <a:gd name="connsiteX3" fmla="*/ 1803400 w 1803400"/>
                  <a:gd name="connsiteY3" fmla="*/ 213108 h 1671566"/>
                  <a:gd name="connsiteX4" fmla="*/ 1803400 w 1803400"/>
                  <a:gd name="connsiteY4" fmla="*/ 1458458 h 1671566"/>
                  <a:gd name="connsiteX5" fmla="*/ 1590292 w 1803400"/>
                  <a:gd name="connsiteY5" fmla="*/ 1671566 h 1671566"/>
                  <a:gd name="connsiteX6" fmla="*/ 213108 w 1803400"/>
                  <a:gd name="connsiteY6" fmla="*/ 1671566 h 1671566"/>
                  <a:gd name="connsiteX7" fmla="*/ 0 w 1803400"/>
                  <a:gd name="connsiteY7" fmla="*/ 1458458 h 1671566"/>
                  <a:gd name="connsiteX8" fmla="*/ 0 w 1803400"/>
                  <a:gd name="connsiteY8" fmla="*/ 213108 h 1671566"/>
                  <a:gd name="connsiteX0-1" fmla="*/ 213108 w 1803400"/>
                  <a:gd name="connsiteY0-2" fmla="*/ 1671566 h 1763006"/>
                  <a:gd name="connsiteX1-3" fmla="*/ 0 w 1803400"/>
                  <a:gd name="connsiteY1-4" fmla="*/ 1458458 h 1763006"/>
                  <a:gd name="connsiteX2-5" fmla="*/ 0 w 1803400"/>
                  <a:gd name="connsiteY2-6" fmla="*/ 213108 h 1763006"/>
                  <a:gd name="connsiteX3-7" fmla="*/ 213108 w 1803400"/>
                  <a:gd name="connsiteY3-8" fmla="*/ 0 h 1763006"/>
                  <a:gd name="connsiteX4-9" fmla="*/ 1590292 w 1803400"/>
                  <a:gd name="connsiteY4-10" fmla="*/ 0 h 1763006"/>
                  <a:gd name="connsiteX5-11" fmla="*/ 1803400 w 1803400"/>
                  <a:gd name="connsiteY5-12" fmla="*/ 213108 h 1763006"/>
                  <a:gd name="connsiteX6-13" fmla="*/ 1803400 w 1803400"/>
                  <a:gd name="connsiteY6-14" fmla="*/ 1458458 h 1763006"/>
                  <a:gd name="connsiteX7-15" fmla="*/ 1590292 w 1803400"/>
                  <a:gd name="connsiteY7-16" fmla="*/ 1671566 h 1763006"/>
                  <a:gd name="connsiteX8-17" fmla="*/ 304548 w 1803400"/>
                  <a:gd name="connsiteY8-18" fmla="*/ 1763006 h 1763006"/>
                  <a:gd name="connsiteX0-19" fmla="*/ 0 w 1803400"/>
                  <a:gd name="connsiteY0-20" fmla="*/ 1458458 h 1763006"/>
                  <a:gd name="connsiteX1-21" fmla="*/ 0 w 1803400"/>
                  <a:gd name="connsiteY1-22" fmla="*/ 213108 h 1763006"/>
                  <a:gd name="connsiteX2-23" fmla="*/ 213108 w 1803400"/>
                  <a:gd name="connsiteY2-24" fmla="*/ 0 h 1763006"/>
                  <a:gd name="connsiteX3-25" fmla="*/ 1590292 w 1803400"/>
                  <a:gd name="connsiteY3-26" fmla="*/ 0 h 1763006"/>
                  <a:gd name="connsiteX4-27" fmla="*/ 1803400 w 1803400"/>
                  <a:gd name="connsiteY4-28" fmla="*/ 213108 h 1763006"/>
                  <a:gd name="connsiteX5-29" fmla="*/ 1803400 w 1803400"/>
                  <a:gd name="connsiteY5-30" fmla="*/ 1458458 h 1763006"/>
                  <a:gd name="connsiteX6-31" fmla="*/ 1590292 w 1803400"/>
                  <a:gd name="connsiteY6-32" fmla="*/ 1671566 h 1763006"/>
                  <a:gd name="connsiteX7-33" fmla="*/ 304548 w 1803400"/>
                  <a:gd name="connsiteY7-34" fmla="*/ 1763006 h 1763006"/>
                  <a:gd name="connsiteX0-35" fmla="*/ 0 w 1803400"/>
                  <a:gd name="connsiteY0-36" fmla="*/ 1458458 h 1671566"/>
                  <a:gd name="connsiteX1-37" fmla="*/ 0 w 1803400"/>
                  <a:gd name="connsiteY1-38" fmla="*/ 213108 h 1671566"/>
                  <a:gd name="connsiteX2-39" fmla="*/ 213108 w 1803400"/>
                  <a:gd name="connsiteY2-40" fmla="*/ 0 h 1671566"/>
                  <a:gd name="connsiteX3-41" fmla="*/ 1590292 w 1803400"/>
                  <a:gd name="connsiteY3-42" fmla="*/ 0 h 1671566"/>
                  <a:gd name="connsiteX4-43" fmla="*/ 1803400 w 1803400"/>
                  <a:gd name="connsiteY4-44" fmla="*/ 213108 h 1671566"/>
                  <a:gd name="connsiteX5-45" fmla="*/ 1803400 w 1803400"/>
                  <a:gd name="connsiteY5-46" fmla="*/ 1458458 h 1671566"/>
                  <a:gd name="connsiteX6-47" fmla="*/ 1590292 w 1803400"/>
                  <a:gd name="connsiteY6-48" fmla="*/ 1671566 h 1671566"/>
                  <a:gd name="connsiteX0-49" fmla="*/ 0 w 1803400"/>
                  <a:gd name="connsiteY0-50" fmla="*/ 1458458 h 1458458"/>
                  <a:gd name="connsiteX1-51" fmla="*/ 0 w 1803400"/>
                  <a:gd name="connsiteY1-52" fmla="*/ 213108 h 1458458"/>
                  <a:gd name="connsiteX2-53" fmla="*/ 213108 w 1803400"/>
                  <a:gd name="connsiteY2-54" fmla="*/ 0 h 1458458"/>
                  <a:gd name="connsiteX3-55" fmla="*/ 1590292 w 1803400"/>
                  <a:gd name="connsiteY3-56" fmla="*/ 0 h 1458458"/>
                  <a:gd name="connsiteX4-57" fmla="*/ 1803400 w 1803400"/>
                  <a:gd name="connsiteY4-58" fmla="*/ 213108 h 1458458"/>
                  <a:gd name="connsiteX5-59" fmla="*/ 1803400 w 1803400"/>
                  <a:gd name="connsiteY5-60" fmla="*/ 1458458 h 1458458"/>
                  <a:gd name="connsiteX0-61" fmla="*/ 0 w 1803400"/>
                  <a:gd name="connsiteY0-62" fmla="*/ 1458458 h 1458458"/>
                  <a:gd name="connsiteX1-63" fmla="*/ 0 w 1803400"/>
                  <a:gd name="connsiteY1-64" fmla="*/ 213108 h 1458458"/>
                  <a:gd name="connsiteX2-65" fmla="*/ 213108 w 1803400"/>
                  <a:gd name="connsiteY2-66" fmla="*/ 0 h 1458458"/>
                  <a:gd name="connsiteX3-67" fmla="*/ 1590292 w 1803400"/>
                  <a:gd name="connsiteY3-68" fmla="*/ 0 h 1458458"/>
                  <a:gd name="connsiteX4-69" fmla="*/ 1803400 w 1803400"/>
                  <a:gd name="connsiteY4-70" fmla="*/ 213108 h 1458458"/>
                  <a:gd name="connsiteX0-71" fmla="*/ 0 w 1590292"/>
                  <a:gd name="connsiteY0-72" fmla="*/ 1458458 h 1458458"/>
                  <a:gd name="connsiteX1-73" fmla="*/ 0 w 1590292"/>
                  <a:gd name="connsiteY1-74" fmla="*/ 213108 h 1458458"/>
                  <a:gd name="connsiteX2-75" fmla="*/ 213108 w 1590292"/>
                  <a:gd name="connsiteY2-76" fmla="*/ 0 h 1458458"/>
                  <a:gd name="connsiteX3-77" fmla="*/ 1590292 w 1590292"/>
                  <a:gd name="connsiteY3-78" fmla="*/ 0 h 1458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590292" h="1458458">
                    <a:moveTo>
                      <a:pt x="0" y="1458458"/>
                    </a:moveTo>
                    <a:lnTo>
                      <a:pt x="0" y="213108"/>
                    </a:lnTo>
                    <a:cubicBezTo>
                      <a:pt x="0" y="95412"/>
                      <a:pt x="95412" y="0"/>
                      <a:pt x="213108" y="0"/>
                    </a:cubicBezTo>
                    <a:lnTo>
                      <a:pt x="1590292" y="0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圆角矩形 46"/>
              <p:cNvSpPr/>
              <p:nvPr/>
            </p:nvSpPr>
            <p:spPr>
              <a:xfrm>
                <a:off x="872049" y="1371850"/>
                <a:ext cx="1440310" cy="1458458"/>
              </a:xfrm>
              <a:custGeom>
                <a:avLst/>
                <a:gdLst>
                  <a:gd name="connsiteX0" fmla="*/ 0 w 1803400"/>
                  <a:gd name="connsiteY0" fmla="*/ 213108 h 1671566"/>
                  <a:gd name="connsiteX1" fmla="*/ 213108 w 1803400"/>
                  <a:gd name="connsiteY1" fmla="*/ 0 h 1671566"/>
                  <a:gd name="connsiteX2" fmla="*/ 1590292 w 1803400"/>
                  <a:gd name="connsiteY2" fmla="*/ 0 h 1671566"/>
                  <a:gd name="connsiteX3" fmla="*/ 1803400 w 1803400"/>
                  <a:gd name="connsiteY3" fmla="*/ 213108 h 1671566"/>
                  <a:gd name="connsiteX4" fmla="*/ 1803400 w 1803400"/>
                  <a:gd name="connsiteY4" fmla="*/ 1458458 h 1671566"/>
                  <a:gd name="connsiteX5" fmla="*/ 1590292 w 1803400"/>
                  <a:gd name="connsiteY5" fmla="*/ 1671566 h 1671566"/>
                  <a:gd name="connsiteX6" fmla="*/ 213108 w 1803400"/>
                  <a:gd name="connsiteY6" fmla="*/ 1671566 h 1671566"/>
                  <a:gd name="connsiteX7" fmla="*/ 0 w 1803400"/>
                  <a:gd name="connsiteY7" fmla="*/ 1458458 h 1671566"/>
                  <a:gd name="connsiteX8" fmla="*/ 0 w 1803400"/>
                  <a:gd name="connsiteY8" fmla="*/ 213108 h 1671566"/>
                  <a:gd name="connsiteX0-1" fmla="*/ 213108 w 1803400"/>
                  <a:gd name="connsiteY0-2" fmla="*/ 1671566 h 1763006"/>
                  <a:gd name="connsiteX1-3" fmla="*/ 0 w 1803400"/>
                  <a:gd name="connsiteY1-4" fmla="*/ 1458458 h 1763006"/>
                  <a:gd name="connsiteX2-5" fmla="*/ 0 w 1803400"/>
                  <a:gd name="connsiteY2-6" fmla="*/ 213108 h 1763006"/>
                  <a:gd name="connsiteX3-7" fmla="*/ 213108 w 1803400"/>
                  <a:gd name="connsiteY3-8" fmla="*/ 0 h 1763006"/>
                  <a:gd name="connsiteX4-9" fmla="*/ 1590292 w 1803400"/>
                  <a:gd name="connsiteY4-10" fmla="*/ 0 h 1763006"/>
                  <a:gd name="connsiteX5-11" fmla="*/ 1803400 w 1803400"/>
                  <a:gd name="connsiteY5-12" fmla="*/ 213108 h 1763006"/>
                  <a:gd name="connsiteX6-13" fmla="*/ 1803400 w 1803400"/>
                  <a:gd name="connsiteY6-14" fmla="*/ 1458458 h 1763006"/>
                  <a:gd name="connsiteX7-15" fmla="*/ 1590292 w 1803400"/>
                  <a:gd name="connsiteY7-16" fmla="*/ 1671566 h 1763006"/>
                  <a:gd name="connsiteX8-17" fmla="*/ 304548 w 1803400"/>
                  <a:gd name="connsiteY8-18" fmla="*/ 1763006 h 1763006"/>
                  <a:gd name="connsiteX0-19" fmla="*/ 0 w 1803400"/>
                  <a:gd name="connsiteY0-20" fmla="*/ 1458458 h 1763006"/>
                  <a:gd name="connsiteX1-21" fmla="*/ 0 w 1803400"/>
                  <a:gd name="connsiteY1-22" fmla="*/ 213108 h 1763006"/>
                  <a:gd name="connsiteX2-23" fmla="*/ 213108 w 1803400"/>
                  <a:gd name="connsiteY2-24" fmla="*/ 0 h 1763006"/>
                  <a:gd name="connsiteX3-25" fmla="*/ 1590292 w 1803400"/>
                  <a:gd name="connsiteY3-26" fmla="*/ 0 h 1763006"/>
                  <a:gd name="connsiteX4-27" fmla="*/ 1803400 w 1803400"/>
                  <a:gd name="connsiteY4-28" fmla="*/ 213108 h 1763006"/>
                  <a:gd name="connsiteX5-29" fmla="*/ 1803400 w 1803400"/>
                  <a:gd name="connsiteY5-30" fmla="*/ 1458458 h 1763006"/>
                  <a:gd name="connsiteX6-31" fmla="*/ 1590292 w 1803400"/>
                  <a:gd name="connsiteY6-32" fmla="*/ 1671566 h 1763006"/>
                  <a:gd name="connsiteX7-33" fmla="*/ 304548 w 1803400"/>
                  <a:gd name="connsiteY7-34" fmla="*/ 1763006 h 1763006"/>
                  <a:gd name="connsiteX0-35" fmla="*/ 0 w 1803400"/>
                  <a:gd name="connsiteY0-36" fmla="*/ 1458458 h 1671566"/>
                  <a:gd name="connsiteX1-37" fmla="*/ 0 w 1803400"/>
                  <a:gd name="connsiteY1-38" fmla="*/ 213108 h 1671566"/>
                  <a:gd name="connsiteX2-39" fmla="*/ 213108 w 1803400"/>
                  <a:gd name="connsiteY2-40" fmla="*/ 0 h 1671566"/>
                  <a:gd name="connsiteX3-41" fmla="*/ 1590292 w 1803400"/>
                  <a:gd name="connsiteY3-42" fmla="*/ 0 h 1671566"/>
                  <a:gd name="connsiteX4-43" fmla="*/ 1803400 w 1803400"/>
                  <a:gd name="connsiteY4-44" fmla="*/ 213108 h 1671566"/>
                  <a:gd name="connsiteX5-45" fmla="*/ 1803400 w 1803400"/>
                  <a:gd name="connsiteY5-46" fmla="*/ 1458458 h 1671566"/>
                  <a:gd name="connsiteX6-47" fmla="*/ 1590292 w 1803400"/>
                  <a:gd name="connsiteY6-48" fmla="*/ 1671566 h 1671566"/>
                  <a:gd name="connsiteX0-49" fmla="*/ 0 w 1803400"/>
                  <a:gd name="connsiteY0-50" fmla="*/ 1458458 h 1458458"/>
                  <a:gd name="connsiteX1-51" fmla="*/ 0 w 1803400"/>
                  <a:gd name="connsiteY1-52" fmla="*/ 213108 h 1458458"/>
                  <a:gd name="connsiteX2-53" fmla="*/ 213108 w 1803400"/>
                  <a:gd name="connsiteY2-54" fmla="*/ 0 h 1458458"/>
                  <a:gd name="connsiteX3-55" fmla="*/ 1590292 w 1803400"/>
                  <a:gd name="connsiteY3-56" fmla="*/ 0 h 1458458"/>
                  <a:gd name="connsiteX4-57" fmla="*/ 1803400 w 1803400"/>
                  <a:gd name="connsiteY4-58" fmla="*/ 213108 h 1458458"/>
                  <a:gd name="connsiteX5-59" fmla="*/ 1803400 w 1803400"/>
                  <a:gd name="connsiteY5-60" fmla="*/ 1458458 h 1458458"/>
                  <a:gd name="connsiteX0-61" fmla="*/ 0 w 1803400"/>
                  <a:gd name="connsiteY0-62" fmla="*/ 1458458 h 1458458"/>
                  <a:gd name="connsiteX1-63" fmla="*/ 0 w 1803400"/>
                  <a:gd name="connsiteY1-64" fmla="*/ 213108 h 1458458"/>
                  <a:gd name="connsiteX2-65" fmla="*/ 213108 w 1803400"/>
                  <a:gd name="connsiteY2-66" fmla="*/ 0 h 1458458"/>
                  <a:gd name="connsiteX3-67" fmla="*/ 1590292 w 1803400"/>
                  <a:gd name="connsiteY3-68" fmla="*/ 0 h 1458458"/>
                  <a:gd name="connsiteX4-69" fmla="*/ 1803400 w 1803400"/>
                  <a:gd name="connsiteY4-70" fmla="*/ 213108 h 1458458"/>
                  <a:gd name="connsiteX0-71" fmla="*/ 0 w 1590292"/>
                  <a:gd name="connsiteY0-72" fmla="*/ 1458458 h 1458458"/>
                  <a:gd name="connsiteX1-73" fmla="*/ 0 w 1590292"/>
                  <a:gd name="connsiteY1-74" fmla="*/ 213108 h 1458458"/>
                  <a:gd name="connsiteX2-75" fmla="*/ 213108 w 1590292"/>
                  <a:gd name="connsiteY2-76" fmla="*/ 0 h 1458458"/>
                  <a:gd name="connsiteX3-77" fmla="*/ 1590292 w 1590292"/>
                  <a:gd name="connsiteY3-78" fmla="*/ 0 h 14584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590292" h="1458458">
                    <a:moveTo>
                      <a:pt x="0" y="1458458"/>
                    </a:moveTo>
                    <a:lnTo>
                      <a:pt x="0" y="213108"/>
                    </a:lnTo>
                    <a:cubicBezTo>
                      <a:pt x="0" y="95412"/>
                      <a:pt x="95412" y="0"/>
                      <a:pt x="213108" y="0"/>
                    </a:cubicBezTo>
                    <a:lnTo>
                      <a:pt x="1590292" y="0"/>
                    </a:lnTo>
                  </a:path>
                </a:pathLst>
              </a:custGeom>
              <a:noFill/>
              <a:ln w="1905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9" tIns="34295" rIns="68589" bIns="34295"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流程图: 终止 28"/>
              <p:cNvSpPr/>
              <p:nvPr/>
            </p:nvSpPr>
            <p:spPr>
              <a:xfrm>
                <a:off x="461152" y="1707349"/>
                <a:ext cx="927824" cy="453918"/>
              </a:xfrm>
              <a:prstGeom prst="flowChartTerminator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b="1" dirty="0">
                    <a:solidFill>
                      <a:srgbClr val="FF0000"/>
                    </a:solidFill>
                  </a:rPr>
                  <a:t>MSM8909</a:t>
                </a:r>
                <a:endParaRPr lang="zh-CN" altLang="en-US" sz="11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流程图: 终止 29"/>
              <p:cNvSpPr/>
              <p:nvPr/>
            </p:nvSpPr>
            <p:spPr>
              <a:xfrm>
                <a:off x="1948747" y="1707349"/>
                <a:ext cx="927824" cy="453918"/>
              </a:xfrm>
              <a:prstGeom prst="flowChartTerminator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MSM8937</a:t>
                </a:r>
              </a:p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MSM8953</a:t>
                </a:r>
                <a:endParaRPr lang="zh-CN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流程图: 终止 30"/>
              <p:cNvSpPr/>
              <p:nvPr/>
            </p:nvSpPr>
            <p:spPr>
              <a:xfrm>
                <a:off x="3436342" y="1707349"/>
                <a:ext cx="927824" cy="453918"/>
              </a:xfrm>
              <a:prstGeom prst="flowChartTerminator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solidFill>
                      <a:srgbClr val="FF0000"/>
                    </a:solidFill>
                  </a:rPr>
                  <a:t>SDM450</a:t>
                </a:r>
                <a:endParaRPr lang="zh-CN" altLang="en-US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流程图: 终止 31"/>
              <p:cNvSpPr/>
              <p:nvPr/>
            </p:nvSpPr>
            <p:spPr>
              <a:xfrm>
                <a:off x="4923937" y="1707349"/>
                <a:ext cx="927824" cy="453918"/>
              </a:xfrm>
              <a:prstGeom prst="flowChartTerminator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QCM2150</a:t>
                </a:r>
              </a:p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MT6739</a:t>
                </a:r>
                <a:endParaRPr lang="zh-CN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流程图: 终止 32"/>
              <p:cNvSpPr/>
              <p:nvPr/>
            </p:nvSpPr>
            <p:spPr>
              <a:xfrm>
                <a:off x="6439813" y="1707349"/>
                <a:ext cx="927824" cy="453918"/>
              </a:xfrm>
              <a:prstGeom prst="flowChartTerminator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100" b="1" dirty="0">
                    <a:solidFill>
                      <a:srgbClr val="FF0000"/>
                    </a:solidFill>
                  </a:rPr>
                  <a:t>QCM6125</a:t>
                </a:r>
                <a:endParaRPr lang="zh-CN" altLang="en-US" sz="11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流程图: 终止 33"/>
              <p:cNvSpPr/>
              <p:nvPr/>
            </p:nvSpPr>
            <p:spPr>
              <a:xfrm>
                <a:off x="7899125" y="1707349"/>
                <a:ext cx="927824" cy="453918"/>
              </a:xfrm>
              <a:prstGeom prst="flowChartTerminator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SL8541</a:t>
                </a:r>
              </a:p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SL8581</a:t>
                </a:r>
              </a:p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QCM2290</a:t>
                </a:r>
                <a:endParaRPr lang="zh-CN" alt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流程图: 终止 34"/>
              <p:cNvSpPr/>
              <p:nvPr/>
            </p:nvSpPr>
            <p:spPr>
              <a:xfrm>
                <a:off x="9474985" y="1518401"/>
                <a:ext cx="927824" cy="635332"/>
              </a:xfrm>
              <a:prstGeom prst="flowChartTerminator">
                <a:avLst/>
              </a:prstGeom>
              <a:solidFill>
                <a:srgbClr val="FFC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MT8766</a:t>
                </a:r>
              </a:p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MT8788*</a:t>
                </a:r>
              </a:p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UIS7863*</a:t>
                </a:r>
              </a:p>
              <a:p>
                <a:pPr algn="ctr"/>
                <a:r>
                  <a:rPr lang="en-US" altLang="zh-CN" sz="1000" b="1" dirty="0">
                    <a:solidFill>
                      <a:srgbClr val="FF0000"/>
                    </a:solidFill>
                  </a:rPr>
                  <a:t>QCM6490*</a:t>
                </a:r>
                <a:endParaRPr lang="zh-CN" altLang="en-US" sz="1000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28" name="标题 1">
            <a:extLst>
              <a:ext uri="{FF2B5EF4-FFF2-40B4-BE49-F238E27FC236}">
                <a16:creationId xmlns:a16="http://schemas.microsoft.com/office/drawing/2014/main" id="{091A0050-75D7-93F5-8D8F-E50896140EB1}"/>
              </a:ext>
            </a:extLst>
          </p:cNvPr>
          <p:cNvSpPr txBox="1">
            <a:spLocks/>
          </p:cNvSpPr>
          <p:nvPr/>
        </p:nvSpPr>
        <p:spPr>
          <a:xfrm>
            <a:off x="426303" y="730050"/>
            <a:ext cx="9144000" cy="52716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芯讯通智能模组发展</a:t>
            </a:r>
            <a:endParaRPr lang="zh-CN" altLang="en-US" sz="2400" dirty="0">
              <a:solidFill>
                <a:srgbClr val="C00000"/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组合 132"/>
          <p:cNvGrpSpPr/>
          <p:nvPr/>
        </p:nvGrpSpPr>
        <p:grpSpPr>
          <a:xfrm>
            <a:off x="431371" y="836713"/>
            <a:ext cx="10950415" cy="5699937"/>
            <a:chOff x="171715" y="417890"/>
            <a:chExt cx="8847364" cy="4628360"/>
          </a:xfrm>
        </p:grpSpPr>
        <p:grpSp>
          <p:nvGrpSpPr>
            <p:cNvPr id="2" name="组合 1"/>
            <p:cNvGrpSpPr/>
            <p:nvPr/>
          </p:nvGrpSpPr>
          <p:grpSpPr>
            <a:xfrm>
              <a:off x="753224" y="1427281"/>
              <a:ext cx="1377870" cy="637969"/>
              <a:chOff x="2300338" y="1928837"/>
              <a:chExt cx="1837159" cy="850625"/>
            </a:xfrm>
          </p:grpSpPr>
          <p:sp>
            <p:nvSpPr>
              <p:cNvPr id="3" name="圆角矩形 10"/>
              <p:cNvSpPr/>
              <p:nvPr/>
            </p:nvSpPr>
            <p:spPr>
              <a:xfrm>
                <a:off x="2300338" y="1947986"/>
                <a:ext cx="1837159" cy="831476"/>
              </a:xfrm>
              <a:prstGeom prst="roundRect">
                <a:avLst/>
              </a:prstGeom>
              <a:solidFill>
                <a:srgbClr val="547FB3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0110" y="2171951"/>
                <a:ext cx="553425" cy="540487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TextBox 99"/>
              <p:cNvSpPr txBox="1"/>
              <p:nvPr/>
            </p:nvSpPr>
            <p:spPr>
              <a:xfrm>
                <a:off x="2993535" y="2203267"/>
                <a:ext cx="1127191" cy="538738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MSM8953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44.1*45.6*2.8mm 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Octa-Core 2.0GHz</a:t>
                </a:r>
              </a:p>
            </p:txBody>
          </p:sp>
          <p:sp>
            <p:nvSpPr>
              <p:cNvPr id="6" name="TextBox 372"/>
              <p:cNvSpPr txBox="1">
                <a:spLocks noChangeArrowheads="1"/>
              </p:cNvSpPr>
              <p:nvPr/>
            </p:nvSpPr>
            <p:spPr bwMode="auto">
              <a:xfrm>
                <a:off x="2421264" y="1928837"/>
                <a:ext cx="1007752" cy="26751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86280" tIns="43163" rIns="86280" bIns="43163">
                <a:spAutoFit/>
              </a:bodyPr>
              <a:lstStyle/>
              <a:p>
                <a:pPr defTabSz="861695"/>
                <a:r>
                  <a:rPr lang="en-US" altLang="zh-CN" sz="104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SIM8950</a:t>
                </a: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19949" y="2432355"/>
              <a:ext cx="1458980" cy="640101"/>
              <a:chOff x="2138987" y="3066163"/>
              <a:chExt cx="1961248" cy="1025890"/>
            </a:xfrm>
          </p:grpSpPr>
          <p:sp>
            <p:nvSpPr>
              <p:cNvPr id="8" name="圆角矩形 10"/>
              <p:cNvSpPr/>
              <p:nvPr/>
            </p:nvSpPr>
            <p:spPr>
              <a:xfrm>
                <a:off x="2138987" y="3082820"/>
                <a:ext cx="1843900" cy="1009233"/>
              </a:xfrm>
              <a:prstGeom prst="roundRect">
                <a:avLst/>
              </a:prstGeom>
              <a:solidFill>
                <a:srgbClr val="547FB3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" name="TextBox 102"/>
              <p:cNvSpPr txBox="1"/>
              <p:nvPr/>
            </p:nvSpPr>
            <p:spPr>
              <a:xfrm>
                <a:off x="2836568" y="3374092"/>
                <a:ext cx="1263667" cy="647577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SDM450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44.1*45.6*2.8mm 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Octa-Core 1.8GHz</a:t>
                </a:r>
              </a:p>
            </p:txBody>
          </p:sp>
          <p:sp>
            <p:nvSpPr>
              <p:cNvPr id="10" name="TextBox 372"/>
              <p:cNvSpPr txBox="1">
                <a:spLocks noChangeArrowheads="1"/>
              </p:cNvSpPr>
              <p:nvPr/>
            </p:nvSpPr>
            <p:spPr bwMode="auto">
              <a:xfrm>
                <a:off x="2171209" y="3066163"/>
                <a:ext cx="1612802" cy="3215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86280" tIns="43163" rIns="86280" bIns="43163">
                <a:spAutoFit/>
              </a:bodyPr>
              <a:lstStyle/>
              <a:p>
                <a:pPr defTabSz="861695"/>
                <a:r>
                  <a:rPr lang="en-US" altLang="zh-CN" sz="104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SIM8950LH-C/EC/AC</a:t>
                </a:r>
              </a:p>
            </p:txBody>
          </p:sp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940" y="3356443"/>
                <a:ext cx="601642" cy="639157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组合 11"/>
            <p:cNvGrpSpPr/>
            <p:nvPr/>
          </p:nvGrpSpPr>
          <p:grpSpPr>
            <a:xfrm>
              <a:off x="797766" y="4080175"/>
              <a:ext cx="1383474" cy="679321"/>
              <a:chOff x="2080531" y="5529870"/>
              <a:chExt cx="1902356" cy="1088749"/>
            </a:xfrm>
          </p:grpSpPr>
          <p:sp>
            <p:nvSpPr>
              <p:cNvPr id="13" name="圆角矩形 10"/>
              <p:cNvSpPr/>
              <p:nvPr/>
            </p:nvSpPr>
            <p:spPr>
              <a:xfrm>
                <a:off x="2080531" y="5531295"/>
                <a:ext cx="1902356" cy="1034518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4" name="Picture 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44114" y="5809755"/>
                <a:ext cx="578301" cy="628376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9"/>
              <p:cNvSpPr txBox="1"/>
              <p:nvPr/>
            </p:nvSpPr>
            <p:spPr>
              <a:xfrm>
                <a:off x="2702215" y="5810825"/>
                <a:ext cx="1264571" cy="807794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MSM8909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40.5*40.5*2.8mm 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Quad-Core 1.1GHz</a:t>
                </a:r>
              </a:p>
              <a:p>
                <a:pPr defTabSz="861695"/>
                <a:endPara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TextBox 372"/>
              <p:cNvSpPr txBox="1">
                <a:spLocks noChangeArrowheads="1"/>
              </p:cNvSpPr>
              <p:nvPr/>
            </p:nvSpPr>
            <p:spPr bwMode="auto">
              <a:xfrm>
                <a:off x="2097822" y="5529870"/>
                <a:ext cx="1113571" cy="32155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86280" tIns="43163" rIns="86280" bIns="43163">
                <a:spAutoFit/>
              </a:bodyPr>
              <a:lstStyle/>
              <a:p>
                <a:pPr defTabSz="861695"/>
                <a:r>
                  <a:rPr lang="en-US" altLang="zh-CN" sz="104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SIM8905/E/A</a:t>
                </a: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119293" y="3190001"/>
              <a:ext cx="1399081" cy="703357"/>
              <a:chOff x="6140999" y="4399770"/>
              <a:chExt cx="1850837" cy="1127269"/>
            </a:xfrm>
          </p:grpSpPr>
          <p:sp>
            <p:nvSpPr>
              <p:cNvPr id="18" name="圆角矩形 10"/>
              <p:cNvSpPr/>
              <p:nvPr/>
            </p:nvSpPr>
            <p:spPr>
              <a:xfrm>
                <a:off x="6140999" y="4399770"/>
                <a:ext cx="1830191" cy="1039977"/>
              </a:xfrm>
              <a:prstGeom prst="roundRect">
                <a:avLst/>
              </a:prstGeom>
              <a:solidFill>
                <a:srgbClr val="547FB3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9" name="Picture 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0015" y="4707926"/>
                <a:ext cx="590153" cy="642812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TextBox 114"/>
              <p:cNvSpPr txBox="1"/>
              <p:nvPr/>
            </p:nvSpPr>
            <p:spPr>
              <a:xfrm>
                <a:off x="6842776" y="4719247"/>
                <a:ext cx="1149060" cy="807792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QCM2150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40.5*40.5*2.8mm 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Quad-Core 1.3GHz</a:t>
                </a:r>
              </a:p>
              <a:p>
                <a:pPr defTabSz="861695"/>
                <a:endPara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372"/>
              <p:cNvSpPr txBox="1">
                <a:spLocks noChangeArrowheads="1"/>
              </p:cNvSpPr>
              <p:nvPr/>
            </p:nvSpPr>
            <p:spPr bwMode="auto">
              <a:xfrm>
                <a:off x="6214536" y="4401155"/>
                <a:ext cx="1033711" cy="32155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86280" tIns="43163" rIns="86280" bIns="43163">
                <a:spAutoFit/>
              </a:bodyPr>
              <a:lstStyle/>
              <a:p>
                <a:pPr defTabSz="861695"/>
                <a:r>
                  <a:rPr lang="en-US" altLang="zh-CN" sz="104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SIM8906E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096384" y="580178"/>
              <a:ext cx="1484354" cy="619315"/>
              <a:chOff x="6658663" y="3109333"/>
              <a:chExt cx="1979139" cy="825753"/>
            </a:xfrm>
          </p:grpSpPr>
          <p:sp>
            <p:nvSpPr>
              <p:cNvPr id="23" name="圆角矩形 10"/>
              <p:cNvSpPr/>
              <p:nvPr/>
            </p:nvSpPr>
            <p:spPr>
              <a:xfrm>
                <a:off x="6658663" y="3121203"/>
                <a:ext cx="1826326" cy="813883"/>
              </a:xfrm>
              <a:prstGeom prst="roundRect">
                <a:avLst/>
              </a:prstGeom>
              <a:solidFill>
                <a:srgbClr val="547FB3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" name="TextBox 42"/>
              <p:cNvSpPr txBox="1"/>
              <p:nvPr/>
            </p:nvSpPr>
            <p:spPr>
              <a:xfrm>
                <a:off x="7520505" y="3351700"/>
                <a:ext cx="1117297" cy="538738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SM4350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42,5*56.5*3.0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Octa-Core 2.0GHz</a:t>
                </a:r>
              </a:p>
            </p:txBody>
          </p:sp>
          <p:sp>
            <p:nvSpPr>
              <p:cNvPr id="25" name="TextBox 372"/>
              <p:cNvSpPr txBox="1">
                <a:spLocks noChangeArrowheads="1"/>
              </p:cNvSpPr>
              <p:nvPr/>
            </p:nvSpPr>
            <p:spPr bwMode="auto">
              <a:xfrm>
                <a:off x="6718883" y="3109333"/>
                <a:ext cx="884790" cy="26751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86280" tIns="43163" rIns="86280" bIns="43163">
                <a:spAutoFit/>
              </a:bodyPr>
              <a:lstStyle/>
              <a:p>
                <a:pPr defTabSz="861695"/>
                <a:r>
                  <a:rPr lang="en-US" altLang="zh-CN" sz="104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SIM9350</a:t>
                </a:r>
              </a:p>
            </p:txBody>
          </p:sp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5574" y="3359129"/>
                <a:ext cx="829458" cy="504525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7" name="组合 26"/>
            <p:cNvGrpSpPr/>
            <p:nvPr/>
          </p:nvGrpSpPr>
          <p:grpSpPr>
            <a:xfrm>
              <a:off x="3119293" y="2390889"/>
              <a:ext cx="1374433" cy="633588"/>
              <a:chOff x="9191475" y="3090298"/>
              <a:chExt cx="1832578" cy="844784"/>
            </a:xfrm>
          </p:grpSpPr>
          <p:sp>
            <p:nvSpPr>
              <p:cNvPr id="28" name="圆角矩形 10"/>
              <p:cNvSpPr/>
              <p:nvPr/>
            </p:nvSpPr>
            <p:spPr>
              <a:xfrm>
                <a:off x="9191475" y="3098268"/>
                <a:ext cx="1832577" cy="836814"/>
              </a:xfrm>
              <a:prstGeom prst="roundRect">
                <a:avLst/>
              </a:prstGeom>
              <a:solidFill>
                <a:srgbClr val="AC447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TextBox 372"/>
              <p:cNvSpPr txBox="1">
                <a:spLocks noChangeArrowheads="1"/>
              </p:cNvSpPr>
              <p:nvPr/>
            </p:nvSpPr>
            <p:spPr bwMode="auto">
              <a:xfrm>
                <a:off x="9223672" y="3090298"/>
                <a:ext cx="1065277" cy="44064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86280" tIns="43163" rIns="86280" bIns="43163">
                <a:spAutoFit/>
              </a:bodyPr>
              <a:lstStyle/>
              <a:p>
                <a:pPr defTabSz="861695"/>
                <a:r>
                  <a:rPr lang="en-US" altLang="zh-CN" sz="104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SIM8580CE/E</a:t>
                </a:r>
              </a:p>
            </p:txBody>
          </p:sp>
          <p:pic>
            <p:nvPicPr>
              <p:cNvPr id="30" name="Picture 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17025" y="3326647"/>
                <a:ext cx="550933" cy="490848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102"/>
              <p:cNvSpPr txBox="1"/>
              <p:nvPr/>
            </p:nvSpPr>
            <p:spPr>
              <a:xfrm>
                <a:off x="9867958" y="3353759"/>
                <a:ext cx="1156095" cy="538738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UIS8581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44.1*45.6*2.8mm 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Octa-Core 1.8GHz</a:t>
                </a: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15418" y="1437484"/>
              <a:ext cx="1413697" cy="635484"/>
              <a:chOff x="4193063" y="1901422"/>
              <a:chExt cx="1884929" cy="847311"/>
            </a:xfrm>
          </p:grpSpPr>
          <p:sp>
            <p:nvSpPr>
              <p:cNvPr id="33" name="圆角矩形 10"/>
              <p:cNvSpPr/>
              <p:nvPr/>
            </p:nvSpPr>
            <p:spPr>
              <a:xfrm>
                <a:off x="4193063" y="1937647"/>
                <a:ext cx="1821061" cy="811086"/>
              </a:xfrm>
              <a:prstGeom prst="roundRect">
                <a:avLst/>
              </a:prstGeom>
              <a:solidFill>
                <a:srgbClr val="547FB3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4240952" y="1901422"/>
                <a:ext cx="1837040" cy="793709"/>
                <a:chOff x="4249734" y="2035027"/>
                <a:chExt cx="1984528" cy="954057"/>
              </a:xfrm>
            </p:grpSpPr>
            <p:sp>
              <p:nvSpPr>
                <p:cNvPr id="36" name="TextBox 117"/>
                <p:cNvSpPr txBox="1"/>
                <p:nvPr/>
              </p:nvSpPr>
              <p:spPr>
                <a:xfrm>
                  <a:off x="4901898" y="2341508"/>
                  <a:ext cx="1332364" cy="647576"/>
                </a:xfrm>
                <a:prstGeom prst="rect">
                  <a:avLst/>
                </a:prstGeom>
                <a:noFill/>
              </p:spPr>
              <p:txBody>
                <a:bodyPr wrap="square" lIns="86325" tIns="43163" rIns="86325" bIns="43163" rtlCol="0">
                  <a:spAutoFit/>
                </a:bodyPr>
                <a:lstStyle/>
                <a:p>
                  <a:pPr defTabSz="861695"/>
                  <a:r>
                    <a:rPr lang="en-US" altLang="zh-CN" sz="1065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QCM6125</a:t>
                  </a:r>
                </a:p>
                <a:p>
                  <a:pPr defTabSz="861695"/>
                  <a:r>
                    <a:rPr lang="en-US" altLang="zh-CN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44.1*45.6*2.8mm </a:t>
                  </a:r>
                </a:p>
                <a:p>
                  <a:pPr defTabSz="861695"/>
                  <a:r>
                    <a:rPr lang="en-US" altLang="zh-CN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Octa-Core 2.0GHz</a:t>
                  </a:r>
                </a:p>
              </p:txBody>
            </p:sp>
            <p:sp>
              <p:nvSpPr>
                <p:cNvPr id="37" name="TextBox 372"/>
                <p:cNvSpPr txBox="1">
                  <a:spLocks noChangeArrowheads="1"/>
                </p:cNvSpPr>
                <p:nvPr/>
              </p:nvSpPr>
              <p:spPr bwMode="auto">
                <a:xfrm>
                  <a:off x="4249734" y="2035027"/>
                  <a:ext cx="1551386" cy="3217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86280" tIns="43163" rIns="86280" bIns="43163">
                  <a:spAutoFit/>
                </a:bodyPr>
                <a:lstStyle/>
                <a:p>
                  <a:pPr defTabSz="861695"/>
                  <a:r>
                    <a:rPr lang="en-US" altLang="zh-CN" sz="1040" b="1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SIM8970CE/EU/NA</a:t>
                  </a:r>
                </a:p>
              </p:txBody>
            </p:sp>
          </p:grpSp>
          <p:pic>
            <p:nvPicPr>
              <p:cNvPr id="35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6617" y="2145558"/>
                <a:ext cx="548217" cy="510762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" name="矩形标注 62"/>
            <p:cNvSpPr/>
            <p:nvPr/>
          </p:nvSpPr>
          <p:spPr>
            <a:xfrm>
              <a:off x="1828873" y="3966325"/>
              <a:ext cx="567453" cy="156616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海外主推</a:t>
              </a: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326529" y="4073458"/>
              <a:ext cx="1424651" cy="644418"/>
              <a:chOff x="6951168" y="2725113"/>
              <a:chExt cx="1424651" cy="644418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6951168" y="2725113"/>
                <a:ext cx="1424651" cy="644418"/>
                <a:chOff x="4132177" y="4356488"/>
                <a:chExt cx="2052041" cy="1032809"/>
              </a:xfrm>
            </p:grpSpPr>
            <p:sp>
              <p:nvSpPr>
                <p:cNvPr id="42" name="圆角矩形 10"/>
                <p:cNvSpPr/>
                <p:nvPr/>
              </p:nvSpPr>
              <p:spPr>
                <a:xfrm>
                  <a:off x="4132177" y="4357866"/>
                  <a:ext cx="1979706" cy="1031431"/>
                </a:xfrm>
                <a:prstGeom prst="roundRect">
                  <a:avLst/>
                </a:prstGeom>
                <a:solidFill>
                  <a:srgbClr val="EA5F20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sx="98000" sy="98000" algn="tl" rotWithShape="0">
                    <a:schemeClr val="bg1">
                      <a:lumMod val="50000"/>
                      <a:alpha val="35000"/>
                    </a:schemeClr>
                  </a:outerShdw>
                </a:effectLst>
                <a:scene3d>
                  <a:camera prst="obliqueBottom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1695"/>
                  <a:endParaRPr lang="zh-CN" altLang="en-US" sz="755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TextBox 113"/>
                <p:cNvSpPr txBox="1"/>
                <p:nvPr/>
              </p:nvSpPr>
              <p:spPr>
                <a:xfrm>
                  <a:off x="4867483" y="4716827"/>
                  <a:ext cx="1316735" cy="647577"/>
                </a:xfrm>
                <a:prstGeom prst="rect">
                  <a:avLst/>
                </a:prstGeom>
                <a:noFill/>
              </p:spPr>
              <p:txBody>
                <a:bodyPr wrap="square" lIns="86325" tIns="43163" rIns="86325" bIns="43163" rtlCol="0">
                  <a:spAutoFit/>
                </a:bodyPr>
                <a:lstStyle/>
                <a:p>
                  <a:pPr defTabSz="861695"/>
                  <a:r>
                    <a:rPr lang="en-US" altLang="zh-CN" sz="1065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MT8766</a:t>
                  </a:r>
                </a:p>
                <a:p>
                  <a:pPr defTabSz="861695"/>
                  <a:r>
                    <a:rPr lang="en-US" altLang="zh-CN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40.5*40.5*2.8mm </a:t>
                  </a:r>
                </a:p>
                <a:p>
                  <a:pPr defTabSz="861695"/>
                  <a:r>
                    <a:rPr lang="en-US" altLang="zh-CN" sz="8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Quad-Core 2.0GHz</a:t>
                  </a:r>
                </a:p>
              </p:txBody>
            </p:sp>
            <p:sp>
              <p:nvSpPr>
                <p:cNvPr id="44" name="TextBox 372"/>
                <p:cNvSpPr txBox="1">
                  <a:spLocks noChangeArrowheads="1"/>
                </p:cNvSpPr>
                <p:nvPr/>
              </p:nvSpPr>
              <p:spPr bwMode="auto">
                <a:xfrm>
                  <a:off x="4199508" y="4356488"/>
                  <a:ext cx="1803783" cy="3217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86280" tIns="43163" rIns="86280" bIns="43163">
                  <a:spAutoFit/>
                </a:bodyPr>
                <a:lstStyle/>
                <a:p>
                  <a:pPr defTabSz="861695"/>
                  <a:r>
                    <a:rPr lang="en-US" altLang="zh-CN" sz="1040" b="1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SIM6600CE/E/EA/SA</a:t>
                  </a:r>
                </a:p>
              </p:txBody>
            </p:sp>
          </p:grpSp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8295" y="2942729"/>
                <a:ext cx="368963" cy="342698"/>
              </a:xfrm>
              <a:prstGeom prst="rect">
                <a:avLst/>
              </a:prstGeom>
            </p:spPr>
          </p:pic>
        </p:grpSp>
        <p:sp>
          <p:nvSpPr>
            <p:cNvPr id="45" name="文本框 44"/>
            <p:cNvSpPr txBox="1"/>
            <p:nvPr/>
          </p:nvSpPr>
          <p:spPr>
            <a:xfrm>
              <a:off x="179512" y="3712081"/>
              <a:ext cx="259623" cy="299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低</a:t>
              </a: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5326530" y="3158749"/>
              <a:ext cx="1394102" cy="660797"/>
              <a:chOff x="4907681" y="2754028"/>
              <a:chExt cx="1394102" cy="660797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4907681" y="2754028"/>
                <a:ext cx="1369744" cy="660797"/>
                <a:chOff x="8182386" y="3179159"/>
                <a:chExt cx="1964265" cy="1059060"/>
              </a:xfrm>
            </p:grpSpPr>
            <p:sp>
              <p:nvSpPr>
                <p:cNvPr id="52" name="圆角矩形 10"/>
                <p:cNvSpPr/>
                <p:nvPr/>
              </p:nvSpPr>
              <p:spPr>
                <a:xfrm>
                  <a:off x="8182386" y="3179730"/>
                  <a:ext cx="1964265" cy="1058489"/>
                </a:xfrm>
                <a:prstGeom prst="roundRect">
                  <a:avLst/>
                </a:prstGeom>
                <a:solidFill>
                  <a:srgbClr val="547FB3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sx="98000" sy="98000" algn="tl" rotWithShape="0">
                    <a:schemeClr val="bg1">
                      <a:lumMod val="50000"/>
                      <a:alpha val="35000"/>
                    </a:schemeClr>
                  </a:outerShdw>
                </a:effectLst>
                <a:scene3d>
                  <a:camera prst="obliqueBottom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1695"/>
                  <a:endParaRPr lang="zh-CN" altLang="en-US" sz="755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TextBox 372"/>
                <p:cNvSpPr txBox="1">
                  <a:spLocks noChangeArrowheads="1"/>
                </p:cNvSpPr>
                <p:nvPr/>
              </p:nvSpPr>
              <p:spPr bwMode="auto">
                <a:xfrm>
                  <a:off x="8217316" y="3179159"/>
                  <a:ext cx="1797214" cy="321722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86280" tIns="43163" rIns="86280" bIns="43163">
                  <a:spAutoFit/>
                </a:bodyPr>
                <a:lstStyle/>
                <a:p>
                  <a:pPr defTabSz="861695"/>
                  <a:r>
                    <a:rPr lang="en-US" altLang="zh-CN" sz="1040" b="1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SIM8918CE/E/EA/SA</a:t>
                  </a:r>
                </a:p>
              </p:txBody>
            </p:sp>
          </p:grpSp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6733" y="2945256"/>
                <a:ext cx="405803" cy="388888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51" name="TextBox 104"/>
              <p:cNvSpPr txBox="1"/>
              <p:nvPr/>
            </p:nvSpPr>
            <p:spPr>
              <a:xfrm>
                <a:off x="5411747" y="2953946"/>
                <a:ext cx="890036" cy="403793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QCM2290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40.5*40.5*2.8mm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Quad-Core 2.0GHz</a:t>
                </a:r>
              </a:p>
            </p:txBody>
          </p:sp>
        </p:grpSp>
        <p:sp>
          <p:nvSpPr>
            <p:cNvPr id="54" name="矩形标注 62"/>
            <p:cNvSpPr/>
            <p:nvPr/>
          </p:nvSpPr>
          <p:spPr>
            <a:xfrm>
              <a:off x="4103400" y="1316605"/>
              <a:ext cx="567453" cy="156616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海外主推</a:t>
              </a: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3104425" y="4056581"/>
              <a:ext cx="1413950" cy="675409"/>
              <a:chOff x="6951171" y="3695790"/>
              <a:chExt cx="1413950" cy="675409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6951171" y="3695790"/>
                <a:ext cx="1369745" cy="675409"/>
                <a:chOff x="6658663" y="5482095"/>
                <a:chExt cx="1826326" cy="900545"/>
              </a:xfrm>
            </p:grpSpPr>
            <p:sp>
              <p:nvSpPr>
                <p:cNvPr id="59" name="圆角矩形 10"/>
                <p:cNvSpPr/>
                <p:nvPr/>
              </p:nvSpPr>
              <p:spPr>
                <a:xfrm>
                  <a:off x="6658663" y="5483766"/>
                  <a:ext cx="1826326" cy="898874"/>
                </a:xfrm>
                <a:prstGeom prst="roundRect">
                  <a:avLst/>
                </a:prstGeom>
                <a:solidFill>
                  <a:srgbClr val="8C2759"/>
                </a:soli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sx="98000" sy="98000" algn="tl" rotWithShape="0">
                    <a:schemeClr val="bg1">
                      <a:lumMod val="50000"/>
                      <a:alpha val="35000"/>
                    </a:schemeClr>
                  </a:outerShdw>
                </a:effectLst>
                <a:scene3d>
                  <a:camera prst="obliqueBottom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61695"/>
                  <a:endParaRPr lang="zh-CN" altLang="en-US" sz="755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TextBox 372"/>
                <p:cNvSpPr txBox="1">
                  <a:spLocks noChangeArrowheads="1"/>
                </p:cNvSpPr>
                <p:nvPr/>
              </p:nvSpPr>
              <p:spPr bwMode="auto">
                <a:xfrm>
                  <a:off x="6715646" y="5482095"/>
                  <a:ext cx="1557116" cy="26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wrap="square" lIns="86280" tIns="43163" rIns="86280" bIns="43163">
                  <a:spAutoFit/>
                </a:bodyPr>
                <a:lstStyle/>
                <a:p>
                  <a:pPr defTabSz="861695"/>
                  <a:r>
                    <a:rPr lang="en-US" altLang="zh-CN" sz="1040" b="1" dirty="0">
                      <a:solidFill>
                        <a:schemeClr val="bg1"/>
                      </a:solidFill>
                      <a:sym typeface="Wingdings" panose="05000000000000000000" pitchFamily="2" charset="2"/>
                    </a:rPr>
                    <a:t>SIM8502CE/E/EA/SA</a:t>
                  </a:r>
                </a:p>
              </p:txBody>
            </p:sp>
          </p:grpSp>
          <p:pic>
            <p:nvPicPr>
              <p:cNvPr id="57" name="图片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90978" y="3890740"/>
                <a:ext cx="405546" cy="367808"/>
              </a:xfrm>
              <a:prstGeom prst="rect">
                <a:avLst/>
              </a:prstGeom>
              <a:effectLst>
                <a:softEdge rad="12700"/>
              </a:effectLst>
            </p:spPr>
          </p:pic>
          <p:sp>
            <p:nvSpPr>
              <p:cNvPr id="58" name="TextBox 41"/>
              <p:cNvSpPr txBox="1"/>
              <p:nvPr/>
            </p:nvSpPr>
            <p:spPr>
              <a:xfrm>
                <a:off x="7493099" y="3879973"/>
                <a:ext cx="872022" cy="403793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SL8541E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40.5*40.5*2.8mm 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Quad-Core 1.4GHz</a:t>
                </a:r>
              </a:p>
            </p:txBody>
          </p:sp>
        </p:grpSp>
        <p:sp>
          <p:nvSpPr>
            <p:cNvPr id="61" name="矩形标注 62"/>
            <p:cNvSpPr/>
            <p:nvPr/>
          </p:nvSpPr>
          <p:spPr>
            <a:xfrm>
              <a:off x="4103401" y="3945112"/>
              <a:ext cx="567453" cy="156616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海外主推</a:t>
              </a:r>
            </a:p>
          </p:txBody>
        </p:sp>
        <p:sp>
          <p:nvSpPr>
            <p:cNvPr id="62" name="矩形标注 62"/>
            <p:cNvSpPr/>
            <p:nvPr/>
          </p:nvSpPr>
          <p:spPr>
            <a:xfrm>
              <a:off x="4115648" y="3063455"/>
              <a:ext cx="567453" cy="156616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海外主推</a:t>
              </a:r>
            </a:p>
          </p:txBody>
        </p:sp>
        <p:cxnSp>
          <p:nvCxnSpPr>
            <p:cNvPr id="63" name="直接箭头连接符 62"/>
            <p:cNvCxnSpPr/>
            <p:nvPr/>
          </p:nvCxnSpPr>
          <p:spPr>
            <a:xfrm>
              <a:off x="2278929" y="4560286"/>
              <a:ext cx="7133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/>
            <p:cNvSpPr txBox="1"/>
            <p:nvPr/>
          </p:nvSpPr>
          <p:spPr>
            <a:xfrm>
              <a:off x="2349369" y="4244080"/>
              <a:ext cx="608035" cy="30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国产平台</a:t>
              </a:r>
              <a:endParaRPr lang="en-US" altLang="zh-CN" sz="9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降本方案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210090" y="1388890"/>
              <a:ext cx="757622" cy="341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长周期平台</a:t>
              </a:r>
              <a:endParaRPr lang="en-US" altLang="zh-CN" sz="10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0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性能升级</a:t>
              </a:r>
            </a:p>
          </p:txBody>
        </p:sp>
        <p:sp>
          <p:nvSpPr>
            <p:cNvPr id="66" name="矩形标注 62"/>
            <p:cNvSpPr/>
            <p:nvPr/>
          </p:nvSpPr>
          <p:spPr>
            <a:xfrm>
              <a:off x="1806806" y="2298746"/>
              <a:ext cx="567453" cy="156616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海外主推</a:t>
              </a: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326534" y="1430109"/>
              <a:ext cx="1369741" cy="597109"/>
              <a:chOff x="9165091" y="3127734"/>
              <a:chExt cx="1826320" cy="796144"/>
            </a:xfrm>
          </p:grpSpPr>
          <p:sp>
            <p:nvSpPr>
              <p:cNvPr id="68" name="圆角矩形 10"/>
              <p:cNvSpPr/>
              <p:nvPr/>
            </p:nvSpPr>
            <p:spPr>
              <a:xfrm>
                <a:off x="9165091" y="3127734"/>
                <a:ext cx="1826320" cy="796144"/>
              </a:xfrm>
              <a:prstGeom prst="roundRect">
                <a:avLst/>
              </a:prstGeom>
              <a:solidFill>
                <a:srgbClr val="AC447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TextBox 102"/>
              <p:cNvSpPr txBox="1"/>
              <p:nvPr/>
            </p:nvSpPr>
            <p:spPr>
              <a:xfrm>
                <a:off x="9588051" y="3217719"/>
                <a:ext cx="1156094" cy="672026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UIS7863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44.1*45.6*2.8mm 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核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A75 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2.0GHz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核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A55 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： 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1.8GHz</a:t>
                </a: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5326529" y="2370485"/>
              <a:ext cx="1362826" cy="559633"/>
              <a:chOff x="4132177" y="4445686"/>
              <a:chExt cx="1962989" cy="896926"/>
            </a:xfrm>
          </p:grpSpPr>
          <p:sp>
            <p:nvSpPr>
              <p:cNvPr id="71" name="圆角矩形 10"/>
              <p:cNvSpPr/>
              <p:nvPr/>
            </p:nvSpPr>
            <p:spPr>
              <a:xfrm>
                <a:off x="4132177" y="4445686"/>
                <a:ext cx="1962989" cy="896926"/>
              </a:xfrm>
              <a:prstGeom prst="roundRect">
                <a:avLst/>
              </a:prstGeom>
              <a:solidFill>
                <a:srgbClr val="EA5F20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TextBox 113"/>
              <p:cNvSpPr txBox="1"/>
              <p:nvPr/>
            </p:nvSpPr>
            <p:spPr>
              <a:xfrm>
                <a:off x="4634433" y="4554139"/>
                <a:ext cx="1337994" cy="647161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</a:rPr>
                  <a:t>MT8788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40.5*40.5*2.8mm 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Octa-Core 2.0GHz</a:t>
                </a: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525287" y="577516"/>
              <a:ext cx="1107999" cy="660227"/>
              <a:chOff x="9165095" y="3289684"/>
              <a:chExt cx="1355104" cy="715366"/>
            </a:xfrm>
          </p:grpSpPr>
          <p:sp>
            <p:nvSpPr>
              <p:cNvPr id="74" name="圆角矩形 10"/>
              <p:cNvSpPr/>
              <p:nvPr/>
            </p:nvSpPr>
            <p:spPr>
              <a:xfrm>
                <a:off x="9165095" y="3289684"/>
                <a:ext cx="1355103" cy="715366"/>
              </a:xfrm>
              <a:prstGeom prst="roundRect">
                <a:avLst/>
              </a:prstGeom>
              <a:solidFill>
                <a:srgbClr val="AC4477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1695"/>
                <a:endParaRPr lang="zh-CN" altLang="en-US" sz="755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TextBox 102"/>
              <p:cNvSpPr txBox="1"/>
              <p:nvPr/>
            </p:nvSpPr>
            <p:spPr>
              <a:xfrm>
                <a:off x="9364104" y="3330705"/>
                <a:ext cx="1156095" cy="654429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UIS786X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42.5*56.5*3.0mm 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1*A76@2.5GHz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3*A76@2.2GHz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4*A55@2.0GHz </a:t>
                </a:r>
                <a:endPara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5326530" y="550417"/>
              <a:ext cx="1447904" cy="644737"/>
              <a:chOff x="9249371" y="2127059"/>
              <a:chExt cx="1930539" cy="859649"/>
            </a:xfrm>
          </p:grpSpPr>
          <p:sp>
            <p:nvSpPr>
              <p:cNvPr id="77" name="圆角矩形 10"/>
              <p:cNvSpPr/>
              <p:nvPr/>
            </p:nvSpPr>
            <p:spPr>
              <a:xfrm>
                <a:off x="9249371" y="2163193"/>
                <a:ext cx="1832577" cy="823515"/>
              </a:xfrm>
              <a:prstGeom prst="roundRect">
                <a:avLst/>
              </a:prstGeom>
              <a:solidFill>
                <a:srgbClr val="547FB3"/>
              </a:solidFill>
              <a:ln w="635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sx="98000" sy="98000" algn="tl" rotWithShape="0">
                  <a:schemeClr val="bg1">
                    <a:lumMod val="50000"/>
                    <a:alpha val="35000"/>
                  </a:schemeClr>
                </a:outerShdw>
              </a:effectLst>
              <a:scene3d>
                <a:camera prst="obliqueBottom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6247" tIns="43124" rIns="86247" bIns="43124" rtlCol="0" anchor="ctr"/>
              <a:lstStyle/>
              <a:p>
                <a:pPr algn="ctr" defTabSz="861695"/>
                <a:endParaRPr lang="zh-CN" altLang="en-US" sz="755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TextBox 42"/>
              <p:cNvSpPr txBox="1"/>
              <p:nvPr/>
            </p:nvSpPr>
            <p:spPr>
              <a:xfrm>
                <a:off x="10020149" y="2387568"/>
                <a:ext cx="1159761" cy="538304"/>
              </a:xfrm>
              <a:prstGeom prst="rect">
                <a:avLst/>
              </a:prstGeom>
              <a:noFill/>
            </p:spPr>
            <p:txBody>
              <a:bodyPr wrap="square" lIns="86243" tIns="43123" rIns="86243" bIns="43123" rtlCol="0">
                <a:spAutoFit/>
              </a:bodyPr>
              <a:lstStyle/>
              <a:p>
                <a:pPr defTabSz="861695"/>
                <a:r>
                  <a:rPr lang="en-US" altLang="zh-CN" sz="1065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QCM6490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42,5*56.5*3.0</a:t>
                </a:r>
              </a:p>
              <a:p>
                <a:pPr defTabSz="861695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Octa-Core 2.7GHz</a:t>
                </a:r>
              </a:p>
            </p:txBody>
          </p:sp>
          <p:pic>
            <p:nvPicPr>
              <p:cNvPr id="79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7783" y="2409108"/>
                <a:ext cx="711916" cy="495492"/>
              </a:xfrm>
              <a:prstGeom prst="rect">
                <a:avLst/>
              </a:prstGeom>
              <a:noFill/>
              <a:ln>
                <a:noFill/>
              </a:ln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TextBox 372"/>
              <p:cNvSpPr txBox="1">
                <a:spLocks noChangeArrowheads="1"/>
              </p:cNvSpPr>
              <p:nvPr/>
            </p:nvSpPr>
            <p:spPr bwMode="auto">
              <a:xfrm>
                <a:off x="9296335" y="2127059"/>
                <a:ext cx="963005" cy="2674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86199" tIns="43123" rIns="86199" bIns="43123">
                <a:spAutoFit/>
              </a:bodyPr>
              <a:lstStyle/>
              <a:p>
                <a:pPr defTabSz="861695"/>
                <a:r>
                  <a:rPr lang="en-US" altLang="zh-CN" sz="1040" b="1" dirty="0">
                    <a:solidFill>
                      <a:schemeClr val="bg1"/>
                    </a:solidFill>
                    <a:sym typeface="Wingdings" panose="05000000000000000000" pitchFamily="2" charset="2"/>
                  </a:rPr>
                  <a:t>SIM9650</a:t>
                </a:r>
              </a:p>
            </p:txBody>
          </p:sp>
        </p:grpSp>
        <p:pic>
          <p:nvPicPr>
            <p:cNvPr id="81" name="Picture 2" descr="https://timgsa.baidu.com/timg?image&amp;quality=80&amp;size=b9999_10000&amp;sec=1599752514020&amp;di=f397f536613d1dc2f358a8d56d4ceb21&amp;imgtype=0&amp;src=http%3A%2F%2F5b0988e595225.cdn.sohucs.com%2Fq_70%2Cc_zoom%2Cw_640%2Fimages%2F20181011%2F3ef21c5f3d0c4416a6adda7ff623989e.jp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425" y="609842"/>
              <a:ext cx="201555" cy="17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直接箭头连接符 81"/>
            <p:cNvCxnSpPr/>
            <p:nvPr/>
          </p:nvCxnSpPr>
          <p:spPr>
            <a:xfrm flipH="1" flipV="1">
              <a:off x="3781256" y="3819546"/>
              <a:ext cx="8041" cy="237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文本框 82"/>
            <p:cNvSpPr txBox="1"/>
            <p:nvPr/>
          </p:nvSpPr>
          <p:spPr>
            <a:xfrm>
              <a:off x="3251412" y="3851584"/>
              <a:ext cx="608035" cy="19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全球推广</a:t>
              </a:r>
              <a:endParaRPr lang="en-US" altLang="zh-CN" sz="9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直接箭头连接符 83"/>
            <p:cNvCxnSpPr/>
            <p:nvPr/>
          </p:nvCxnSpPr>
          <p:spPr>
            <a:xfrm>
              <a:off x="4571197" y="3622080"/>
              <a:ext cx="704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/>
          </p:nvSpPr>
          <p:spPr>
            <a:xfrm>
              <a:off x="4594654" y="3314303"/>
              <a:ext cx="697267" cy="30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长周期平台</a:t>
              </a:r>
              <a:endParaRPr lang="en-US" altLang="zh-CN" sz="9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性能升级</a:t>
              </a:r>
            </a:p>
          </p:txBody>
        </p:sp>
        <p:sp>
          <p:nvSpPr>
            <p:cNvPr id="86" name="矩形标注 62"/>
            <p:cNvSpPr/>
            <p:nvPr/>
          </p:nvSpPr>
          <p:spPr>
            <a:xfrm>
              <a:off x="6343190" y="2997475"/>
              <a:ext cx="567453" cy="156616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海外主推</a:t>
              </a:r>
            </a:p>
          </p:txBody>
        </p:sp>
        <p:cxnSp>
          <p:nvCxnSpPr>
            <p:cNvPr id="87" name="直接箭头连接符 86"/>
            <p:cNvCxnSpPr/>
            <p:nvPr/>
          </p:nvCxnSpPr>
          <p:spPr>
            <a:xfrm>
              <a:off x="2236060" y="2775486"/>
              <a:ext cx="704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2309385" y="2500325"/>
              <a:ext cx="608035" cy="30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国产平台</a:t>
              </a:r>
              <a:endParaRPr lang="en-US" altLang="zh-CN" sz="9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降本方案</a:t>
              </a:r>
            </a:p>
          </p:txBody>
        </p:sp>
        <p:cxnSp>
          <p:nvCxnSpPr>
            <p:cNvPr id="89" name="直接箭头连接符 88"/>
            <p:cNvCxnSpPr/>
            <p:nvPr/>
          </p:nvCxnSpPr>
          <p:spPr>
            <a:xfrm flipV="1">
              <a:off x="2105497" y="1754295"/>
              <a:ext cx="845276" cy="10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>
              <a:off x="4532758" y="1773438"/>
              <a:ext cx="704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/>
            <p:cNvSpPr txBox="1"/>
            <p:nvPr/>
          </p:nvSpPr>
          <p:spPr>
            <a:xfrm>
              <a:off x="4577525" y="1407742"/>
              <a:ext cx="608035" cy="30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国产平台</a:t>
              </a:r>
              <a:endParaRPr lang="en-US" altLang="zh-CN" sz="9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降本方案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090745" y="1239489"/>
              <a:ext cx="717630" cy="191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入门平台</a:t>
              </a:r>
              <a:endParaRPr lang="en-US" altLang="zh-CN" sz="9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箭头连接符 92"/>
            <p:cNvCxnSpPr/>
            <p:nvPr/>
          </p:nvCxnSpPr>
          <p:spPr>
            <a:xfrm flipV="1">
              <a:off x="3850401" y="1191605"/>
              <a:ext cx="0" cy="26123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93"/>
            <p:cNvCxnSpPr/>
            <p:nvPr/>
          </p:nvCxnSpPr>
          <p:spPr>
            <a:xfrm flipV="1">
              <a:off x="4592985" y="999924"/>
              <a:ext cx="605589" cy="9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/>
            <p:cNvSpPr txBox="1"/>
            <p:nvPr/>
          </p:nvSpPr>
          <p:spPr>
            <a:xfrm>
              <a:off x="4600882" y="644937"/>
              <a:ext cx="697267" cy="30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长周期平台</a:t>
              </a:r>
              <a:endParaRPr lang="en-US" altLang="zh-CN" sz="9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性能升级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6847906" y="654170"/>
              <a:ext cx="608035" cy="30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国产平台</a:t>
              </a:r>
              <a:endParaRPr lang="en-US" altLang="zh-CN" sz="9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降本方案</a:t>
              </a:r>
            </a:p>
          </p:txBody>
        </p:sp>
        <p:cxnSp>
          <p:nvCxnSpPr>
            <p:cNvPr id="97" name="直接箭头连接符 96"/>
            <p:cNvCxnSpPr/>
            <p:nvPr/>
          </p:nvCxnSpPr>
          <p:spPr>
            <a:xfrm>
              <a:off x="6751182" y="961947"/>
              <a:ext cx="704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/>
          </p:nvCxnSpPr>
          <p:spPr>
            <a:xfrm>
              <a:off x="4569046" y="4560286"/>
              <a:ext cx="704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/>
            <p:cNvSpPr txBox="1"/>
            <p:nvPr/>
          </p:nvSpPr>
          <p:spPr>
            <a:xfrm>
              <a:off x="4586344" y="4216909"/>
              <a:ext cx="728778" cy="30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个性化需求</a:t>
              </a:r>
              <a:endParaRPr lang="en-US" altLang="zh-CN" sz="9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性价比高</a:t>
              </a: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4587887" y="2441425"/>
              <a:ext cx="728778" cy="30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个性化需求</a:t>
              </a:r>
              <a:endParaRPr lang="en-US" altLang="zh-CN" sz="93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93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性价比高</a:t>
              </a:r>
            </a:p>
          </p:txBody>
        </p:sp>
        <p:cxnSp>
          <p:nvCxnSpPr>
            <p:cNvPr id="101" name="直接箭头连接符 100"/>
            <p:cNvCxnSpPr/>
            <p:nvPr/>
          </p:nvCxnSpPr>
          <p:spPr>
            <a:xfrm>
              <a:off x="4569046" y="2745704"/>
              <a:ext cx="7047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箭头: 上 101"/>
            <p:cNvSpPr/>
            <p:nvPr/>
          </p:nvSpPr>
          <p:spPr>
            <a:xfrm>
              <a:off x="171715" y="470052"/>
              <a:ext cx="404606" cy="4293047"/>
            </a:xfrm>
            <a:prstGeom prst="up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220598" y="985361"/>
              <a:ext cx="301132" cy="25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</a:t>
              </a: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206289" y="2428795"/>
              <a:ext cx="301132" cy="25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206289" y="4038388"/>
              <a:ext cx="301132" cy="25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6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</a:t>
              </a:r>
            </a:p>
          </p:txBody>
        </p:sp>
        <p:cxnSp>
          <p:nvCxnSpPr>
            <p:cNvPr id="106" name="直接箭头连接符 105"/>
            <p:cNvCxnSpPr/>
            <p:nvPr/>
          </p:nvCxnSpPr>
          <p:spPr>
            <a:xfrm>
              <a:off x="472567" y="4803998"/>
              <a:ext cx="8298742" cy="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/>
            <p:cNvSpPr txBox="1"/>
            <p:nvPr/>
          </p:nvSpPr>
          <p:spPr>
            <a:xfrm>
              <a:off x="5781453" y="4787952"/>
              <a:ext cx="559989" cy="25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5" b="1" dirty="0">
                  <a:latin typeface="Arial" panose="020B0604020202020204" pitchFamily="34" charset="0"/>
                  <a:cs typeface="Arial" panose="020B0604020202020204" pitchFamily="34" charset="0"/>
                </a:rPr>
                <a:t>2022</a:t>
              </a:r>
              <a:endParaRPr lang="zh-CN" altLang="en-US" sz="146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7165142" y="4786360"/>
              <a:ext cx="559989" cy="25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5" b="1" dirty="0">
                  <a:latin typeface="Arial" panose="020B0604020202020204" pitchFamily="34" charset="0"/>
                  <a:cs typeface="Arial" panose="020B0604020202020204" pitchFamily="34" charset="0"/>
                </a:rPr>
                <a:t>2023</a:t>
              </a:r>
              <a:endParaRPr lang="zh-CN" altLang="en-US" sz="146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3273063" y="4763099"/>
              <a:ext cx="657077" cy="258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65" b="1" dirty="0">
                  <a:latin typeface="Arial" panose="020B0604020202020204" pitchFamily="34" charset="0"/>
                  <a:cs typeface="Arial" panose="020B0604020202020204" pitchFamily="34" charset="0"/>
                </a:rPr>
                <a:t>Before</a:t>
              </a:r>
              <a:endParaRPr lang="zh-CN" altLang="en-US" sz="1465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标注 62"/>
            <p:cNvSpPr/>
            <p:nvPr/>
          </p:nvSpPr>
          <p:spPr>
            <a:xfrm>
              <a:off x="6433306" y="2339075"/>
              <a:ext cx="477337" cy="147094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规划中</a:t>
              </a:r>
            </a:p>
          </p:txBody>
        </p:sp>
        <p:sp>
          <p:nvSpPr>
            <p:cNvPr id="111" name="矩形标注 62"/>
            <p:cNvSpPr/>
            <p:nvPr/>
          </p:nvSpPr>
          <p:spPr>
            <a:xfrm>
              <a:off x="6446249" y="1366597"/>
              <a:ext cx="477337" cy="147094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规划中</a:t>
              </a:r>
            </a:p>
          </p:txBody>
        </p:sp>
        <p:sp>
          <p:nvSpPr>
            <p:cNvPr id="112" name="矩形标注 62"/>
            <p:cNvSpPr/>
            <p:nvPr/>
          </p:nvSpPr>
          <p:spPr>
            <a:xfrm>
              <a:off x="8293972" y="417890"/>
              <a:ext cx="477337" cy="147094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规划中</a:t>
              </a:r>
            </a:p>
          </p:txBody>
        </p:sp>
        <p:pic>
          <p:nvPicPr>
            <p:cNvPr id="113" name="Picture 2" descr="https://timgsa.baidu.com/timg?image&amp;quality=80&amp;size=b9999_10000&amp;sec=1599752514020&amp;di=f397f536613d1dc2f358a8d56d4ceb21&amp;imgtype=0&amp;src=http%3A%2F%2F5b0988e595225.cdn.sohucs.com%2Fq_70%2Cc_zoom%2Cw_640%2Fimages%2F20181011%2F3ef21c5f3d0c4416a6adda7ff623989e.jp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016" y="596077"/>
              <a:ext cx="201555" cy="17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https://timgsa.baidu.com/timg?image&amp;quality=80&amp;size=b9999_10000&amp;sec=1599752514020&amp;di=f397f536613d1dc2f358a8d56d4ceb21&amp;imgtype=0&amp;src=http%3A%2F%2F5b0988e595225.cdn.sohucs.com%2Fq_70%2Cc_zoom%2Cw_640%2Fimages%2F20181011%2F3ef21c5f3d0c4416a6adda7ff623989e.jpe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485" y="598039"/>
              <a:ext cx="201555" cy="175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矩形标注 62"/>
            <p:cNvSpPr/>
            <p:nvPr/>
          </p:nvSpPr>
          <p:spPr>
            <a:xfrm>
              <a:off x="6327247" y="436883"/>
              <a:ext cx="477337" cy="147094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规划中</a:t>
              </a:r>
            </a:p>
          </p:txBody>
        </p:sp>
        <p:sp>
          <p:nvSpPr>
            <p:cNvPr id="116" name="矩形标注 62"/>
            <p:cNvSpPr/>
            <p:nvPr/>
          </p:nvSpPr>
          <p:spPr>
            <a:xfrm>
              <a:off x="6327247" y="3915244"/>
              <a:ext cx="567453" cy="156616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r>
                <a:rPr lang="zh-CN" altLang="en-US" sz="85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海外主推</a:t>
              </a:r>
            </a:p>
          </p:txBody>
        </p:sp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8091561" y="2487398"/>
              <a:ext cx="772142" cy="196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8" name="Picture 3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110165" y="3103867"/>
              <a:ext cx="781714" cy="112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9" name="Picture 3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8134543" y="3569930"/>
              <a:ext cx="669299" cy="199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0" name="矩形: 圆角 119"/>
            <p:cNvSpPr/>
            <p:nvPr/>
          </p:nvSpPr>
          <p:spPr>
            <a:xfrm>
              <a:off x="8134543" y="2356394"/>
              <a:ext cx="477337" cy="126920"/>
            </a:xfrm>
            <a:prstGeom prst="roundRect">
              <a:avLst/>
            </a:prstGeom>
            <a:solidFill>
              <a:srgbClr val="547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1" name="矩形: 圆角 120"/>
            <p:cNvSpPr/>
            <p:nvPr/>
          </p:nvSpPr>
          <p:spPr>
            <a:xfrm>
              <a:off x="8134542" y="2909694"/>
              <a:ext cx="477337" cy="126920"/>
            </a:xfrm>
            <a:prstGeom prst="roundRect">
              <a:avLst/>
            </a:prstGeom>
            <a:solidFill>
              <a:srgbClr val="FF7E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2" name="矩形: 圆角 121"/>
            <p:cNvSpPr/>
            <p:nvPr/>
          </p:nvSpPr>
          <p:spPr>
            <a:xfrm>
              <a:off x="8160140" y="3410848"/>
              <a:ext cx="477337" cy="126920"/>
            </a:xfrm>
            <a:prstGeom prst="roundRect">
              <a:avLst/>
            </a:prstGeom>
            <a:solidFill>
              <a:srgbClr val="CE62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23" name="直接连接符 122"/>
            <p:cNvCxnSpPr/>
            <p:nvPr/>
          </p:nvCxnSpPr>
          <p:spPr>
            <a:xfrm>
              <a:off x="521730" y="2175159"/>
              <a:ext cx="84427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576321" y="3933297"/>
              <a:ext cx="84427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 1"/>
          <p:cNvSpPr>
            <a:spLocks noGrp="1"/>
          </p:cNvSpPr>
          <p:nvPr>
            <p:ph type="ctrTitle"/>
          </p:nvPr>
        </p:nvSpPr>
        <p:spPr>
          <a:xfrm>
            <a:off x="278566" y="784067"/>
            <a:ext cx="6030556" cy="47831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rgbClr val="C00000"/>
                </a:solidFill>
                <a:cs typeface="+mn-cs"/>
              </a:rPr>
              <a:t>智能模组产品路线图（蜂窝版）</a:t>
            </a:r>
          </a:p>
        </p:txBody>
      </p:sp>
      <p:graphicFrame>
        <p:nvGraphicFramePr>
          <p:cNvPr id="79" name="表格 78"/>
          <p:cNvGraphicFramePr>
            <a:graphicFrameLocks noGrp="1"/>
          </p:cNvGraphicFramePr>
          <p:nvPr/>
        </p:nvGraphicFramePr>
        <p:xfrm>
          <a:off x="252098" y="1407730"/>
          <a:ext cx="11551531" cy="4950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50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4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7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配置</a:t>
                      </a:r>
                    </a:p>
                  </a:txBody>
                  <a:tcPr marL="86329" marR="86329" marT="43164" marB="43164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平台</a:t>
                      </a:r>
                    </a:p>
                  </a:txBody>
                  <a:tcPr marL="86329" marR="86329" marT="43164" marB="4316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4G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智能模组</a:t>
                      </a:r>
                    </a:p>
                  </a:txBody>
                  <a:tcPr marL="86329" marR="86329" marT="43164" marB="4316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2022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新产品及规划</a:t>
                      </a:r>
                    </a:p>
                  </a:txBody>
                  <a:tcPr marL="86329" marR="86329" marT="43164" marB="43164"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60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</a:t>
                      </a:r>
                      <a:endParaRPr lang="en-US" altLang="zh-CN" sz="1400" b="1" dirty="0">
                        <a:solidFill>
                          <a:schemeClr val="bg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</a:t>
                      </a:r>
                    </a:p>
                  </a:txBody>
                  <a:tcPr marL="86329" marR="86329" marT="43164" marB="43164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QCM6490(5G</a:t>
                      </a: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QCM6125</a:t>
                      </a:r>
                    </a:p>
                  </a:txBody>
                  <a:tcPr marL="86329" marR="86329" marT="43164" marB="43164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sz="1000" dirty="0"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86329" marR="86329" marT="43164" marB="4316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961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</a:t>
                      </a:r>
                      <a:endParaRPr lang="en-US" altLang="zh-CN" sz="1400" b="1" dirty="0">
                        <a:solidFill>
                          <a:schemeClr val="bg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</a:t>
                      </a:r>
                    </a:p>
                  </a:txBody>
                  <a:tcPr marL="86329" marR="86329" marT="43164" marB="43164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MSM8953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SDM450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SL8581</a:t>
                      </a:r>
                    </a:p>
                  </a:txBody>
                  <a:tcPr marL="86329" marR="86329" marT="43164" marB="43164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sz="1000" dirty="0"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86329" marR="86329" marT="43164" marB="4316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0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低</a:t>
                      </a:r>
                      <a:endParaRPr lang="en-US" altLang="zh-CN" sz="1400" b="1" dirty="0">
                        <a:solidFill>
                          <a:schemeClr val="bg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</a:t>
                      </a:r>
                    </a:p>
                  </a:txBody>
                  <a:tcPr marL="86329" marR="86329" marT="43164" marB="43164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QCM2290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MT8766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QCM2150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MSM8909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SL8541</a:t>
                      </a:r>
                      <a:endParaRPr lang="zh-CN" altLang="en-US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86329" marR="86329" marT="43164" marB="43164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sz="1000" dirty="0"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86329" marR="86329" marT="43164" marB="43164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0" name="组合 79"/>
          <p:cNvGrpSpPr/>
          <p:nvPr/>
        </p:nvGrpSpPr>
        <p:grpSpPr>
          <a:xfrm>
            <a:off x="4110867" y="3286294"/>
            <a:ext cx="1848861" cy="852623"/>
            <a:chOff x="2300340" y="1938142"/>
            <a:chExt cx="1848861" cy="852623"/>
          </a:xfrm>
        </p:grpSpPr>
        <p:sp>
          <p:nvSpPr>
            <p:cNvPr id="81" name="圆角矩形 10"/>
            <p:cNvSpPr/>
            <p:nvPr/>
          </p:nvSpPr>
          <p:spPr>
            <a:xfrm>
              <a:off x="2300340" y="1947986"/>
              <a:ext cx="1737588" cy="831476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0109" y="2166400"/>
              <a:ext cx="553425" cy="478673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TextBox 99"/>
            <p:cNvSpPr txBox="1"/>
            <p:nvPr/>
          </p:nvSpPr>
          <p:spPr>
            <a:xfrm>
              <a:off x="2993272" y="2094198"/>
              <a:ext cx="1127191" cy="696567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LCC+LGA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44.1*45.6*2.8mm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MSM8953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Octa-Core 2.0GHz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</a:rPr>
                <a:t>双屏异显、双摄像头</a:t>
              </a:r>
              <a:endParaRPr lang="en-US" altLang="zh-CN" sz="660" dirty="0">
                <a:solidFill>
                  <a:prstClr val="black"/>
                </a:solidFill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WIFI/BLE/GNSS</a:t>
              </a:r>
            </a:p>
          </p:txBody>
        </p:sp>
        <p:sp>
          <p:nvSpPr>
            <p:cNvPr id="84" name="TextBox 372"/>
            <p:cNvSpPr txBox="1">
              <a:spLocks noChangeArrowheads="1"/>
            </p:cNvSpPr>
            <p:nvPr/>
          </p:nvSpPr>
          <p:spPr bwMode="auto">
            <a:xfrm>
              <a:off x="3141448" y="1938142"/>
              <a:ext cx="1007753" cy="2455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SIM8950</a:t>
              </a: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919165" y="3255236"/>
            <a:ext cx="1912994" cy="874783"/>
            <a:chOff x="2017850" y="3062536"/>
            <a:chExt cx="2066580" cy="1051512"/>
          </a:xfrm>
        </p:grpSpPr>
        <p:sp>
          <p:nvSpPr>
            <p:cNvPr id="86" name="圆角矩形 10"/>
            <p:cNvSpPr/>
            <p:nvPr/>
          </p:nvSpPr>
          <p:spPr>
            <a:xfrm>
              <a:off x="2017850" y="3082820"/>
              <a:ext cx="1965037" cy="1009233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TextBox 102"/>
            <p:cNvSpPr txBox="1"/>
            <p:nvPr/>
          </p:nvSpPr>
          <p:spPr>
            <a:xfrm>
              <a:off x="2820764" y="3276756"/>
              <a:ext cx="1263666" cy="837292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LCC+LGA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44.1*45.6*2.8mm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SDM450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Octa-Core 1.8GHz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</a:rPr>
                <a:t>双屏异显、双摄像头</a:t>
              </a:r>
              <a:endParaRPr lang="en-US" altLang="zh-CN" sz="660" dirty="0">
                <a:solidFill>
                  <a:prstClr val="black"/>
                </a:solidFill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WIFI/BLE/GNSS</a:t>
              </a:r>
            </a:p>
          </p:txBody>
        </p:sp>
        <p:sp>
          <p:nvSpPr>
            <p:cNvPr id="92" name="TextBox 372"/>
            <p:cNvSpPr txBox="1">
              <a:spLocks noChangeArrowheads="1"/>
            </p:cNvSpPr>
            <p:nvPr/>
          </p:nvSpPr>
          <p:spPr bwMode="auto">
            <a:xfrm>
              <a:off x="2943341" y="3062536"/>
              <a:ext cx="1041296" cy="2951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SIM8950LH</a:t>
              </a:r>
            </a:p>
          </p:txBody>
        </p:sp>
        <p:pic>
          <p:nvPicPr>
            <p:cNvPr id="9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940" y="3356444"/>
              <a:ext cx="601642" cy="593352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组合 94"/>
          <p:cNvGrpSpPr/>
          <p:nvPr/>
        </p:nvGrpSpPr>
        <p:grpSpPr>
          <a:xfrm>
            <a:off x="1905959" y="4821717"/>
            <a:ext cx="1818998" cy="898874"/>
            <a:chOff x="2080531" y="5485343"/>
            <a:chExt cx="1965038" cy="1080470"/>
          </a:xfrm>
        </p:grpSpPr>
        <p:sp>
          <p:nvSpPr>
            <p:cNvPr id="98" name="圆角矩形 10"/>
            <p:cNvSpPr/>
            <p:nvPr/>
          </p:nvSpPr>
          <p:spPr>
            <a:xfrm>
              <a:off x="2080531" y="5531295"/>
              <a:ext cx="1965038" cy="1034518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446" y="5775760"/>
              <a:ext cx="578301" cy="555418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TextBox 9"/>
            <p:cNvSpPr txBox="1"/>
            <p:nvPr/>
          </p:nvSpPr>
          <p:spPr>
            <a:xfrm>
              <a:off x="2772680" y="5719168"/>
              <a:ext cx="1264570" cy="837292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LCC+LGA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40.5*40.5*2.8mm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MSM8909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Quad-Core 1.1GHz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</a:rPr>
                <a:t>单屏、双摄像头</a:t>
              </a:r>
              <a:endParaRPr lang="en-US" altLang="zh-CN" sz="660" dirty="0">
                <a:solidFill>
                  <a:prstClr val="black"/>
                </a:solidFill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WIFI/BLE/GNSS</a:t>
              </a:r>
            </a:p>
          </p:txBody>
        </p:sp>
        <p:sp>
          <p:nvSpPr>
            <p:cNvPr id="101" name="TextBox 372"/>
            <p:cNvSpPr txBox="1">
              <a:spLocks noChangeArrowheads="1"/>
            </p:cNvSpPr>
            <p:nvPr/>
          </p:nvSpPr>
          <p:spPr bwMode="auto">
            <a:xfrm>
              <a:off x="2832611" y="5485343"/>
              <a:ext cx="1041296" cy="2951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SIM8905</a:t>
              </a: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4052217" y="4821717"/>
            <a:ext cx="1887702" cy="892110"/>
            <a:chOff x="6140999" y="4368833"/>
            <a:chExt cx="2039258" cy="1072339"/>
          </a:xfrm>
        </p:grpSpPr>
        <p:sp>
          <p:nvSpPr>
            <p:cNvPr id="106" name="圆角矩形 10"/>
            <p:cNvSpPr/>
            <p:nvPr/>
          </p:nvSpPr>
          <p:spPr>
            <a:xfrm>
              <a:off x="6140999" y="4399770"/>
              <a:ext cx="2039258" cy="1039977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427" y="4684189"/>
              <a:ext cx="555578" cy="559653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Box 114"/>
            <p:cNvSpPr txBox="1"/>
            <p:nvPr/>
          </p:nvSpPr>
          <p:spPr>
            <a:xfrm>
              <a:off x="6822129" y="4603881"/>
              <a:ext cx="1149060" cy="837291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LCC+LGA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40.5*40.5*2.8mm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QCM2150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Quad-Core 1.3GHz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</a:rPr>
                <a:t>单屏、双摄像头</a:t>
              </a:r>
              <a:endParaRPr lang="en-US" altLang="zh-CN" sz="660" dirty="0">
                <a:solidFill>
                  <a:prstClr val="black"/>
                </a:solidFill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WIFI/BLE/GNSS</a:t>
              </a:r>
            </a:p>
          </p:txBody>
        </p:sp>
        <p:sp>
          <p:nvSpPr>
            <p:cNvPr id="114" name="TextBox 372"/>
            <p:cNvSpPr txBox="1">
              <a:spLocks noChangeArrowheads="1"/>
            </p:cNvSpPr>
            <p:nvPr/>
          </p:nvSpPr>
          <p:spPr bwMode="auto">
            <a:xfrm>
              <a:off x="6942192" y="4368833"/>
              <a:ext cx="1033711" cy="2951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SIM8906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113208" y="3272111"/>
            <a:ext cx="1821062" cy="869812"/>
            <a:chOff x="9731480" y="2482708"/>
            <a:chExt cx="1967267" cy="1045536"/>
          </a:xfrm>
        </p:grpSpPr>
        <p:sp>
          <p:nvSpPr>
            <p:cNvPr id="120" name="圆角矩形 10"/>
            <p:cNvSpPr/>
            <p:nvPr/>
          </p:nvSpPr>
          <p:spPr>
            <a:xfrm>
              <a:off x="9731480" y="2492132"/>
              <a:ext cx="1967267" cy="100887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21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2290" y="2790749"/>
              <a:ext cx="546866" cy="534012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TextBox 104"/>
            <p:cNvSpPr txBox="1"/>
            <p:nvPr/>
          </p:nvSpPr>
          <p:spPr>
            <a:xfrm>
              <a:off x="10385725" y="2690952"/>
              <a:ext cx="1265488" cy="837292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LCC+LGA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43*44*2.8mm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SDM450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Octa-Core 1.8GHz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</a:rPr>
                <a:t>双屏异显、</a:t>
              </a:r>
              <a:r>
                <a:rPr lang="en-US" altLang="zh-CN" sz="660" dirty="0">
                  <a:solidFill>
                    <a:prstClr val="black"/>
                  </a:solidFill>
                </a:rPr>
                <a:t>3</a:t>
              </a:r>
              <a:r>
                <a:rPr lang="zh-CN" altLang="en-US" sz="660" dirty="0">
                  <a:solidFill>
                    <a:prstClr val="black"/>
                  </a:solidFill>
                </a:rPr>
                <a:t>路摄像头</a:t>
              </a:r>
              <a:endParaRPr lang="en-US" altLang="zh-CN" sz="660" dirty="0">
                <a:solidFill>
                  <a:prstClr val="black"/>
                </a:solidFill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WIFI/BLE/GNSS</a:t>
              </a:r>
            </a:p>
          </p:txBody>
        </p:sp>
        <p:sp>
          <p:nvSpPr>
            <p:cNvPr id="125" name="TextBox 372"/>
            <p:cNvSpPr txBox="1">
              <a:spLocks noChangeArrowheads="1"/>
            </p:cNvSpPr>
            <p:nvPr/>
          </p:nvSpPr>
          <p:spPr bwMode="auto">
            <a:xfrm>
              <a:off x="10457824" y="2482708"/>
              <a:ext cx="1041296" cy="29518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SIM8960</a:t>
              </a: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9234622" y="5369413"/>
            <a:ext cx="1856388" cy="902166"/>
            <a:chOff x="8150051" y="3167304"/>
            <a:chExt cx="1996599" cy="1084427"/>
          </a:xfrm>
        </p:grpSpPr>
        <p:sp>
          <p:nvSpPr>
            <p:cNvPr id="135" name="圆角矩形 10"/>
            <p:cNvSpPr/>
            <p:nvPr/>
          </p:nvSpPr>
          <p:spPr>
            <a:xfrm>
              <a:off x="8150051" y="3179731"/>
              <a:ext cx="1996599" cy="1058488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7" name="TextBox 104"/>
            <p:cNvSpPr txBox="1"/>
            <p:nvPr/>
          </p:nvSpPr>
          <p:spPr>
            <a:xfrm>
              <a:off x="8856892" y="3414439"/>
              <a:ext cx="1151794" cy="837292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LCC+LGA 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40.5*40.5*2.8mm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QCM2290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Quad-Core 2.0GHz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单屏、</a:t>
              </a: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zh-CN" altLang="en-US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路摄像头</a:t>
              </a:r>
              <a:endParaRPr lang="en-US" altLang="zh-CN" sz="6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WIFI/BLE/GNSS</a:t>
              </a:r>
            </a:p>
          </p:txBody>
        </p:sp>
        <p:sp>
          <p:nvSpPr>
            <p:cNvPr id="146" name="TextBox 372"/>
            <p:cNvSpPr txBox="1">
              <a:spLocks noChangeArrowheads="1"/>
            </p:cNvSpPr>
            <p:nvPr/>
          </p:nvSpPr>
          <p:spPr bwMode="auto">
            <a:xfrm>
              <a:off x="8480769" y="3167304"/>
              <a:ext cx="1407889" cy="2971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SIM8908/SIM8918</a:t>
              </a:r>
            </a:p>
          </p:txBody>
        </p:sp>
      </p:grpSp>
      <p:pic>
        <p:nvPicPr>
          <p:cNvPr id="14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03" y="5689172"/>
            <a:ext cx="528570" cy="455834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9" name="组合 148"/>
          <p:cNvGrpSpPr/>
          <p:nvPr/>
        </p:nvGrpSpPr>
        <p:grpSpPr>
          <a:xfrm>
            <a:off x="9234625" y="4363957"/>
            <a:ext cx="1832576" cy="890924"/>
            <a:chOff x="4132177" y="4318384"/>
            <a:chExt cx="1979706" cy="1070913"/>
          </a:xfrm>
        </p:grpSpPr>
        <p:sp>
          <p:nvSpPr>
            <p:cNvPr id="150" name="圆角矩形 10"/>
            <p:cNvSpPr/>
            <p:nvPr/>
          </p:nvSpPr>
          <p:spPr>
            <a:xfrm>
              <a:off x="4132177" y="4357866"/>
              <a:ext cx="1979706" cy="1031431"/>
            </a:xfrm>
            <a:prstGeom prst="roundRect">
              <a:avLst/>
            </a:prstGeom>
            <a:solidFill>
              <a:srgbClr val="E77D23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8" name="TextBox 113"/>
            <p:cNvSpPr txBox="1"/>
            <p:nvPr/>
          </p:nvSpPr>
          <p:spPr>
            <a:xfrm>
              <a:off x="4854810" y="4539849"/>
              <a:ext cx="1157492" cy="837291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LCC+LGA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40.5*40.5*2.8mm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MT8766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Quad-Core 2.0GHz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</a:rPr>
                <a:t>单屏、双摄像头</a:t>
              </a:r>
              <a:endParaRPr lang="en-US" altLang="zh-CN" sz="660" dirty="0">
                <a:solidFill>
                  <a:prstClr val="black"/>
                </a:solidFill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WIFI/BLE/GNSS</a:t>
              </a:r>
            </a:p>
          </p:txBody>
        </p:sp>
        <p:sp>
          <p:nvSpPr>
            <p:cNvPr id="161" name="TextBox 372"/>
            <p:cNvSpPr txBox="1">
              <a:spLocks noChangeArrowheads="1"/>
            </p:cNvSpPr>
            <p:nvPr/>
          </p:nvSpPr>
          <p:spPr bwMode="auto">
            <a:xfrm>
              <a:off x="4923533" y="4318384"/>
              <a:ext cx="1041296" cy="2951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SIM6600</a:t>
              </a: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6142069" y="1888543"/>
            <a:ext cx="1885580" cy="849646"/>
            <a:chOff x="6658663" y="1900270"/>
            <a:chExt cx="1885580" cy="849646"/>
          </a:xfrm>
        </p:grpSpPr>
        <p:sp>
          <p:nvSpPr>
            <p:cNvPr id="168" name="圆角矩形 10"/>
            <p:cNvSpPr/>
            <p:nvPr/>
          </p:nvSpPr>
          <p:spPr>
            <a:xfrm>
              <a:off x="6658663" y="1937646"/>
              <a:ext cx="1811675" cy="78292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9" name="组合 168"/>
            <p:cNvGrpSpPr/>
            <p:nvPr/>
          </p:nvGrpSpPr>
          <p:grpSpPr>
            <a:xfrm>
              <a:off x="7310899" y="1900270"/>
              <a:ext cx="1233344" cy="849646"/>
              <a:chOff x="4902602" y="2033645"/>
              <a:chExt cx="1332364" cy="1021295"/>
            </a:xfrm>
          </p:grpSpPr>
          <p:sp>
            <p:nvSpPr>
              <p:cNvPr id="179" name="TextBox 117"/>
              <p:cNvSpPr txBox="1"/>
              <p:nvPr/>
            </p:nvSpPr>
            <p:spPr>
              <a:xfrm>
                <a:off x="4902602" y="2217650"/>
                <a:ext cx="1332364" cy="837290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LCC+LGA</a:t>
                </a: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43*44*2.8mm </a:t>
                </a: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QCM6125</a:t>
                </a: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Octa-Core 2.0GHz</a:t>
                </a: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zh-CN" altLang="en-US" sz="660" dirty="0">
                    <a:solidFill>
                      <a:prstClr val="black"/>
                    </a:solidFill>
                  </a:rPr>
                  <a:t>双屏异显、</a:t>
                </a:r>
                <a:r>
                  <a:rPr lang="en-US" altLang="zh-CN" sz="660" dirty="0">
                    <a:solidFill>
                      <a:prstClr val="black"/>
                    </a:solidFill>
                  </a:rPr>
                  <a:t>3</a:t>
                </a:r>
                <a:r>
                  <a:rPr lang="zh-CN" altLang="en-US" sz="660" dirty="0">
                    <a:solidFill>
                      <a:prstClr val="black"/>
                    </a:solidFill>
                  </a:rPr>
                  <a:t>路摄像头</a:t>
                </a:r>
                <a:endParaRPr lang="en-US" altLang="zh-CN" sz="660" dirty="0">
                  <a:solidFill>
                    <a:prstClr val="black"/>
                  </a:solidFill>
                </a:endParaRP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WIFI/BLE/GNSS</a:t>
                </a:r>
              </a:p>
            </p:txBody>
          </p:sp>
          <p:sp>
            <p:nvSpPr>
              <p:cNvPr id="181" name="TextBox 372"/>
              <p:cNvSpPr txBox="1">
                <a:spLocks noChangeArrowheads="1"/>
              </p:cNvSpPr>
              <p:nvPr/>
            </p:nvSpPr>
            <p:spPr bwMode="auto">
              <a:xfrm>
                <a:off x="5005779" y="2033645"/>
                <a:ext cx="1041297" cy="2951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86280" tIns="43163" rIns="86280" bIns="43163">
                <a:spAutoFit/>
              </a:bodyPr>
              <a:lstStyle/>
              <a:p>
                <a:pPr defTabSz="861695"/>
                <a:r>
                  <a:rPr lang="en-US" altLang="zh-CN" sz="104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SIM8971</a:t>
                </a:r>
              </a:p>
            </p:txBody>
          </p:sp>
        </p:grpSp>
        <p:pic>
          <p:nvPicPr>
            <p:cNvPr id="176" name="图片 17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9249" y="2064040"/>
              <a:ext cx="646859" cy="649526"/>
            </a:xfrm>
            <a:prstGeom prst="rect">
              <a:avLst/>
            </a:prstGeom>
          </p:spPr>
        </p:pic>
      </p:grpSp>
      <p:grpSp>
        <p:nvGrpSpPr>
          <p:cNvPr id="183" name="组合 182"/>
          <p:cNvGrpSpPr/>
          <p:nvPr/>
        </p:nvGrpSpPr>
        <p:grpSpPr>
          <a:xfrm>
            <a:off x="9214945" y="3255236"/>
            <a:ext cx="1850445" cy="890940"/>
            <a:chOff x="9191475" y="3087930"/>
            <a:chExt cx="1850445" cy="890940"/>
          </a:xfrm>
        </p:grpSpPr>
        <p:sp>
          <p:nvSpPr>
            <p:cNvPr id="184" name="圆角矩形 10"/>
            <p:cNvSpPr/>
            <p:nvPr/>
          </p:nvSpPr>
          <p:spPr>
            <a:xfrm>
              <a:off x="9191475" y="3098268"/>
              <a:ext cx="1832577" cy="836814"/>
            </a:xfrm>
            <a:prstGeom prst="roundRect">
              <a:avLst/>
            </a:prstGeom>
            <a:solidFill>
              <a:srgbClr val="8C2759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5" name="TextBox 372"/>
            <p:cNvSpPr txBox="1">
              <a:spLocks noChangeArrowheads="1"/>
            </p:cNvSpPr>
            <p:nvPr/>
          </p:nvSpPr>
          <p:spPr bwMode="auto">
            <a:xfrm>
              <a:off x="9871765" y="3087930"/>
              <a:ext cx="1065278" cy="2455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SIM8580</a:t>
              </a:r>
            </a:p>
          </p:txBody>
        </p:sp>
        <p:pic>
          <p:nvPicPr>
            <p:cNvPr id="186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7025" y="3326647"/>
              <a:ext cx="550933" cy="490848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7" name="TextBox 102"/>
            <p:cNvSpPr txBox="1"/>
            <p:nvPr/>
          </p:nvSpPr>
          <p:spPr>
            <a:xfrm>
              <a:off x="9872168" y="3282303"/>
              <a:ext cx="1169752" cy="696567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LCC+LGA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44.1*45.6*2.8mm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SL8581E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Octa-Core 1.8GHz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</a:rPr>
                <a:t>单屏、双摄像头</a:t>
              </a:r>
              <a:endParaRPr lang="en-US" altLang="zh-CN" sz="660" dirty="0">
                <a:solidFill>
                  <a:prstClr val="black"/>
                </a:solidFill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WIFI/BLE/GNSS</a:t>
              </a: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1975764" y="1891549"/>
            <a:ext cx="1885580" cy="849646"/>
            <a:chOff x="4193063" y="1900271"/>
            <a:chExt cx="1885580" cy="849646"/>
          </a:xfrm>
        </p:grpSpPr>
        <p:sp>
          <p:nvSpPr>
            <p:cNvPr id="189" name="圆角矩形 10"/>
            <p:cNvSpPr/>
            <p:nvPr/>
          </p:nvSpPr>
          <p:spPr>
            <a:xfrm>
              <a:off x="4193063" y="1937647"/>
              <a:ext cx="1821061" cy="811086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0" name="组合 189"/>
            <p:cNvGrpSpPr/>
            <p:nvPr/>
          </p:nvGrpSpPr>
          <p:grpSpPr>
            <a:xfrm>
              <a:off x="4845299" y="1900271"/>
              <a:ext cx="1233344" cy="849646"/>
              <a:chOff x="4902602" y="2033645"/>
              <a:chExt cx="1332364" cy="1021295"/>
            </a:xfrm>
          </p:grpSpPr>
          <p:sp>
            <p:nvSpPr>
              <p:cNvPr id="192" name="TextBox 117"/>
              <p:cNvSpPr txBox="1"/>
              <p:nvPr/>
            </p:nvSpPr>
            <p:spPr>
              <a:xfrm>
                <a:off x="4902602" y="2217650"/>
                <a:ext cx="1332364" cy="837290"/>
              </a:xfrm>
              <a:prstGeom prst="rect">
                <a:avLst/>
              </a:prstGeom>
              <a:noFill/>
            </p:spPr>
            <p:txBody>
              <a:bodyPr wrap="square" lIns="86325" tIns="43163" rIns="86325" bIns="43163" rtlCol="0">
                <a:spAutoFit/>
              </a:bodyPr>
              <a:lstStyle/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LCC+LGA</a:t>
                </a: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44.1*45.6*2.8mm </a:t>
                </a: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QCM6125</a:t>
                </a: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Octa-Core 2.0GHz</a:t>
                </a: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zh-CN" altLang="en-US" sz="660" dirty="0">
                    <a:solidFill>
                      <a:prstClr val="black"/>
                    </a:solidFill>
                  </a:rPr>
                  <a:t>双屏异显、</a:t>
                </a:r>
                <a:r>
                  <a:rPr lang="en-US" altLang="zh-CN" sz="660" dirty="0">
                    <a:solidFill>
                      <a:prstClr val="black"/>
                    </a:solidFill>
                  </a:rPr>
                  <a:t>3</a:t>
                </a:r>
                <a:r>
                  <a:rPr lang="zh-CN" altLang="en-US" sz="660" dirty="0">
                    <a:solidFill>
                      <a:prstClr val="black"/>
                    </a:solidFill>
                  </a:rPr>
                  <a:t>路摄像头</a:t>
                </a:r>
                <a:endParaRPr lang="en-US" altLang="zh-CN" sz="660" dirty="0">
                  <a:solidFill>
                    <a:prstClr val="black"/>
                  </a:solidFill>
                </a:endParaRPr>
              </a:p>
              <a:p>
                <a:pPr indent="-161925" defTabSz="861695">
                  <a:buFont typeface="Arial" panose="020B0604020202020204" pitchFamily="34" charset="0"/>
                  <a:buChar char="•"/>
                </a:pPr>
                <a:r>
                  <a:rPr lang="en-US" altLang="zh-CN" sz="660" dirty="0">
                    <a:solidFill>
                      <a:prstClr val="black"/>
                    </a:solidFill>
                  </a:rPr>
                  <a:t>WIFI/BLE/GNSS</a:t>
                </a:r>
              </a:p>
            </p:txBody>
          </p:sp>
          <p:sp>
            <p:nvSpPr>
              <p:cNvPr id="194" name="TextBox 372"/>
              <p:cNvSpPr txBox="1">
                <a:spLocks noChangeArrowheads="1"/>
              </p:cNvSpPr>
              <p:nvPr/>
            </p:nvSpPr>
            <p:spPr bwMode="auto">
              <a:xfrm>
                <a:off x="5005779" y="2033645"/>
                <a:ext cx="1041297" cy="2951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86280" tIns="43163" rIns="86280" bIns="43163">
                <a:spAutoFit/>
              </a:bodyPr>
              <a:lstStyle/>
              <a:p>
                <a:pPr defTabSz="861695"/>
                <a:r>
                  <a:rPr lang="en-US" altLang="zh-CN" sz="104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SIM8970</a:t>
                </a:r>
              </a:p>
            </p:txBody>
          </p:sp>
        </p:grpSp>
        <p:pic>
          <p:nvPicPr>
            <p:cNvPr id="191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617" y="2115251"/>
              <a:ext cx="548217" cy="510761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5" name="Picture 2" descr="https://timgsa.baidu.com/timg?image&amp;quality=80&amp;size=b9999_10000&amp;sec=1599752514020&amp;di=f397f536613d1dc2f358a8d56d4ceb21&amp;imgtype=0&amp;src=http%3A%2F%2F5b0988e595225.cdn.sohucs.com%2Fq_70%2Cc_zoom%2Cw_640%2Fimages%2F20181011%2F3ef21c5f3d0c4416a6adda7ff623989e.jpe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325" y="1888961"/>
            <a:ext cx="401509" cy="3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6" name="组合 195"/>
          <p:cNvGrpSpPr/>
          <p:nvPr/>
        </p:nvGrpSpPr>
        <p:grpSpPr>
          <a:xfrm>
            <a:off x="6170139" y="4819583"/>
            <a:ext cx="1826326" cy="898874"/>
            <a:chOff x="6658663" y="5483766"/>
            <a:chExt cx="1826326" cy="898874"/>
          </a:xfrm>
        </p:grpSpPr>
        <p:sp>
          <p:nvSpPr>
            <p:cNvPr id="198" name="圆角矩形 10"/>
            <p:cNvSpPr/>
            <p:nvPr/>
          </p:nvSpPr>
          <p:spPr>
            <a:xfrm>
              <a:off x="6658663" y="5483766"/>
              <a:ext cx="1826326" cy="898874"/>
            </a:xfrm>
            <a:prstGeom prst="roundRect">
              <a:avLst/>
            </a:prstGeom>
            <a:solidFill>
              <a:srgbClr val="8C2759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TextBox 41"/>
            <p:cNvSpPr txBox="1"/>
            <p:nvPr/>
          </p:nvSpPr>
          <p:spPr>
            <a:xfrm>
              <a:off x="7345258" y="5654362"/>
              <a:ext cx="1071468" cy="696567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LCC+LGA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40.5*40.5*2.8mm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SL8541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Quad-Core 1.4GHz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单屏、双摄像头</a:t>
              </a:r>
              <a:endParaRPr lang="en-US" altLang="zh-CN" sz="6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WIFI/BLE/GNSS</a:t>
              </a:r>
            </a:p>
          </p:txBody>
        </p:sp>
        <p:sp>
          <p:nvSpPr>
            <p:cNvPr id="201" name="TextBox 372"/>
            <p:cNvSpPr txBox="1">
              <a:spLocks noChangeArrowheads="1"/>
            </p:cNvSpPr>
            <p:nvPr/>
          </p:nvSpPr>
          <p:spPr bwMode="auto">
            <a:xfrm>
              <a:off x="7115038" y="5494706"/>
              <a:ext cx="1292504" cy="247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SIM8500/SIM8502</a:t>
              </a:r>
            </a:p>
          </p:txBody>
        </p:sp>
        <p:pic>
          <p:nvPicPr>
            <p:cNvPr id="202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260" y="5705553"/>
              <a:ext cx="580457" cy="516072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3" name="组合 202"/>
          <p:cNvGrpSpPr/>
          <p:nvPr/>
        </p:nvGrpSpPr>
        <p:grpSpPr>
          <a:xfrm>
            <a:off x="9214945" y="1890436"/>
            <a:ext cx="2038376" cy="880327"/>
            <a:chOff x="9249371" y="2125588"/>
            <a:chExt cx="2038376" cy="880327"/>
          </a:xfrm>
        </p:grpSpPr>
        <p:sp>
          <p:nvSpPr>
            <p:cNvPr id="204" name="圆角矩形 10"/>
            <p:cNvSpPr/>
            <p:nvPr/>
          </p:nvSpPr>
          <p:spPr>
            <a:xfrm>
              <a:off x="9249371" y="2163193"/>
              <a:ext cx="1832577" cy="823515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6247" tIns="43124" rIns="86247" bIns="43124" rtlCol="0" anchor="ctr"/>
            <a:lstStyle/>
            <a:p>
              <a:pPr algn="ctr" defTabSz="861695"/>
              <a:endParaRPr lang="zh-CN" altLang="en-US" sz="755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5" name="TextBox 42"/>
            <p:cNvSpPr txBox="1"/>
            <p:nvPr/>
          </p:nvSpPr>
          <p:spPr>
            <a:xfrm>
              <a:off x="10076234" y="2309429"/>
              <a:ext cx="1211513" cy="696486"/>
            </a:xfrm>
            <a:prstGeom prst="rect">
              <a:avLst/>
            </a:prstGeom>
            <a:noFill/>
          </p:spPr>
          <p:txBody>
            <a:bodyPr wrap="square" lIns="86242" tIns="43123" rIns="86242" bIns="4312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LGA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42,5*56.5*3.0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QCM6490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NSA/SA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Octa</a:t>
              </a: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-Core 2.7GHz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WIFI/BLE/GNSS</a:t>
              </a:r>
            </a:p>
          </p:txBody>
        </p:sp>
        <p:pic>
          <p:nvPicPr>
            <p:cNvPr id="206" name="Picture 5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6354" y="2329537"/>
              <a:ext cx="826813" cy="555859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TextBox 372"/>
            <p:cNvSpPr txBox="1">
              <a:spLocks noChangeArrowheads="1"/>
            </p:cNvSpPr>
            <p:nvPr/>
          </p:nvSpPr>
          <p:spPr bwMode="auto">
            <a:xfrm>
              <a:off x="10161885" y="2125588"/>
              <a:ext cx="963005" cy="2467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198" tIns="43123" rIns="86198" bIns="4312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SIM9650</a:t>
              </a: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10701365" y="3069850"/>
            <a:ext cx="779295" cy="221612"/>
            <a:chOff x="10283974" y="3084056"/>
            <a:chExt cx="841860" cy="266383"/>
          </a:xfrm>
        </p:grpSpPr>
        <p:sp>
          <p:nvSpPr>
            <p:cNvPr id="211" name="矩形标注 62"/>
            <p:cNvSpPr/>
            <p:nvPr/>
          </p:nvSpPr>
          <p:spPr>
            <a:xfrm>
              <a:off x="10283974" y="3105220"/>
              <a:ext cx="464073" cy="198442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endParaRPr lang="zh-CN" altLang="en-US" sz="85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2" name="TextBox 282"/>
            <p:cNvSpPr txBox="1">
              <a:spLocks noChangeArrowheads="1"/>
            </p:cNvSpPr>
            <p:nvPr/>
          </p:nvSpPr>
          <p:spPr bwMode="auto">
            <a:xfrm>
              <a:off x="10283974" y="3084056"/>
              <a:ext cx="841860" cy="2663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355" tIns="45677" rIns="91355" bIns="45677">
              <a:spAutoFit/>
            </a:bodyPr>
            <a:lstStyle/>
            <a:p>
              <a:pPr defTabSz="861695" eaLnBrk="0" hangingPunct="0"/>
              <a:r>
                <a:rPr lang="en-US" altLang="zh-CN" sz="85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22Q2</a:t>
              </a:r>
              <a:endParaRPr lang="zh-CN" altLang="en-US" sz="85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10675742" y="1699585"/>
            <a:ext cx="779295" cy="221612"/>
            <a:chOff x="10283974" y="3084056"/>
            <a:chExt cx="841860" cy="266383"/>
          </a:xfrm>
        </p:grpSpPr>
        <p:sp>
          <p:nvSpPr>
            <p:cNvPr id="214" name="矩形标注 62"/>
            <p:cNvSpPr/>
            <p:nvPr/>
          </p:nvSpPr>
          <p:spPr>
            <a:xfrm>
              <a:off x="10283974" y="3105220"/>
              <a:ext cx="464073" cy="198442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endParaRPr lang="zh-CN" altLang="en-US" sz="85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5" name="TextBox 282"/>
            <p:cNvSpPr txBox="1">
              <a:spLocks noChangeArrowheads="1"/>
            </p:cNvSpPr>
            <p:nvPr/>
          </p:nvSpPr>
          <p:spPr bwMode="auto">
            <a:xfrm>
              <a:off x="10283974" y="3084056"/>
              <a:ext cx="841860" cy="2663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355" tIns="45677" rIns="91355" bIns="45677">
              <a:spAutoFit/>
            </a:bodyPr>
            <a:lstStyle/>
            <a:p>
              <a:pPr defTabSz="861695" eaLnBrk="0" hangingPunct="0"/>
              <a:r>
                <a:rPr lang="en-US" altLang="zh-CN" sz="85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22Q3</a:t>
              </a:r>
              <a:endParaRPr lang="zh-CN" altLang="en-US" sz="85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pic>
        <p:nvPicPr>
          <p:cNvPr id="216" name="图片 2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366" y="4706293"/>
            <a:ext cx="556772" cy="476955"/>
          </a:xfrm>
          <a:prstGeom prst="rect">
            <a:avLst/>
          </a:prstGeom>
        </p:spPr>
      </p:pic>
      <p:grpSp>
        <p:nvGrpSpPr>
          <p:cNvPr id="217" name="组合 216"/>
          <p:cNvGrpSpPr/>
          <p:nvPr/>
        </p:nvGrpSpPr>
        <p:grpSpPr>
          <a:xfrm>
            <a:off x="10656659" y="4253600"/>
            <a:ext cx="779295" cy="221612"/>
            <a:chOff x="10283974" y="3084056"/>
            <a:chExt cx="841860" cy="266383"/>
          </a:xfrm>
        </p:grpSpPr>
        <p:sp>
          <p:nvSpPr>
            <p:cNvPr id="218" name="矩形标注 62"/>
            <p:cNvSpPr/>
            <p:nvPr/>
          </p:nvSpPr>
          <p:spPr>
            <a:xfrm>
              <a:off x="10283974" y="3105220"/>
              <a:ext cx="464073" cy="198442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endParaRPr lang="zh-CN" altLang="en-US" sz="85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9" name="TextBox 282"/>
            <p:cNvSpPr txBox="1">
              <a:spLocks noChangeArrowheads="1"/>
            </p:cNvSpPr>
            <p:nvPr/>
          </p:nvSpPr>
          <p:spPr bwMode="auto">
            <a:xfrm>
              <a:off x="10283974" y="3084056"/>
              <a:ext cx="841860" cy="2663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355" tIns="45677" rIns="91355" bIns="45677">
              <a:spAutoFit/>
            </a:bodyPr>
            <a:lstStyle/>
            <a:p>
              <a:pPr defTabSz="861695" eaLnBrk="0" hangingPunct="0"/>
              <a:r>
                <a:rPr lang="en-US" altLang="zh-CN" sz="85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22Q2</a:t>
              </a:r>
              <a:endParaRPr lang="zh-CN" altLang="en-US" sz="85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10742416" y="5292191"/>
            <a:ext cx="779295" cy="221612"/>
            <a:chOff x="10283974" y="3084056"/>
            <a:chExt cx="841860" cy="266383"/>
          </a:xfrm>
        </p:grpSpPr>
        <p:sp>
          <p:nvSpPr>
            <p:cNvPr id="221" name="矩形标注 62"/>
            <p:cNvSpPr/>
            <p:nvPr/>
          </p:nvSpPr>
          <p:spPr>
            <a:xfrm>
              <a:off x="10283974" y="3105220"/>
              <a:ext cx="464073" cy="198442"/>
            </a:xfrm>
            <a:prstGeom prst="wedgeRectCallout">
              <a:avLst>
                <a:gd name="adj1" fmla="val -20833"/>
                <a:gd name="adj2" fmla="val 81440"/>
              </a:avLst>
            </a:prstGeom>
            <a:gradFill flip="none" rotWithShape="1">
              <a:gsLst>
                <a:gs pos="0">
                  <a:srgbClr val="FFF200"/>
                </a:gs>
                <a:gs pos="93000">
                  <a:schemeClr val="accent6">
                    <a:lumMod val="75000"/>
                    <a:alpha val="28000"/>
                  </a:schemeClr>
                </a:gs>
                <a:gs pos="92000">
                  <a:srgbClr val="FF0300"/>
                </a:gs>
                <a:gs pos="100000">
                  <a:srgbClr val="FF0000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355" tIns="45677" rIns="91355" bIns="45677" anchor="ctr"/>
            <a:lstStyle/>
            <a:p>
              <a:pPr algn="ctr" defTabSz="861695" eaLnBrk="0" hangingPunct="0">
                <a:defRPr/>
              </a:pPr>
              <a:endParaRPr lang="zh-CN" altLang="en-US" sz="85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TextBox 282"/>
            <p:cNvSpPr txBox="1">
              <a:spLocks noChangeArrowheads="1"/>
            </p:cNvSpPr>
            <p:nvPr/>
          </p:nvSpPr>
          <p:spPr bwMode="auto">
            <a:xfrm>
              <a:off x="10283974" y="3084056"/>
              <a:ext cx="841860" cy="26638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355" tIns="45677" rIns="91355" bIns="45677">
              <a:spAutoFit/>
            </a:bodyPr>
            <a:lstStyle/>
            <a:p>
              <a:pPr defTabSz="861695" eaLnBrk="0" hangingPunct="0"/>
              <a:r>
                <a:rPr lang="en-US" altLang="zh-CN" sz="85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rPr>
                <a:t>22Q1</a:t>
              </a:r>
              <a:endParaRPr lang="zh-CN" altLang="en-US" sz="85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 1"/>
          <p:cNvSpPr txBox="1"/>
          <p:nvPr/>
        </p:nvSpPr>
        <p:spPr>
          <a:xfrm>
            <a:off x="317490" y="745197"/>
            <a:ext cx="10279117" cy="47831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智能模组产品路线图（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WIFI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版）</a:t>
            </a:r>
          </a:p>
        </p:txBody>
      </p:sp>
      <p:graphicFrame>
        <p:nvGraphicFramePr>
          <p:cNvPr id="75" name="表格 74"/>
          <p:cNvGraphicFramePr>
            <a:graphicFrameLocks noGrp="1"/>
          </p:cNvGraphicFramePr>
          <p:nvPr/>
        </p:nvGraphicFramePr>
        <p:xfrm>
          <a:off x="317490" y="1334793"/>
          <a:ext cx="11617036" cy="4968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3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9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62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7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配置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平台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WIFI&amp;BT </a:t>
                      </a:r>
                      <a:r>
                        <a:rPr lang="zh-CN" altLang="en-US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智能模块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2022</a:t>
                      </a:r>
                      <a:r>
                        <a:rPr lang="zh-CN" altLang="en-US" sz="1400" baseline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</a:t>
                      </a:r>
                      <a:r>
                        <a:rPr lang="en-US" altLang="zh-CN" sz="1400" baseline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WIFI&amp;BT</a:t>
                      </a:r>
                      <a:r>
                        <a:rPr lang="zh-CN" altLang="en-US" sz="1400" baseline="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智能模块</a:t>
                      </a:r>
                      <a:endParaRPr lang="zh-CN" altLang="en-US" sz="14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2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</a:t>
                      </a:r>
                      <a:endParaRPr lang="en-US" altLang="zh-CN" sz="1400" b="1" dirty="0">
                        <a:solidFill>
                          <a:schemeClr val="bg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QCM6490(5G</a:t>
                      </a:r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QCM6125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sz="1100" dirty="0"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40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</a:t>
                      </a:r>
                      <a:endParaRPr lang="en-US" altLang="zh-CN" sz="1400" b="1" dirty="0">
                        <a:solidFill>
                          <a:schemeClr val="bg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MSM8953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SDM450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SL8581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sz="1100" dirty="0"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65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低</a:t>
                      </a:r>
                      <a:endParaRPr lang="en-US" altLang="zh-CN" sz="1400" b="1" dirty="0">
                        <a:solidFill>
                          <a:schemeClr val="bg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algn="ctr"/>
                      <a:r>
                        <a:rPr lang="zh-CN" altLang="en-US" sz="14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配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QCM2290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MT8766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QCM2150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MSM8909</a:t>
                      </a:r>
                    </a:p>
                    <a:p>
                      <a:pPr algn="ctr"/>
                      <a:endParaRPr lang="en-US" altLang="zh-CN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j-ea"/>
                          <a:cs typeface="Arial" panose="020B0604020202020204" pitchFamily="34" charset="0"/>
                        </a:rPr>
                        <a:t>SL8541</a:t>
                      </a:r>
                      <a:endParaRPr lang="zh-CN" altLang="en-US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zh-CN" altLang="en-US" sz="1100" dirty="0">
                        <a:latin typeface="Arial" panose="020B0604020202020204" pitchFamily="34" charset="0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6" name="Picture 2" descr="https://timgsa.baidu.com/timg?image&amp;quality=80&amp;size=b9999_10000&amp;sec=1599752514020&amp;di=f397f536613d1dc2f358a8d56d4ceb21&amp;imgtype=0&amp;src=http%3A%2F%2F5b0988e595225.cdn.sohucs.com%2Fq_70%2Cc_zoom%2Cw_640%2Fimages%2F20181011%2F3ef21c5f3d0c4416a6adda7ff623989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306" y="1980978"/>
            <a:ext cx="415054" cy="40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组合 83"/>
          <p:cNvGrpSpPr/>
          <p:nvPr/>
        </p:nvGrpSpPr>
        <p:grpSpPr>
          <a:xfrm>
            <a:off x="4335841" y="3298090"/>
            <a:ext cx="1979897" cy="1014148"/>
            <a:chOff x="2066035" y="2010911"/>
            <a:chExt cx="2069047" cy="1055248"/>
          </a:xfrm>
        </p:grpSpPr>
        <p:sp>
          <p:nvSpPr>
            <p:cNvPr id="85" name="圆角矩形 10"/>
            <p:cNvSpPr/>
            <p:nvPr/>
          </p:nvSpPr>
          <p:spPr>
            <a:xfrm>
              <a:off x="2066035" y="2045477"/>
              <a:ext cx="1968202" cy="1013981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3585" y="2250771"/>
              <a:ext cx="595502" cy="575377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Box 99"/>
            <p:cNvSpPr txBox="1"/>
            <p:nvPr/>
          </p:nvSpPr>
          <p:spPr>
            <a:xfrm>
              <a:off x="2817874" y="2210917"/>
              <a:ext cx="1317208" cy="855242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LCC+LGA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44.1*45.6*2.8mm 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MSM8953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Octa-Core 2.0GHz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prstClr val="black"/>
                  </a:solidFill>
                </a:rPr>
                <a:t>双屏异显、双摄像头</a:t>
              </a:r>
              <a:endParaRPr lang="en-US" altLang="zh-CN" sz="700" dirty="0">
                <a:solidFill>
                  <a:prstClr val="black"/>
                </a:solidFill>
              </a:endParaRP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WIFI/BT</a:t>
              </a:r>
            </a:p>
          </p:txBody>
        </p:sp>
        <p:sp>
          <p:nvSpPr>
            <p:cNvPr id="88" name="TextBox 372"/>
            <p:cNvSpPr txBox="1">
              <a:spLocks noChangeArrowheads="1"/>
            </p:cNvSpPr>
            <p:nvPr/>
          </p:nvSpPr>
          <p:spPr bwMode="auto">
            <a:xfrm>
              <a:off x="2977211" y="2010911"/>
              <a:ext cx="1084374" cy="3028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913765"/>
              <a:r>
                <a:rPr lang="en-US" altLang="zh-CN" sz="11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SIM8050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286782" y="1902401"/>
            <a:ext cx="2103589" cy="1021395"/>
            <a:chOff x="4131196" y="2034636"/>
            <a:chExt cx="2198308" cy="1062789"/>
          </a:xfrm>
        </p:grpSpPr>
        <p:sp>
          <p:nvSpPr>
            <p:cNvPr id="90" name="圆角矩形 10"/>
            <p:cNvSpPr/>
            <p:nvPr/>
          </p:nvSpPr>
          <p:spPr>
            <a:xfrm>
              <a:off x="4131196" y="2069981"/>
              <a:ext cx="2038864" cy="963011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09581" y="2357210"/>
              <a:ext cx="605777" cy="582653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4" name="组合 93"/>
            <p:cNvGrpSpPr/>
            <p:nvPr/>
          </p:nvGrpSpPr>
          <p:grpSpPr>
            <a:xfrm>
              <a:off x="4835797" y="2034636"/>
              <a:ext cx="1493707" cy="1062789"/>
              <a:chOff x="4902602" y="2043225"/>
              <a:chExt cx="1493707" cy="1062789"/>
            </a:xfrm>
          </p:grpSpPr>
          <p:sp>
            <p:nvSpPr>
              <p:cNvPr id="96" name="TextBox 117"/>
              <p:cNvSpPr txBox="1"/>
              <p:nvPr/>
            </p:nvSpPr>
            <p:spPr>
              <a:xfrm>
                <a:off x="4902602" y="2250771"/>
                <a:ext cx="1493707" cy="855243"/>
              </a:xfrm>
              <a:prstGeom prst="rect">
                <a:avLst/>
              </a:prstGeom>
              <a:noFill/>
            </p:spPr>
            <p:txBody>
              <a:bodyPr wrap="square" lIns="91435" tIns="45718" rIns="91435" bIns="45718" rtlCol="0">
                <a:spAutoFit/>
              </a:bodyPr>
              <a:lstStyle/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LCC+LGA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44.1*45.6*2.8mm 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QCM6125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Octa-Core 2.0GHz</a:t>
                </a: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zh-CN" altLang="en-US" sz="700" dirty="0">
                    <a:solidFill>
                      <a:prstClr val="black"/>
                    </a:solidFill>
                  </a:rPr>
                  <a:t>双屏异显、</a:t>
                </a:r>
                <a:r>
                  <a:rPr lang="en-US" altLang="zh-CN" sz="700" dirty="0">
                    <a:solidFill>
                      <a:prstClr val="black"/>
                    </a:solidFill>
                  </a:rPr>
                  <a:t>3</a:t>
                </a:r>
                <a:r>
                  <a:rPr lang="zh-CN" altLang="en-US" sz="700" dirty="0">
                    <a:solidFill>
                      <a:prstClr val="black"/>
                    </a:solidFill>
                  </a:rPr>
                  <a:t>路摄像头</a:t>
                </a:r>
                <a:endParaRPr lang="en-US" altLang="zh-CN" sz="700" dirty="0">
                  <a:solidFill>
                    <a:prstClr val="black"/>
                  </a:solidFill>
                </a:endParaRPr>
              </a:p>
              <a:p>
                <a:pPr indent="-171450" defTabSz="913765">
                  <a:buFont typeface="Arial" panose="020B0604020202020204" pitchFamily="34" charset="0"/>
                  <a:buChar char="•"/>
                </a:pPr>
                <a:r>
                  <a:rPr lang="en-US" altLang="zh-CN" sz="700" dirty="0">
                    <a:solidFill>
                      <a:prstClr val="black"/>
                    </a:solidFill>
                  </a:rPr>
                  <a:t>WIFI/BT</a:t>
                </a:r>
              </a:p>
            </p:txBody>
          </p:sp>
          <p:sp>
            <p:nvSpPr>
              <p:cNvPr id="98" name="TextBox 372"/>
              <p:cNvSpPr txBox="1">
                <a:spLocks noChangeArrowheads="1"/>
              </p:cNvSpPr>
              <p:nvPr/>
            </p:nvSpPr>
            <p:spPr bwMode="auto">
              <a:xfrm>
                <a:off x="5018220" y="2043225"/>
                <a:ext cx="1041296" cy="30289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91388" tIns="45718" rIns="91388" bIns="45718">
                <a:spAutoFit/>
              </a:bodyPr>
              <a:lstStyle/>
              <a:p>
                <a:pPr defTabSz="913765"/>
                <a:r>
                  <a:rPr lang="en-US" altLang="zh-CN" sz="1100" b="1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SIM8070</a:t>
                </a: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2110232" y="3298090"/>
            <a:ext cx="1966328" cy="1027811"/>
            <a:chOff x="2066036" y="3069353"/>
            <a:chExt cx="2054866" cy="1069464"/>
          </a:xfrm>
        </p:grpSpPr>
        <p:sp>
          <p:nvSpPr>
            <p:cNvPr id="101" name="圆角矩形 10"/>
            <p:cNvSpPr/>
            <p:nvPr/>
          </p:nvSpPr>
          <p:spPr>
            <a:xfrm>
              <a:off x="2066036" y="3090520"/>
              <a:ext cx="1968200" cy="1009360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2784879" y="3283574"/>
              <a:ext cx="1336023" cy="855243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LCC+LGA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44.1*45.6*2.8mm 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SDM450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Octa-Core 1.8GHz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prstClr val="black"/>
                  </a:solidFill>
                </a:rPr>
                <a:t>双屏异显、双摄像头</a:t>
              </a:r>
              <a:endParaRPr lang="en-US" altLang="zh-CN" sz="700" dirty="0">
                <a:solidFill>
                  <a:prstClr val="black"/>
                </a:solidFill>
              </a:endParaRP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WIFI/BT</a:t>
              </a:r>
            </a:p>
          </p:txBody>
        </p:sp>
        <p:sp>
          <p:nvSpPr>
            <p:cNvPr id="103" name="TextBox 372"/>
            <p:cNvSpPr txBox="1">
              <a:spLocks noChangeArrowheads="1"/>
            </p:cNvSpPr>
            <p:nvPr/>
          </p:nvSpPr>
          <p:spPr bwMode="auto">
            <a:xfrm>
              <a:off x="2907454" y="3069353"/>
              <a:ext cx="1041297" cy="3028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913765"/>
              <a:r>
                <a:rPr lang="en-US" altLang="zh-CN" sz="11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SIM8050LH</a:t>
              </a:r>
            </a:p>
          </p:txBody>
        </p:sp>
        <p:pic>
          <p:nvPicPr>
            <p:cNvPr id="10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940" y="3356444"/>
              <a:ext cx="601642" cy="593352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5" name="组合 104"/>
          <p:cNvGrpSpPr/>
          <p:nvPr/>
        </p:nvGrpSpPr>
        <p:grpSpPr>
          <a:xfrm>
            <a:off x="2162103" y="4893195"/>
            <a:ext cx="1986707" cy="1043456"/>
            <a:chOff x="2080531" y="5531295"/>
            <a:chExt cx="2076163" cy="1085744"/>
          </a:xfrm>
        </p:grpSpPr>
        <p:sp>
          <p:nvSpPr>
            <p:cNvPr id="106" name="圆角矩形 10"/>
            <p:cNvSpPr/>
            <p:nvPr/>
          </p:nvSpPr>
          <p:spPr>
            <a:xfrm>
              <a:off x="2080531" y="5531295"/>
              <a:ext cx="1902356" cy="1014065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7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2446" y="5775760"/>
              <a:ext cx="578301" cy="555418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8" name="TextBox 9"/>
            <p:cNvSpPr txBox="1"/>
            <p:nvPr/>
          </p:nvSpPr>
          <p:spPr>
            <a:xfrm>
              <a:off x="2745936" y="5761795"/>
              <a:ext cx="1410758" cy="855244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LCC+LGA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40.5*40.5*2.8mm 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MSM8909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Quad-Core 1.1GHz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prstClr val="black"/>
                  </a:solidFill>
                </a:rPr>
                <a:t>单屏、双摄像头</a:t>
              </a:r>
              <a:endParaRPr lang="en-US" altLang="zh-CN" sz="700" dirty="0">
                <a:solidFill>
                  <a:prstClr val="black"/>
                </a:solidFill>
              </a:endParaRP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WIFI/BT</a:t>
              </a:r>
            </a:p>
          </p:txBody>
        </p:sp>
        <p:sp>
          <p:nvSpPr>
            <p:cNvPr id="109" name="TextBox 372"/>
            <p:cNvSpPr txBox="1">
              <a:spLocks noChangeArrowheads="1"/>
            </p:cNvSpPr>
            <p:nvPr/>
          </p:nvSpPr>
          <p:spPr bwMode="auto">
            <a:xfrm>
              <a:off x="2874512" y="5539270"/>
              <a:ext cx="1041297" cy="3028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913765"/>
              <a:r>
                <a:rPr lang="en-US" altLang="zh-CN" sz="11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SIM8005</a:t>
              </a: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4341001" y="4893195"/>
            <a:ext cx="2141817" cy="1068610"/>
            <a:chOff x="6140999" y="4379826"/>
            <a:chExt cx="2238257" cy="1111916"/>
          </a:xfrm>
        </p:grpSpPr>
        <p:sp>
          <p:nvSpPr>
            <p:cNvPr id="111" name="圆角矩形 10"/>
            <p:cNvSpPr/>
            <p:nvPr/>
          </p:nvSpPr>
          <p:spPr>
            <a:xfrm>
              <a:off x="6140999" y="4399771"/>
              <a:ext cx="1968200" cy="1014065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2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006" y="4630308"/>
              <a:ext cx="618326" cy="598356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" name="TextBox 114"/>
            <p:cNvSpPr txBox="1"/>
            <p:nvPr/>
          </p:nvSpPr>
          <p:spPr>
            <a:xfrm>
              <a:off x="6839972" y="4636498"/>
              <a:ext cx="1539284" cy="855244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LCC+LGA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40.5*40.5*2.8mm 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QCM2150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Quad-Core 1.3GHz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prstClr val="black"/>
                  </a:solidFill>
                </a:rPr>
                <a:t>单屏、双摄像头</a:t>
              </a:r>
              <a:endParaRPr lang="en-US" altLang="zh-CN" sz="700" dirty="0">
                <a:solidFill>
                  <a:prstClr val="black"/>
                </a:solidFill>
              </a:endParaRP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WIFI/BT</a:t>
              </a:r>
            </a:p>
          </p:txBody>
        </p:sp>
        <p:sp>
          <p:nvSpPr>
            <p:cNvPr id="114" name="TextBox 372"/>
            <p:cNvSpPr txBox="1">
              <a:spLocks noChangeArrowheads="1"/>
            </p:cNvSpPr>
            <p:nvPr/>
          </p:nvSpPr>
          <p:spPr bwMode="auto">
            <a:xfrm>
              <a:off x="6960035" y="4379826"/>
              <a:ext cx="1033711" cy="3028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913765"/>
              <a:r>
                <a:rPr lang="en-US" altLang="zh-CN" sz="11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SIM8006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575019" y="3298090"/>
            <a:ext cx="2130659" cy="1022067"/>
            <a:chOff x="4045624" y="3135548"/>
            <a:chExt cx="2226597" cy="1063487"/>
          </a:xfrm>
        </p:grpSpPr>
        <p:sp>
          <p:nvSpPr>
            <p:cNvPr id="116" name="圆角矩形 10"/>
            <p:cNvSpPr/>
            <p:nvPr/>
          </p:nvSpPr>
          <p:spPr>
            <a:xfrm>
              <a:off x="4045624" y="3148519"/>
              <a:ext cx="2007701" cy="996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849" y="3393131"/>
              <a:ext cx="546866" cy="534012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TextBox 104"/>
            <p:cNvSpPr txBox="1"/>
            <p:nvPr/>
          </p:nvSpPr>
          <p:spPr>
            <a:xfrm>
              <a:off x="4707704" y="3343792"/>
              <a:ext cx="1564517" cy="855243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LCC+LGA 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43*44*2.8mm 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SDM450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Octa-Core 1.8GHz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prstClr val="black"/>
                  </a:solidFill>
                </a:rPr>
                <a:t>双屏异显、</a:t>
              </a:r>
              <a:r>
                <a:rPr lang="en-US" altLang="zh-CN" sz="700" dirty="0">
                  <a:solidFill>
                    <a:prstClr val="black"/>
                  </a:solidFill>
                </a:rPr>
                <a:t>3</a:t>
              </a:r>
              <a:r>
                <a:rPr lang="zh-CN" altLang="en-US" sz="700" dirty="0">
                  <a:solidFill>
                    <a:prstClr val="black"/>
                  </a:solidFill>
                </a:rPr>
                <a:t>路摄像头</a:t>
              </a:r>
              <a:endParaRPr lang="en-US" altLang="zh-CN" sz="700" dirty="0">
                <a:solidFill>
                  <a:prstClr val="black"/>
                </a:solidFill>
              </a:endParaRP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</a:rPr>
                <a:t>WIFI/BT</a:t>
              </a:r>
            </a:p>
          </p:txBody>
        </p:sp>
        <p:sp>
          <p:nvSpPr>
            <p:cNvPr id="119" name="TextBox 372"/>
            <p:cNvSpPr txBox="1">
              <a:spLocks noChangeArrowheads="1"/>
            </p:cNvSpPr>
            <p:nvPr/>
          </p:nvSpPr>
          <p:spPr bwMode="auto">
            <a:xfrm>
              <a:off x="4779801" y="3135548"/>
              <a:ext cx="1041296" cy="3028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913765"/>
              <a:r>
                <a:rPr lang="en-US" altLang="zh-CN" sz="11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SIM8060</a:t>
              </a: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558463" y="4893195"/>
            <a:ext cx="2099720" cy="983583"/>
            <a:chOff x="9001202" y="5106349"/>
            <a:chExt cx="2099720" cy="983583"/>
          </a:xfrm>
        </p:grpSpPr>
        <p:sp>
          <p:nvSpPr>
            <p:cNvPr id="121" name="圆角矩形 10"/>
            <p:cNvSpPr/>
            <p:nvPr/>
          </p:nvSpPr>
          <p:spPr>
            <a:xfrm>
              <a:off x="9001202" y="5124031"/>
              <a:ext cx="1921195" cy="965901"/>
            </a:xfrm>
            <a:prstGeom prst="roundRect">
              <a:avLst/>
            </a:prstGeom>
            <a:solidFill>
              <a:srgbClr val="8C2759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2" name="TextBox 41"/>
            <p:cNvSpPr txBox="1"/>
            <p:nvPr/>
          </p:nvSpPr>
          <p:spPr>
            <a:xfrm>
              <a:off x="9719252" y="5267998"/>
              <a:ext cx="1381670" cy="821933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LCC+LGA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40.5*40.5*2.8mm 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SL8541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Quad-Core 1.4GHz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单屏、双摄像头</a:t>
              </a:r>
              <a:endParaRPr lang="en-US" altLang="zh-CN" sz="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WIFI/BT</a:t>
              </a:r>
            </a:p>
          </p:txBody>
        </p:sp>
        <p:sp>
          <p:nvSpPr>
            <p:cNvPr id="123" name="TextBox 372"/>
            <p:cNvSpPr txBox="1">
              <a:spLocks noChangeArrowheads="1"/>
            </p:cNvSpPr>
            <p:nvPr/>
          </p:nvSpPr>
          <p:spPr bwMode="auto">
            <a:xfrm>
              <a:off x="9786917" y="5106349"/>
              <a:ext cx="996428" cy="2910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913765"/>
              <a:r>
                <a:rPr lang="en-US" altLang="zh-CN" sz="11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SIM8500-W</a:t>
              </a:r>
            </a:p>
          </p:txBody>
        </p:sp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010" y="5328703"/>
              <a:ext cx="564126" cy="560488"/>
            </a:xfrm>
            <a:prstGeom prst="rect">
              <a:avLst/>
            </a:prstGeom>
            <a:noFill/>
            <a:ln>
              <a:noFill/>
            </a:ln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5" name="组合 124"/>
          <p:cNvGrpSpPr/>
          <p:nvPr/>
        </p:nvGrpSpPr>
        <p:grpSpPr>
          <a:xfrm>
            <a:off x="9491109" y="3172733"/>
            <a:ext cx="1965347" cy="1087112"/>
            <a:chOff x="9036929" y="3733291"/>
            <a:chExt cx="1965347" cy="1087112"/>
          </a:xfrm>
        </p:grpSpPr>
        <p:sp>
          <p:nvSpPr>
            <p:cNvPr id="126" name="圆角矩形 10"/>
            <p:cNvSpPr/>
            <p:nvPr/>
          </p:nvSpPr>
          <p:spPr>
            <a:xfrm>
              <a:off x="9036929" y="3900517"/>
              <a:ext cx="1896181" cy="919886"/>
            </a:xfrm>
            <a:prstGeom prst="roundRect">
              <a:avLst/>
            </a:prstGeom>
            <a:solidFill>
              <a:srgbClr val="8C2759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TextBox 104"/>
            <p:cNvSpPr txBox="1"/>
            <p:nvPr/>
          </p:nvSpPr>
          <p:spPr>
            <a:xfrm>
              <a:off x="9685229" y="4126084"/>
              <a:ext cx="1317047" cy="630938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LCC+LGA  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SL8581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Octa-Core 1.8GHz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WIFI/BT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单屏、双摄像头</a:t>
              </a:r>
              <a:endParaRPr lang="en-US" altLang="zh-CN" sz="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TextBox 372"/>
            <p:cNvSpPr txBox="1">
              <a:spLocks noChangeArrowheads="1"/>
            </p:cNvSpPr>
            <p:nvPr/>
          </p:nvSpPr>
          <p:spPr bwMode="auto">
            <a:xfrm>
              <a:off x="9676069" y="3907187"/>
              <a:ext cx="1000836" cy="2910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913765"/>
              <a:r>
                <a:rPr lang="en-US" altLang="zh-CN" sz="11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SIM8580-W</a:t>
              </a:r>
            </a:p>
          </p:txBody>
        </p:sp>
        <p:grpSp>
          <p:nvGrpSpPr>
            <p:cNvPr id="129" name="组合 128"/>
            <p:cNvGrpSpPr/>
            <p:nvPr/>
          </p:nvGrpSpPr>
          <p:grpSpPr>
            <a:xfrm>
              <a:off x="9177669" y="3733291"/>
              <a:ext cx="805587" cy="236206"/>
              <a:chOff x="8399567" y="3169058"/>
              <a:chExt cx="841860" cy="245779"/>
            </a:xfrm>
          </p:grpSpPr>
          <p:sp>
            <p:nvSpPr>
              <p:cNvPr id="131" name="矩形标注 62"/>
              <p:cNvSpPr/>
              <p:nvPr/>
            </p:nvSpPr>
            <p:spPr>
              <a:xfrm>
                <a:off x="8438479" y="3201487"/>
                <a:ext cx="464073" cy="198442"/>
              </a:xfrm>
              <a:prstGeom prst="wedgeRectCallout">
                <a:avLst>
                  <a:gd name="adj1" fmla="val -20833"/>
                  <a:gd name="adj2" fmla="val 81440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6762" tIns="48381" rIns="96762" bIns="48381" anchor="ctr"/>
              <a:lstStyle/>
              <a:p>
                <a:pPr algn="ctr" defTabSz="913765" eaLnBrk="0" hangingPunct="0">
                  <a:defRPr/>
                </a:pPr>
                <a:endParaRPr lang="zh-CN" altLang="en-US" sz="9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TextBox 282"/>
              <p:cNvSpPr txBox="1">
                <a:spLocks noChangeArrowheads="1"/>
              </p:cNvSpPr>
              <p:nvPr/>
            </p:nvSpPr>
            <p:spPr bwMode="auto">
              <a:xfrm>
                <a:off x="8399567" y="3169058"/>
                <a:ext cx="841860" cy="2457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96762" tIns="48381" rIns="96762" bIns="48381">
                <a:spAutoFit/>
              </a:bodyPr>
              <a:lstStyle/>
              <a:p>
                <a:pPr defTabSz="913765" eaLnBrk="0" hangingPunct="0"/>
                <a:r>
                  <a:rPr lang="en-US" altLang="zh-CN" sz="900" b="1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22Q1</a:t>
                </a:r>
                <a:endParaRPr lang="zh-CN" altLang="en-US" sz="90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30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095" y="4064468"/>
              <a:ext cx="606494" cy="60384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" name="组合 132"/>
          <p:cNvGrpSpPr/>
          <p:nvPr/>
        </p:nvGrpSpPr>
        <p:grpSpPr>
          <a:xfrm>
            <a:off x="9438611" y="1752238"/>
            <a:ext cx="2231281" cy="1161779"/>
            <a:chOff x="8968591" y="1184395"/>
            <a:chExt cx="2231281" cy="1161779"/>
          </a:xfrm>
        </p:grpSpPr>
        <p:sp>
          <p:nvSpPr>
            <p:cNvPr id="134" name="圆角矩形 10"/>
            <p:cNvSpPr/>
            <p:nvPr/>
          </p:nvSpPr>
          <p:spPr>
            <a:xfrm>
              <a:off x="8968591" y="1391343"/>
              <a:ext cx="1896182" cy="954831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10394285" y="1184395"/>
              <a:ext cx="805587" cy="236206"/>
              <a:chOff x="10770227" y="1830142"/>
              <a:chExt cx="841860" cy="245779"/>
            </a:xfrm>
          </p:grpSpPr>
          <p:sp>
            <p:nvSpPr>
              <p:cNvPr id="139" name="矩形标注 62"/>
              <p:cNvSpPr/>
              <p:nvPr/>
            </p:nvSpPr>
            <p:spPr>
              <a:xfrm>
                <a:off x="10773224" y="1840132"/>
                <a:ext cx="464073" cy="198442"/>
              </a:xfrm>
              <a:prstGeom prst="wedgeRectCallout">
                <a:avLst>
                  <a:gd name="adj1" fmla="val -20833"/>
                  <a:gd name="adj2" fmla="val 81440"/>
                </a:avLst>
              </a:prstGeom>
              <a:gradFill flip="none" rotWithShape="1">
                <a:gsLst>
                  <a:gs pos="0">
                    <a:srgbClr val="FFF200"/>
                  </a:gs>
                  <a:gs pos="93000">
                    <a:schemeClr val="accent6">
                      <a:lumMod val="75000"/>
                      <a:alpha val="28000"/>
                    </a:schemeClr>
                  </a:gs>
                  <a:gs pos="92000">
                    <a:srgbClr val="FF0300"/>
                  </a:gs>
                  <a:gs pos="100000">
                    <a:srgbClr val="FF0000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6762" tIns="48381" rIns="96762" bIns="48381" anchor="ctr"/>
              <a:lstStyle/>
              <a:p>
                <a:pPr algn="ctr" defTabSz="913765" eaLnBrk="0" hangingPunct="0">
                  <a:defRPr/>
                </a:pPr>
                <a:endParaRPr lang="zh-CN" altLang="en-US" sz="900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TextBox 282"/>
              <p:cNvSpPr txBox="1">
                <a:spLocks noChangeArrowheads="1"/>
              </p:cNvSpPr>
              <p:nvPr/>
            </p:nvSpPr>
            <p:spPr bwMode="auto">
              <a:xfrm>
                <a:off x="10770227" y="1830142"/>
                <a:ext cx="841860" cy="2457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lIns="96762" tIns="48381" rIns="96762" bIns="48381">
                <a:spAutoFit/>
              </a:bodyPr>
              <a:lstStyle/>
              <a:p>
                <a:pPr defTabSz="913765" eaLnBrk="0" hangingPunct="0"/>
                <a:r>
                  <a:rPr lang="en-US" altLang="zh-CN" sz="900" b="1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22Q3</a:t>
                </a:r>
                <a:endParaRPr lang="zh-CN" altLang="en-US" sz="900" b="1" dirty="0">
                  <a:latin typeface="Calibri" panose="020F0502020204030204" pitchFamily="34" charset="0"/>
                  <a:ea typeface="微软雅黑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TextBox 372"/>
            <p:cNvSpPr txBox="1">
              <a:spLocks noChangeArrowheads="1"/>
            </p:cNvSpPr>
            <p:nvPr/>
          </p:nvSpPr>
          <p:spPr bwMode="auto">
            <a:xfrm>
              <a:off x="9715468" y="1376837"/>
              <a:ext cx="996428" cy="29109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913765"/>
              <a:r>
                <a:rPr lang="en-US" altLang="zh-CN" sz="11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SIM9650-W</a:t>
              </a:r>
            </a:p>
          </p:txBody>
        </p:sp>
        <p:sp>
          <p:nvSpPr>
            <p:cNvPr id="137" name="TextBox 42"/>
            <p:cNvSpPr txBox="1"/>
            <p:nvPr/>
          </p:nvSpPr>
          <p:spPr>
            <a:xfrm>
              <a:off x="9824153" y="1624582"/>
              <a:ext cx="1276768" cy="630938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LGA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42,5*56.5*3.0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QCM6490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Octa-Core 2.7GHz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WIFI/BT</a:t>
              </a:r>
            </a:p>
          </p:txBody>
        </p:sp>
        <p:pic>
          <p:nvPicPr>
            <p:cNvPr id="138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3566" y="1638780"/>
              <a:ext cx="855511" cy="568142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1" name="组合 140"/>
          <p:cNvGrpSpPr/>
          <p:nvPr/>
        </p:nvGrpSpPr>
        <p:grpSpPr>
          <a:xfrm>
            <a:off x="9491109" y="5389008"/>
            <a:ext cx="2021712" cy="941715"/>
            <a:chOff x="6939285" y="3799606"/>
            <a:chExt cx="2021712" cy="941715"/>
          </a:xfrm>
        </p:grpSpPr>
        <p:sp>
          <p:nvSpPr>
            <p:cNvPr id="142" name="圆角矩形 10"/>
            <p:cNvSpPr/>
            <p:nvPr/>
          </p:nvSpPr>
          <p:spPr>
            <a:xfrm>
              <a:off x="6939285" y="3846841"/>
              <a:ext cx="1921195" cy="883547"/>
            </a:xfrm>
            <a:prstGeom prst="roundRect">
              <a:avLst/>
            </a:prstGeom>
            <a:solidFill>
              <a:srgbClr val="2494CC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80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3" name="TextBox 104"/>
            <p:cNvSpPr txBox="1"/>
            <p:nvPr/>
          </p:nvSpPr>
          <p:spPr>
            <a:xfrm>
              <a:off x="7684231" y="4002661"/>
              <a:ext cx="1276766" cy="738660"/>
            </a:xfrm>
            <a:prstGeom prst="rect">
              <a:avLst/>
            </a:prstGeom>
            <a:noFill/>
          </p:spPr>
          <p:txBody>
            <a:bodyPr wrap="square" lIns="91435" tIns="45718" rIns="91435" bIns="45718" rtlCol="0">
              <a:spAutoFit/>
            </a:bodyPr>
            <a:lstStyle/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LCC+LGA  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40.5*40.5*2.8mm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QCM2290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Quad-Core 2.0GHz</a:t>
              </a: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zh-CN" altLang="en-US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单屏、</a:t>
              </a: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zh-CN" altLang="en-US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路摄像头</a:t>
              </a:r>
              <a:endParaRPr lang="en-US" altLang="zh-CN" sz="7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indent="-171450" defTabSz="913765">
                <a:buFont typeface="Arial" panose="020B0604020202020204" pitchFamily="34" charset="0"/>
                <a:buChar char="•"/>
              </a:pPr>
              <a:r>
                <a:rPr lang="en-US" altLang="zh-CN" sz="7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WIFI/BLE</a:t>
              </a:r>
            </a:p>
          </p:txBody>
        </p:sp>
        <p:sp>
          <p:nvSpPr>
            <p:cNvPr id="144" name="TextBox 372"/>
            <p:cNvSpPr txBox="1">
              <a:spLocks noChangeArrowheads="1"/>
            </p:cNvSpPr>
            <p:nvPr/>
          </p:nvSpPr>
          <p:spPr bwMode="auto">
            <a:xfrm>
              <a:off x="7674845" y="3799606"/>
              <a:ext cx="1025480" cy="29606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88" tIns="45718" rIns="91388" bIns="45718">
              <a:spAutoFit/>
            </a:bodyPr>
            <a:lstStyle/>
            <a:p>
              <a:pPr defTabSz="913765"/>
              <a:r>
                <a:rPr lang="en-US" altLang="zh-CN" sz="110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SIM8908-W</a:t>
              </a:r>
            </a:p>
          </p:txBody>
        </p:sp>
        <p:pic>
          <p:nvPicPr>
            <p:cNvPr id="145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9239" y="4095672"/>
              <a:ext cx="559857" cy="482815"/>
            </a:xfrm>
            <a:prstGeom prst="rect">
              <a:avLst/>
            </a:prstGeom>
            <a:noFill/>
            <a:ln>
              <a:noFill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6" name="组合 145"/>
          <p:cNvGrpSpPr/>
          <p:nvPr/>
        </p:nvGrpSpPr>
        <p:grpSpPr>
          <a:xfrm>
            <a:off x="9491109" y="4456475"/>
            <a:ext cx="1896182" cy="890924"/>
            <a:chOff x="4132177" y="4318384"/>
            <a:chExt cx="1979706" cy="1070913"/>
          </a:xfrm>
        </p:grpSpPr>
        <p:sp>
          <p:nvSpPr>
            <p:cNvPr id="147" name="圆角矩形 10"/>
            <p:cNvSpPr/>
            <p:nvPr/>
          </p:nvSpPr>
          <p:spPr>
            <a:xfrm>
              <a:off x="4132177" y="4357866"/>
              <a:ext cx="1979706" cy="1031431"/>
            </a:xfrm>
            <a:prstGeom prst="roundRect">
              <a:avLst/>
            </a:prstGeom>
            <a:solidFill>
              <a:srgbClr val="E77D23"/>
            </a:solidFill>
            <a:ln w="63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sx="98000" sy="98000" algn="tl" rotWithShape="0">
                <a:schemeClr val="bg1">
                  <a:lumMod val="50000"/>
                  <a:alpha val="35000"/>
                </a:schemeClr>
              </a:outerShdw>
            </a:effectLst>
            <a:scene3d>
              <a:camera prst="obliqueBottom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1695"/>
              <a:endParaRPr lang="zh-CN" altLang="en-US" sz="755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8" name="TextBox 113"/>
            <p:cNvSpPr txBox="1"/>
            <p:nvPr/>
          </p:nvSpPr>
          <p:spPr>
            <a:xfrm>
              <a:off x="4854810" y="4539849"/>
              <a:ext cx="1157492" cy="837291"/>
            </a:xfrm>
            <a:prstGeom prst="rect">
              <a:avLst/>
            </a:prstGeom>
            <a:noFill/>
          </p:spPr>
          <p:txBody>
            <a:bodyPr wrap="square" lIns="86325" tIns="43163" rIns="86325" bIns="43163" rtlCol="0">
              <a:spAutoFit/>
            </a:bodyPr>
            <a:lstStyle/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LCC+LGA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40.5*40.5*2.8mm 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MT8766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Quad-Core 2.0GHz</a:t>
              </a: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zh-CN" altLang="en-US" sz="660" dirty="0">
                  <a:solidFill>
                    <a:prstClr val="black"/>
                  </a:solidFill>
                </a:rPr>
                <a:t>单屏、双摄像头</a:t>
              </a:r>
              <a:endParaRPr lang="en-US" altLang="zh-CN" sz="660" dirty="0">
                <a:solidFill>
                  <a:prstClr val="black"/>
                </a:solidFill>
              </a:endParaRPr>
            </a:p>
            <a:p>
              <a:pPr indent="-161925" defTabSz="861695">
                <a:buFont typeface="Arial" panose="020B0604020202020204" pitchFamily="34" charset="0"/>
                <a:buChar char="•"/>
              </a:pPr>
              <a:r>
                <a:rPr lang="en-US" altLang="zh-CN" sz="660" dirty="0">
                  <a:solidFill>
                    <a:prstClr val="black"/>
                  </a:solidFill>
                </a:rPr>
                <a:t>WIFI/BLE</a:t>
              </a:r>
            </a:p>
          </p:txBody>
        </p:sp>
        <p:sp>
          <p:nvSpPr>
            <p:cNvPr id="149" name="TextBox 372"/>
            <p:cNvSpPr txBox="1">
              <a:spLocks noChangeArrowheads="1"/>
            </p:cNvSpPr>
            <p:nvPr/>
          </p:nvSpPr>
          <p:spPr bwMode="auto">
            <a:xfrm>
              <a:off x="4923533" y="4318384"/>
              <a:ext cx="1041296" cy="2951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86280" tIns="43163" rIns="86280" bIns="43163">
              <a:spAutoFit/>
            </a:bodyPr>
            <a:lstStyle/>
            <a:p>
              <a:pPr defTabSz="861695"/>
              <a:r>
                <a:rPr lang="en-US" altLang="zh-CN" sz="1040" b="1" dirty="0">
                  <a:solidFill>
                    <a:prstClr val="black"/>
                  </a:solidFill>
                  <a:sym typeface="Wingdings" panose="05000000000000000000" pitchFamily="2" charset="2"/>
                </a:rPr>
                <a:t>SIM6600-W</a:t>
              </a:r>
            </a:p>
          </p:txBody>
        </p:sp>
      </p:grpSp>
      <p:pic>
        <p:nvPicPr>
          <p:cNvPr id="150" name="图片 1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85" y="4567337"/>
            <a:ext cx="564042" cy="48548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32120" y="1049618"/>
          <a:ext cx="11727760" cy="5613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65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9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253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27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593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</a:t>
                      </a:r>
                    </a:p>
                  </a:txBody>
                  <a:tcPr marL="8337" marR="8337" marT="8337" marB="40017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模组系列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细分产品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P/N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功能配置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63">
                <a:tc rowSpan="1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低配</a:t>
                      </a:r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SIM8905</a:t>
                      </a:r>
                      <a:endParaRPr lang="zh-CN" altLang="en-US" sz="9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SIM8905-HZW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S2-108LN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MSM8909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1.1GHz/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全网通带分集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/WIF/BLE/GNSS/1+8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国产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PA/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253" marR="6253" marT="6253" marB="30013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253" marR="6253" marT="6253" marB="30013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SIM8905-HZW-L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S2-108LP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MSM8909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1.1GHz/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全网通去分集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/WIF/BLE/GNSS/1+8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国产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PA/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253" marR="6253" marT="6253" marB="30013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253" marR="6253" marT="6253" marB="30013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SIM8905A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S2-107DT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MSM8909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1.1GHz/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北美频段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253" marR="6253" marT="6253" marB="30013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253" marR="6253" marT="6253" marB="30013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SIM8905E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S2-107DR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MSM8909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1.1GHz/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欧洲频段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253" marR="6253" marT="6253" marB="30013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6253" marR="6253" marT="6253" marB="30013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SIM8905E-W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S2-10909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MSM8909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1.1GHz/5G WIFI/BLE/1+8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单屏显示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SIM8500</a:t>
                      </a:r>
                      <a:endParaRPr lang="zh-CN" altLang="en-US" sz="9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SIM8500CE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S2-109Y7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SL8541E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1.4GHz/2.4G WIFI/BLE/GNSS/1+8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单屏显示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SIM8500E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S2-10AY1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SL8541E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1.4GHz/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欧洲频段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/2.4G&amp;5G WIFI/BLE/GNSS/1+8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单屏显示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SIM8502</a:t>
                      </a:r>
                      <a:endParaRPr lang="zh-CN" altLang="en-US" sz="9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SIM8502CE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S2-10AYQ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SL8541E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1.4GHz/2.4G&amp;5G WIFI/BLE/GNSS/1+8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单屏显示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325896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zh-CN" altLang="en-US" sz="9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SIM8502EA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S2-10AYN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SL8541E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1.4GHz/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亚非欧频段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/2.4G&amp;5G WIFI/BLE/GNSS/1+8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单屏显示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89717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SIM8906</a:t>
                      </a:r>
                      <a:endParaRPr lang="zh-CN" altLang="en-US" sz="9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SIM8906CE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S2-108Y0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QCM2150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1.3GHz/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全网通带分集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SIM8006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S2-108Y5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QCM2150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1.3GHz/5G WIFI/BLE/1+8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单屏显示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SIM8908</a:t>
                      </a:r>
                      <a:endParaRPr lang="zh-CN" altLang="en-US" sz="9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SIM8908CE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S2-10AS1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QCM2290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2.0GHz/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全网通带分集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SIM8908E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S2-10B61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QCM2290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2.0GHz/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欧洲频段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zh-CN" altLang="en-US" sz="1200" b="1" dirty="0">
                        <a:solidFill>
                          <a:schemeClr val="bg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SIM8918</a:t>
                      </a:r>
                      <a:endParaRPr lang="zh-CN" altLang="en-US" sz="9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SIM8918EA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S2-10CF4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QCM2290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4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2.0GHz/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亚非欧频段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单屏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229774"/>
                  </a:ext>
                </a:extLst>
              </a:tr>
              <a:tr h="248414">
                <a:tc rowSpan="7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中配</a:t>
                      </a:r>
                      <a:endParaRPr lang="zh-CN" sz="1200" b="1" dirty="0">
                        <a:solidFill>
                          <a:schemeClr val="bg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900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SIM8950LH</a:t>
                      </a:r>
                      <a:endParaRPr lang="zh-CN" sz="9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SIM8950LH-C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S2-109FS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SDM450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1.8GHz/4G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全网通带分集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国产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PA+WTR2965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SIM8050LH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S2-107A7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SDM450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1.8GHz/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5G WIFI/BLE/2+16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SIM8950AC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S2-108FW</a:t>
                      </a: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SDM450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1.8GHz/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北美频段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SIM8950EC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S2-108FX</a:t>
                      </a: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SDM450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1.8GHz/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欧洲频段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SIM8960</a:t>
                      </a:r>
                      <a:endParaRPr lang="zh-CN" altLang="en-US" sz="90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SIM8960CE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S2-108VC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SDM450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1.8GHz/4G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全网通带分集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/3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无内置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PMI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充电管理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SIM8960E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S2-108VD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SDM450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1.8GHz/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欧洲频段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/3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无内置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PMI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充电管理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841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>
                      <a:noFill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SIM8060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S2-108VE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SDM450</a:t>
                      </a:r>
                      <a:endParaRPr lang="zh-CN" altLang="en-US" sz="900" kern="1200" dirty="0">
                        <a:solidFill>
                          <a:schemeClr val="dk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1.8GHz/5G WIFI/BLE/2+16 Flash/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/3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无内置</a:t>
                      </a:r>
                      <a:r>
                        <a:rPr lang="en-US" altLang="zh-CN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PMI</a:t>
                      </a:r>
                      <a:r>
                        <a:rPr lang="zh-CN" altLang="en-US" sz="900" kern="1200" dirty="0">
                          <a:solidFill>
                            <a:schemeClr val="dk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充电管理</a:t>
                      </a:r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88139" y="654374"/>
            <a:ext cx="8666947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智能模组主推型号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表格 56"/>
          <p:cNvGraphicFramePr>
            <a:graphicFrameLocks noGrp="1"/>
          </p:cNvGraphicFramePr>
          <p:nvPr/>
        </p:nvGraphicFramePr>
        <p:xfrm>
          <a:off x="316829" y="1530060"/>
          <a:ext cx="11558342" cy="2006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5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6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35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1730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125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15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等级</a:t>
                      </a:r>
                    </a:p>
                  </a:txBody>
                  <a:tcPr marL="8337" marR="8337" marT="8337" marB="40017" anchor="ctr"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模组系列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细分产品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P/N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功能配置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8337" marR="8337" marT="8337" marB="40017" anchor="ctr">
                    <a:lnL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95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中配</a:t>
                      </a:r>
                    </a:p>
                  </a:txBody>
                  <a:tcPr marL="8337" marR="8337" marT="8337" marB="40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50" b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SIM8950</a:t>
                      </a:r>
                      <a:endParaRPr lang="zh-CN" altLang="en-US" sz="105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SIM8050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S2-107A4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105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MSM8953</a:t>
                      </a:r>
                      <a:endParaRPr lang="zh-CN" altLang="en-US" sz="105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altLang="en-US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核</a:t>
                      </a:r>
                      <a:r>
                        <a:rPr lang="en-US" altLang="zh-CN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主频</a:t>
                      </a:r>
                      <a:r>
                        <a:rPr lang="en-US" altLang="zh-CN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2.0GHz/5G WIFI/BLE/2+16 Flash/</a:t>
                      </a:r>
                      <a:r>
                        <a:rPr lang="zh-CN" altLang="en-US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双屏异显</a:t>
                      </a:r>
                      <a:r>
                        <a:rPr lang="en-US" altLang="zh-CN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双路</a:t>
                      </a:r>
                      <a:r>
                        <a:rPr lang="en-US" altLang="zh-CN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MIPI</a:t>
                      </a:r>
                      <a:r>
                        <a:rPr lang="zh-CN" altLang="en-US" sz="105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05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无内置</a:t>
                      </a:r>
                      <a:r>
                        <a:rPr lang="en-US" altLang="zh-CN" sz="105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PMI</a:t>
                      </a:r>
                      <a:r>
                        <a:rPr lang="zh-CN" altLang="en-US" sz="105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充电管理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9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SIM8950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S2-1079H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MSM8953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2.0GHz/4G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全网通带分集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WIFI/BLE/GNSS/2+16 Flash/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双路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无内置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PMI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充电管理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96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高配</a:t>
                      </a:r>
                      <a:endParaRPr lang="zh-CN" dirty="0"/>
                    </a:p>
                  </a:txBody>
                  <a:tcPr marL="8337" marR="8337" marT="8337" marB="40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050" b="1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SIM8970</a:t>
                      </a:r>
                      <a:endParaRPr lang="zh-CN" altLang="en-US" sz="1050" b="1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8337" marR="8337" marT="8337" marB="4001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SIM8970CE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S2-109VD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QCM6125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2.0GHz/4G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全网通带分集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WIFI/BLE/GNSS/4+64 Flash/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SIM8970EU</a:t>
                      </a:r>
                    </a:p>
                  </a:txBody>
                  <a:tcPr marL="8337" marR="8337" marT="8337" marB="40017" anchor="ctr"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S2-109V2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QCM6125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2.0GHz/4G CAT6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欧洲频段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WIFI/BLE/GNSS/4+64 Flash/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SIM8970NA</a:t>
                      </a:r>
                    </a:p>
                  </a:txBody>
                  <a:tcPr marL="8337" marR="8337" marT="8337" marB="40017" anchor="ctr"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S2-109V3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QCM6125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2.0GHz/4G CAT6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北美频段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/5G WIFI/BLE/GNSS/4+64 Flash/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9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8337" marR="8337" marT="8337" marB="4001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SIM8070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S2-109VR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ctr">
                        <a:lnSpc>
                          <a:spcPct val="150000"/>
                        </a:lnSpc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QCM6125</a:t>
                      </a: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8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核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主频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2.0GHz/5G WIFI/BLE/4+64 Flash/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双屏异显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/3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路</a:t>
                      </a:r>
                      <a:r>
                        <a:rPr lang="en-US" altLang="zh-CN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MIPI</a:t>
                      </a:r>
                      <a:r>
                        <a:rPr lang="zh-CN" altLang="en-US" sz="1050" kern="1200" dirty="0"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</a:rPr>
                        <a:t>摄像头</a:t>
                      </a: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050" kern="1200" dirty="0"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8337" marR="8337" marT="8337" marB="40017"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176665" y="880806"/>
            <a:ext cx="8666947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智能模组主推型号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74" y="3579389"/>
            <a:ext cx="2493351" cy="1571416"/>
          </a:xfrm>
          <a:prstGeom prst="rect">
            <a:avLst/>
          </a:prstGeom>
        </p:spPr>
      </p:pic>
      <p:sp>
        <p:nvSpPr>
          <p:cNvPr id="6" name="TextBox 20"/>
          <p:cNvSpPr txBox="1"/>
          <p:nvPr/>
        </p:nvSpPr>
        <p:spPr>
          <a:xfrm>
            <a:off x="588739" y="3032238"/>
            <a:ext cx="1868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主要优势</a:t>
            </a:r>
          </a:p>
        </p:txBody>
      </p:sp>
      <p:sp>
        <p:nvSpPr>
          <p:cNvPr id="7" name="TextBox 21"/>
          <p:cNvSpPr txBox="1"/>
          <p:nvPr/>
        </p:nvSpPr>
        <p:spPr>
          <a:xfrm>
            <a:off x="1087921" y="3367092"/>
            <a:ext cx="5209185" cy="282558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184785" indent="-184785">
              <a:lnSpc>
                <a:spcPct val="150000"/>
              </a:lnSpc>
              <a:buClr>
                <a:srgbClr val="ED5550"/>
              </a:buClr>
              <a:buFont typeface="Wingdings" panose="05000000000000000000" pitchFamily="2" charset="2"/>
              <a:buChar char="u"/>
              <a:defRPr sz="105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展锐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SL8541,  4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A53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1.4GHz</a:t>
            </a:r>
          </a:p>
          <a:p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LTE CAT4, 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335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/BT/GNSS</a:t>
            </a:r>
          </a:p>
          <a:p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10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3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主推内存 ：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8GB eMMC + 1GB LPDDR3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（默认）</a:t>
            </a:r>
            <a:endParaRPr lang="en-US" altLang="zh-CN" sz="13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16GB eMMC + 2GB LPDDR3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（可选）</a:t>
            </a:r>
            <a:endParaRPr lang="en-US" altLang="zh-CN" sz="13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lane MIPI_DSI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，最高支持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HD+(1440*720)@60fps</a:t>
            </a:r>
          </a:p>
          <a:p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支持最多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路摄像头功能，主摄最高支持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13MP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  <a:endParaRPr lang="en-US" altLang="zh-CN" sz="13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1080P @30fps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视频的录制和播放</a:t>
            </a:r>
            <a:endParaRPr lang="en-US" altLang="zh-CN" sz="13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应用领域：智能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POS/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新零售</a:t>
            </a:r>
            <a:r>
              <a:rPr lang="en-US" altLang="zh-CN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3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智能家居等</a:t>
            </a:r>
            <a:endParaRPr lang="en-US" altLang="zh-CN" sz="13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0270536" y="2259700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8515467" y="2273720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8369316" y="2457779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12" name="TextBox 12"/>
          <p:cNvSpPr txBox="1"/>
          <p:nvPr/>
        </p:nvSpPr>
        <p:spPr>
          <a:xfrm>
            <a:off x="9893695" y="2453003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487489" y="2455537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/>
          <p:cNvSpPr txBox="1"/>
          <p:nvPr/>
        </p:nvSpPr>
        <p:spPr>
          <a:xfrm>
            <a:off x="382903" y="2290407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zh-CN" altLang="en-US" sz="1300" b="1" dirty="0">
                <a:latin typeface="+mj-ea"/>
                <a:ea typeface="+mj-ea"/>
              </a:rPr>
              <a:t>项目计划</a:t>
            </a:r>
          </a:p>
        </p:txBody>
      </p:sp>
      <p:sp>
        <p:nvSpPr>
          <p:cNvPr id="15" name="矩形 14"/>
          <p:cNvSpPr/>
          <p:nvPr/>
        </p:nvSpPr>
        <p:spPr>
          <a:xfrm>
            <a:off x="1427819" y="2356738"/>
            <a:ext cx="190501" cy="19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427817" y="1278412"/>
          <a:ext cx="939232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45440">
                <a:tc gridSpan="12"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lt"/>
                        </a:rPr>
                        <a:t>2021</a:t>
                      </a:r>
                      <a:endParaRPr lang="zh-CN" altLang="en-US" sz="1500" dirty="0"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Jan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Feb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Apr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May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Jul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Aug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Sept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Oct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Nov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Dec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等腰三角形 16"/>
          <p:cNvSpPr/>
          <p:nvPr/>
        </p:nvSpPr>
        <p:spPr>
          <a:xfrm rot="10800000">
            <a:off x="6809214" y="2260744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49"/>
          <p:cNvSpPr txBox="1"/>
          <p:nvPr/>
        </p:nvSpPr>
        <p:spPr>
          <a:xfrm>
            <a:off x="6663063" y="2444803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954827" y="5026693"/>
            <a:ext cx="3956120" cy="1069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9" name="TextBox 5"/>
          <p:cNvSpPr txBox="1"/>
          <p:nvPr/>
        </p:nvSpPr>
        <p:spPr>
          <a:xfrm>
            <a:off x="8448527" y="3415153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b="1" dirty="0">
                <a:latin typeface="+mj-ea"/>
                <a:ea typeface="+mj-ea"/>
              </a:rPr>
              <a:t>SIM8500</a:t>
            </a:r>
            <a:endParaRPr lang="zh-CN" altLang="en-US" sz="1300" b="1" dirty="0">
              <a:latin typeface="+mj-ea"/>
              <a:ea typeface="+mj-ea"/>
            </a:endParaRPr>
          </a:p>
        </p:txBody>
      </p:sp>
      <p:sp>
        <p:nvSpPr>
          <p:cNvPr id="21" name="箭头: 五边形 20"/>
          <p:cNvSpPr/>
          <p:nvPr/>
        </p:nvSpPr>
        <p:spPr>
          <a:xfrm>
            <a:off x="7185596" y="2832281"/>
            <a:ext cx="3983765" cy="384043"/>
          </a:xfrm>
          <a:prstGeom prst="homePlate">
            <a:avLst>
              <a:gd name="adj" fmla="val 69149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SL8541</a:t>
            </a:r>
            <a:r>
              <a: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平台产品规划</a:t>
            </a:r>
          </a:p>
        </p:txBody>
      </p:sp>
      <p:sp>
        <p:nvSpPr>
          <p:cNvPr id="24" name="TextBox 20"/>
          <p:cNvSpPr txBox="1"/>
          <p:nvPr/>
        </p:nvSpPr>
        <p:spPr>
          <a:xfrm>
            <a:off x="6096000" y="943226"/>
            <a:ext cx="1868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</a:rPr>
              <a:t>SIM8500CE/E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CE1FA3C-37DD-CF06-2C1E-76D6B03B70A1}"/>
              </a:ext>
            </a:extLst>
          </p:cNvPr>
          <p:cNvSpPr txBox="1"/>
          <p:nvPr/>
        </p:nvSpPr>
        <p:spPr>
          <a:xfrm>
            <a:off x="176665" y="760134"/>
            <a:ext cx="8666947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SL8541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平台产品规划</a:t>
            </a:r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 1"/>
          <p:cNvSpPr txBox="1"/>
          <p:nvPr/>
        </p:nvSpPr>
        <p:spPr>
          <a:xfrm>
            <a:off x="1" y="2"/>
            <a:ext cx="6291667" cy="538495"/>
          </a:xfrm>
          <a:prstGeom prst="rect">
            <a:avLst/>
          </a:prstGeom>
        </p:spPr>
        <p:txBody>
          <a:bodyPr vert="horz" lIns="91439" tIns="45719" rIns="91439" bIns="4571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0" hangingPunct="0"/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258640" y="2724350"/>
            <a:ext cx="3553907" cy="3402951"/>
            <a:chOff x="839460" y="4693766"/>
            <a:chExt cx="2626696" cy="2517427"/>
          </a:xfrm>
        </p:grpSpPr>
        <p:grpSp>
          <p:nvGrpSpPr>
            <p:cNvPr id="11" name="组合 10"/>
            <p:cNvGrpSpPr/>
            <p:nvPr/>
          </p:nvGrpSpPr>
          <p:grpSpPr>
            <a:xfrm>
              <a:off x="2708116" y="5614332"/>
              <a:ext cx="696776" cy="696776"/>
              <a:chOff x="592748" y="4824027"/>
              <a:chExt cx="684964" cy="684964"/>
            </a:xfrm>
          </p:grpSpPr>
          <p:sp>
            <p:nvSpPr>
              <p:cNvPr id="48" name="Oval 33"/>
              <p:cNvSpPr/>
              <p:nvPr/>
            </p:nvSpPr>
            <p:spPr>
              <a:xfrm>
                <a:off x="636292" y="4868770"/>
                <a:ext cx="602021" cy="602021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9" name="Oval 33"/>
              <p:cNvSpPr/>
              <p:nvPr/>
            </p:nvSpPr>
            <p:spPr>
              <a:xfrm>
                <a:off x="592748" y="4824027"/>
                <a:ext cx="684964" cy="684964"/>
              </a:xfrm>
              <a:prstGeom prst="ellips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785312" y="5614332"/>
              <a:ext cx="696776" cy="696776"/>
              <a:chOff x="592748" y="4824027"/>
              <a:chExt cx="684964" cy="684964"/>
            </a:xfrm>
          </p:grpSpPr>
          <p:sp>
            <p:nvSpPr>
              <p:cNvPr id="46" name="Oval 33"/>
              <p:cNvSpPr/>
              <p:nvPr/>
            </p:nvSpPr>
            <p:spPr>
              <a:xfrm>
                <a:off x="636293" y="4868771"/>
                <a:ext cx="602020" cy="60202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Oval 33"/>
              <p:cNvSpPr/>
              <p:nvPr/>
            </p:nvSpPr>
            <p:spPr>
              <a:xfrm>
                <a:off x="592748" y="4824027"/>
                <a:ext cx="684964" cy="684964"/>
              </a:xfrm>
              <a:prstGeom prst="ellips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83755" y="5614332"/>
              <a:ext cx="696776" cy="696776"/>
              <a:chOff x="592748" y="4824027"/>
              <a:chExt cx="684964" cy="684964"/>
            </a:xfrm>
          </p:grpSpPr>
          <p:sp>
            <p:nvSpPr>
              <p:cNvPr id="44" name="Oval 33"/>
              <p:cNvSpPr/>
              <p:nvPr/>
            </p:nvSpPr>
            <p:spPr>
              <a:xfrm>
                <a:off x="636293" y="4868771"/>
                <a:ext cx="602020" cy="602020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Oval 33"/>
              <p:cNvSpPr/>
              <p:nvPr/>
            </p:nvSpPr>
            <p:spPr>
              <a:xfrm>
                <a:off x="592748" y="4824027"/>
                <a:ext cx="684964" cy="684964"/>
              </a:xfrm>
              <a:prstGeom prst="ellips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708116" y="6514417"/>
              <a:ext cx="696776" cy="696776"/>
              <a:chOff x="592748" y="4824027"/>
              <a:chExt cx="684964" cy="684964"/>
            </a:xfrm>
          </p:grpSpPr>
          <p:sp>
            <p:nvSpPr>
              <p:cNvPr id="41" name="Oval 33"/>
              <p:cNvSpPr/>
              <p:nvPr/>
            </p:nvSpPr>
            <p:spPr>
              <a:xfrm>
                <a:off x="635864" y="4868771"/>
                <a:ext cx="602449" cy="602449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Oval 33"/>
              <p:cNvSpPr/>
              <p:nvPr/>
            </p:nvSpPr>
            <p:spPr>
              <a:xfrm>
                <a:off x="592748" y="4824027"/>
                <a:ext cx="684964" cy="684964"/>
              </a:xfrm>
              <a:prstGeom prst="ellips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785312" y="6514417"/>
              <a:ext cx="696776" cy="696776"/>
              <a:chOff x="592748" y="4824027"/>
              <a:chExt cx="684964" cy="684964"/>
            </a:xfrm>
          </p:grpSpPr>
          <p:sp>
            <p:nvSpPr>
              <p:cNvPr id="39" name="Oval 33"/>
              <p:cNvSpPr/>
              <p:nvPr/>
            </p:nvSpPr>
            <p:spPr>
              <a:xfrm>
                <a:off x="635864" y="4868771"/>
                <a:ext cx="602449" cy="602449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Oval 33"/>
              <p:cNvSpPr/>
              <p:nvPr/>
            </p:nvSpPr>
            <p:spPr>
              <a:xfrm>
                <a:off x="592748" y="4824027"/>
                <a:ext cx="684964" cy="684964"/>
              </a:xfrm>
              <a:prstGeom prst="ellips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83755" y="6514417"/>
              <a:ext cx="696776" cy="696776"/>
              <a:chOff x="592748" y="4824027"/>
              <a:chExt cx="684964" cy="684964"/>
            </a:xfrm>
          </p:grpSpPr>
          <p:sp>
            <p:nvSpPr>
              <p:cNvPr id="37" name="Oval 33"/>
              <p:cNvSpPr/>
              <p:nvPr/>
            </p:nvSpPr>
            <p:spPr>
              <a:xfrm>
                <a:off x="635864" y="4868771"/>
                <a:ext cx="602449" cy="602449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Oval 33"/>
              <p:cNvSpPr/>
              <p:nvPr/>
            </p:nvSpPr>
            <p:spPr>
              <a:xfrm>
                <a:off x="592748" y="4824027"/>
                <a:ext cx="684964" cy="684964"/>
              </a:xfrm>
              <a:prstGeom prst="ellips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708116" y="4693766"/>
              <a:ext cx="696776" cy="696776"/>
              <a:chOff x="592748" y="4824027"/>
              <a:chExt cx="684964" cy="684964"/>
            </a:xfrm>
          </p:grpSpPr>
          <p:sp>
            <p:nvSpPr>
              <p:cNvPr id="35" name="Oval 33"/>
              <p:cNvSpPr/>
              <p:nvPr/>
            </p:nvSpPr>
            <p:spPr>
              <a:xfrm>
                <a:off x="646844" y="4868771"/>
                <a:ext cx="591469" cy="591469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Oval 33"/>
              <p:cNvSpPr/>
              <p:nvPr/>
            </p:nvSpPr>
            <p:spPr>
              <a:xfrm>
                <a:off x="592748" y="4824027"/>
                <a:ext cx="684964" cy="684964"/>
              </a:xfrm>
              <a:prstGeom prst="ellips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785312" y="4693766"/>
              <a:ext cx="696776" cy="696776"/>
              <a:chOff x="592748" y="4824027"/>
              <a:chExt cx="684964" cy="684964"/>
            </a:xfrm>
          </p:grpSpPr>
          <p:sp>
            <p:nvSpPr>
              <p:cNvPr id="33" name="Oval 33"/>
              <p:cNvSpPr/>
              <p:nvPr/>
            </p:nvSpPr>
            <p:spPr>
              <a:xfrm>
                <a:off x="646844" y="4868771"/>
                <a:ext cx="591469" cy="591469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92748" y="4824027"/>
                <a:ext cx="684964" cy="684964"/>
              </a:xfrm>
              <a:prstGeom prst="ellips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83755" y="4693766"/>
              <a:ext cx="696776" cy="696776"/>
              <a:chOff x="592748" y="4824027"/>
              <a:chExt cx="684964" cy="684964"/>
            </a:xfrm>
          </p:grpSpPr>
          <p:sp>
            <p:nvSpPr>
              <p:cNvPr id="31" name="Oval 33"/>
              <p:cNvSpPr/>
              <p:nvPr/>
            </p:nvSpPr>
            <p:spPr>
              <a:xfrm>
                <a:off x="635864" y="4868771"/>
                <a:ext cx="602449" cy="602449"/>
              </a:xfrm>
              <a:prstGeom prst="ellipse">
                <a:avLst/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Oval 33"/>
              <p:cNvSpPr/>
              <p:nvPr/>
            </p:nvSpPr>
            <p:spPr>
              <a:xfrm>
                <a:off x="592748" y="4824027"/>
                <a:ext cx="684964" cy="684964"/>
              </a:xfrm>
              <a:prstGeom prst="ellipse">
                <a:avLst/>
              </a:prstGeom>
              <a:noFill/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9"/>
            <p:cNvSpPr txBox="1"/>
            <p:nvPr/>
          </p:nvSpPr>
          <p:spPr>
            <a:xfrm>
              <a:off x="927612" y="4907764"/>
              <a:ext cx="633168" cy="27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40404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dirty="0">
                  <a:latin typeface="+mn-lt"/>
                  <a:sym typeface="+mn-ea"/>
                </a:rPr>
                <a:t>全网通</a:t>
              </a:r>
              <a:endParaRPr lang="en-US" altLang="zh-CN" dirty="0">
                <a:latin typeface="+mn-lt"/>
                <a:sym typeface="+mn-ea"/>
              </a:endParaRPr>
            </a:p>
            <a:p>
              <a:r>
                <a:rPr lang="en-US" altLang="zh-CN" dirty="0">
                  <a:latin typeface="+mn-lt"/>
                  <a:sym typeface="+mn-ea"/>
                </a:rPr>
                <a:t>4G LTE</a:t>
              </a:r>
            </a:p>
          </p:txBody>
        </p:sp>
        <p:sp>
          <p:nvSpPr>
            <p:cNvPr id="23" name="TextBox 31"/>
            <p:cNvSpPr txBox="1"/>
            <p:nvPr/>
          </p:nvSpPr>
          <p:spPr>
            <a:xfrm>
              <a:off x="1750951" y="4905587"/>
              <a:ext cx="785367" cy="27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40404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dirty="0">
                  <a:latin typeface="+mn-lt"/>
                  <a:ea typeface="宋体" panose="02010600030101010101" pitchFamily="2" charset="-122"/>
                </a:rPr>
                <a:t>四核</a:t>
              </a:r>
              <a:r>
                <a:rPr lang="en-US" altLang="zh-CN" dirty="0">
                  <a:latin typeface="+mn-lt"/>
                  <a:ea typeface="宋体" panose="02010600030101010101" pitchFamily="2" charset="-122"/>
                </a:rPr>
                <a:t> Cortex™-A53</a:t>
              </a:r>
              <a:r>
                <a:rPr lang="zh-CN" altLang="en-US" dirty="0">
                  <a:latin typeface="+mn-lt"/>
                  <a:ea typeface="宋体" panose="02010600030101010101" pitchFamily="2" charset="-122"/>
                </a:rPr>
                <a:t>处理器</a:t>
              </a:r>
            </a:p>
          </p:txBody>
        </p:sp>
        <p:sp>
          <p:nvSpPr>
            <p:cNvPr id="24" name="TextBox 50"/>
            <p:cNvSpPr txBox="1"/>
            <p:nvPr/>
          </p:nvSpPr>
          <p:spPr>
            <a:xfrm>
              <a:off x="2671268" y="4927553"/>
              <a:ext cx="785367" cy="17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40404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dirty="0">
                  <a:latin typeface="+mn-lt"/>
                </a:rPr>
                <a:t>触摸屏</a:t>
              </a:r>
              <a:endParaRPr lang="en-US" altLang="zh-CN" dirty="0">
                <a:latin typeface="+mn-lt"/>
              </a:endParaRPr>
            </a:p>
          </p:txBody>
        </p:sp>
        <p:sp>
          <p:nvSpPr>
            <p:cNvPr id="25" name="TextBox 52"/>
            <p:cNvSpPr txBox="1"/>
            <p:nvPr/>
          </p:nvSpPr>
          <p:spPr>
            <a:xfrm>
              <a:off x="839460" y="5810506"/>
              <a:ext cx="785367" cy="27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40404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latin typeface="+mn-lt"/>
                </a:rPr>
                <a:t> </a:t>
              </a:r>
              <a:r>
                <a:rPr lang="zh-CN" altLang="en-US" dirty="0">
                  <a:latin typeface="+mn-lt"/>
                </a:rPr>
                <a:t>多路</a:t>
              </a:r>
              <a:endParaRPr lang="en-US" altLang="zh-CN" dirty="0">
                <a:latin typeface="+mn-lt"/>
              </a:endParaRPr>
            </a:p>
            <a:p>
              <a:r>
                <a:rPr lang="zh-CN" altLang="en-US" dirty="0">
                  <a:latin typeface="+mn-lt"/>
                </a:rPr>
                <a:t>摄像头</a:t>
              </a:r>
            </a:p>
          </p:txBody>
        </p:sp>
        <p:sp>
          <p:nvSpPr>
            <p:cNvPr id="26" name="TextBox 56"/>
            <p:cNvSpPr txBox="1"/>
            <p:nvPr/>
          </p:nvSpPr>
          <p:spPr>
            <a:xfrm>
              <a:off x="1741019" y="5840860"/>
              <a:ext cx="785367" cy="17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40404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latin typeface="+mn-lt"/>
                </a:rPr>
                <a:t>GNSS</a:t>
              </a:r>
              <a:endParaRPr lang="zh-CN" altLang="en-US" dirty="0">
                <a:latin typeface="+mn-lt"/>
              </a:endParaRPr>
            </a:p>
          </p:txBody>
        </p:sp>
        <p:sp>
          <p:nvSpPr>
            <p:cNvPr id="27" name="TextBox 58"/>
            <p:cNvSpPr txBox="1"/>
            <p:nvPr/>
          </p:nvSpPr>
          <p:spPr>
            <a:xfrm>
              <a:off x="2680789" y="5850680"/>
              <a:ext cx="785367" cy="17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40404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latin typeface="+mn-lt"/>
                </a:rPr>
                <a:t>Wi-Fi/</a:t>
              </a:r>
              <a:r>
                <a:rPr lang="zh-CN" altLang="en-US" dirty="0">
                  <a:latin typeface="+mn-lt"/>
                </a:rPr>
                <a:t>蓝牙</a:t>
              </a:r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839460" y="6753905"/>
              <a:ext cx="785367" cy="17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40404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dirty="0">
                  <a:latin typeface="+mn-lt"/>
                </a:rPr>
                <a:t>安卓</a:t>
              </a:r>
              <a:r>
                <a:rPr lang="en-US" altLang="zh-CN" dirty="0">
                  <a:latin typeface="+mn-lt"/>
                </a:rPr>
                <a:t> </a:t>
              </a:r>
              <a:r>
                <a:rPr lang="zh-CN" altLang="en-US" dirty="0">
                  <a:latin typeface="+mn-lt"/>
                </a:rPr>
                <a:t>系统</a:t>
              </a:r>
            </a:p>
          </p:txBody>
        </p:sp>
        <p:sp>
          <p:nvSpPr>
            <p:cNvPr id="29" name="TextBox 62"/>
            <p:cNvSpPr txBox="1"/>
            <p:nvPr/>
          </p:nvSpPr>
          <p:spPr>
            <a:xfrm>
              <a:off x="1750951" y="6755183"/>
              <a:ext cx="785367" cy="17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40404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dirty="0">
                  <a:latin typeface="+mn-lt"/>
                </a:rPr>
                <a:t>音频</a:t>
              </a:r>
              <a:r>
                <a:rPr lang="en-US" altLang="zh-CN" dirty="0">
                  <a:latin typeface="+mn-lt"/>
                </a:rPr>
                <a:t>&amp;</a:t>
              </a:r>
              <a:r>
                <a:rPr lang="zh-CN" altLang="en-US" dirty="0">
                  <a:latin typeface="+mn-lt"/>
                </a:rPr>
                <a:t>视频</a:t>
              </a:r>
            </a:p>
          </p:txBody>
        </p:sp>
        <p:sp>
          <p:nvSpPr>
            <p:cNvPr id="30" name="TextBox 64"/>
            <p:cNvSpPr txBox="1"/>
            <p:nvPr/>
          </p:nvSpPr>
          <p:spPr>
            <a:xfrm>
              <a:off x="2680123" y="6755183"/>
              <a:ext cx="785367" cy="170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rgbClr val="40404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latin typeface="+mn-lt"/>
                </a:rPr>
                <a:t>LCC+LGA</a:t>
              </a:r>
              <a:endParaRPr lang="zh-CN" altLang="en-US" dirty="0">
                <a:latin typeface="+mn-lt"/>
              </a:endParaRPr>
            </a:p>
          </p:txBody>
        </p:sp>
      </p:grpSp>
      <p:sp>
        <p:nvSpPr>
          <p:cNvPr id="50" name="object 2"/>
          <p:cNvSpPr txBox="1"/>
          <p:nvPr/>
        </p:nvSpPr>
        <p:spPr>
          <a:xfrm>
            <a:off x="2598695" y="5081763"/>
            <a:ext cx="2614295" cy="9124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1400" spc="5" dirty="0">
                <a:solidFill>
                  <a:srgbClr val="252525"/>
                </a:solidFill>
                <a:cs typeface="黑体" panose="02010609060101010101" pitchFamily="49" charset="-122"/>
              </a:rPr>
              <a:t>长度</a:t>
            </a:r>
            <a:r>
              <a:rPr sz="1400" spc="-5" dirty="0">
                <a:solidFill>
                  <a:srgbClr val="252525"/>
                </a:solidFill>
                <a:cs typeface="黑体" panose="02010609060101010101" pitchFamily="49" charset="-122"/>
              </a:rPr>
              <a:t>：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40.5</a:t>
            </a:r>
            <a:r>
              <a:rPr sz="1400" spc="-31" dirty="0">
                <a:solidFill>
                  <a:srgbClr val="252525"/>
                </a:solidFill>
                <a:cs typeface="Arial" panose="020B0604020202020204"/>
              </a:rPr>
              <a:t> 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mm</a:t>
            </a:r>
            <a:r>
              <a:rPr sz="1400" dirty="0">
                <a:solidFill>
                  <a:srgbClr val="252525"/>
                </a:solidFill>
                <a:cs typeface="Arial" panose="020B0604020202020204"/>
              </a:rPr>
              <a:t> 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(</a:t>
            </a:r>
            <a:r>
              <a:rPr sz="1400" spc="-5" dirty="0">
                <a:solidFill>
                  <a:srgbClr val="252525"/>
                </a:solidFill>
                <a:cs typeface="黑体" panose="02010609060101010101" pitchFamily="49" charset="-122"/>
              </a:rPr>
              <a:t>±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0.15 mm) </a:t>
            </a:r>
            <a:endParaRPr lang="en-US" sz="1400" spc="-5" dirty="0">
              <a:solidFill>
                <a:srgbClr val="252525"/>
              </a:solidFill>
              <a:cs typeface="Arial" panose="020B0604020202020204"/>
            </a:endParaRPr>
          </a:p>
          <a:p>
            <a:pPr marL="12700" marR="5080">
              <a:spcBef>
                <a:spcPts val="95"/>
              </a:spcBef>
            </a:pPr>
            <a:r>
              <a:rPr sz="1400" spc="5" dirty="0">
                <a:solidFill>
                  <a:srgbClr val="252525"/>
                </a:solidFill>
                <a:cs typeface="黑体" panose="02010609060101010101" pitchFamily="49" charset="-122"/>
              </a:rPr>
              <a:t>宽度</a:t>
            </a:r>
            <a:r>
              <a:rPr sz="1400" spc="-5" dirty="0">
                <a:solidFill>
                  <a:srgbClr val="252525"/>
                </a:solidFill>
                <a:cs typeface="黑体" panose="02010609060101010101" pitchFamily="49" charset="-122"/>
              </a:rPr>
              <a:t>：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40.5</a:t>
            </a:r>
            <a:r>
              <a:rPr sz="1400" spc="-31" dirty="0">
                <a:solidFill>
                  <a:srgbClr val="252525"/>
                </a:solidFill>
                <a:cs typeface="Arial" panose="020B0604020202020204"/>
              </a:rPr>
              <a:t> 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mm</a:t>
            </a:r>
            <a:r>
              <a:rPr sz="1400" dirty="0">
                <a:solidFill>
                  <a:srgbClr val="252525"/>
                </a:solidFill>
                <a:cs typeface="Arial" panose="020B0604020202020204"/>
              </a:rPr>
              <a:t> 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(</a:t>
            </a:r>
            <a:r>
              <a:rPr sz="1400" spc="-5" dirty="0">
                <a:solidFill>
                  <a:srgbClr val="252525"/>
                </a:solidFill>
                <a:cs typeface="黑体" panose="02010609060101010101" pitchFamily="49" charset="-122"/>
              </a:rPr>
              <a:t>±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0.15 mm)  </a:t>
            </a:r>
            <a:endParaRPr lang="en-US" sz="1400" spc="-5" dirty="0">
              <a:solidFill>
                <a:srgbClr val="252525"/>
              </a:solidFill>
              <a:cs typeface="Arial" panose="020B0604020202020204"/>
            </a:endParaRPr>
          </a:p>
          <a:p>
            <a:pPr marL="12700" marR="5080">
              <a:spcBef>
                <a:spcPts val="95"/>
              </a:spcBef>
            </a:pPr>
            <a:r>
              <a:rPr sz="1400" spc="5" dirty="0">
                <a:solidFill>
                  <a:srgbClr val="252525"/>
                </a:solidFill>
                <a:cs typeface="黑体" panose="02010609060101010101" pitchFamily="49" charset="-122"/>
              </a:rPr>
              <a:t>高度</a:t>
            </a:r>
            <a:r>
              <a:rPr sz="1400" spc="-5" dirty="0">
                <a:solidFill>
                  <a:srgbClr val="252525"/>
                </a:solidFill>
                <a:cs typeface="黑体" panose="02010609060101010101" pitchFamily="49" charset="-122"/>
              </a:rPr>
              <a:t>：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2.85</a:t>
            </a:r>
            <a:r>
              <a:rPr sz="1400" spc="-25" dirty="0">
                <a:solidFill>
                  <a:srgbClr val="252525"/>
                </a:solidFill>
                <a:cs typeface="Arial" panose="020B0604020202020204"/>
              </a:rPr>
              <a:t> 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mm</a:t>
            </a:r>
            <a:r>
              <a:rPr sz="1400" dirty="0">
                <a:solidFill>
                  <a:srgbClr val="252525"/>
                </a:solidFill>
                <a:cs typeface="Arial" panose="020B0604020202020204"/>
              </a:rPr>
              <a:t> 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(</a:t>
            </a:r>
            <a:r>
              <a:rPr sz="1400" spc="-5" dirty="0">
                <a:solidFill>
                  <a:srgbClr val="252525"/>
                </a:solidFill>
                <a:cs typeface="黑体" panose="02010609060101010101" pitchFamily="49" charset="-122"/>
              </a:rPr>
              <a:t>±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0.2</a:t>
            </a:r>
            <a:r>
              <a:rPr sz="1400" spc="5" dirty="0">
                <a:solidFill>
                  <a:srgbClr val="252525"/>
                </a:solidFill>
                <a:cs typeface="Arial" panose="020B0604020202020204"/>
              </a:rPr>
              <a:t> 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mm)  </a:t>
            </a:r>
            <a:endParaRPr lang="en-US" sz="1400" spc="-5" dirty="0">
              <a:solidFill>
                <a:srgbClr val="252525"/>
              </a:solidFill>
              <a:cs typeface="Arial" panose="020B0604020202020204"/>
            </a:endParaRPr>
          </a:p>
          <a:p>
            <a:pPr marL="12700" marR="5080">
              <a:spcBef>
                <a:spcPts val="95"/>
              </a:spcBef>
            </a:pPr>
            <a:r>
              <a:rPr sz="1400" dirty="0" err="1">
                <a:solidFill>
                  <a:srgbClr val="252525"/>
                </a:solidFill>
                <a:cs typeface="黑体" panose="02010609060101010101" pitchFamily="49" charset="-122"/>
              </a:rPr>
              <a:t>封装</a:t>
            </a:r>
            <a:r>
              <a:rPr sz="1400" spc="-5" dirty="0" err="1">
                <a:solidFill>
                  <a:srgbClr val="252525"/>
                </a:solidFill>
                <a:cs typeface="黑体" panose="02010609060101010101" pitchFamily="49" charset="-122"/>
              </a:rPr>
              <a:t>：</a:t>
            </a:r>
            <a:r>
              <a:rPr sz="1400" spc="-5" dirty="0" err="1">
                <a:solidFill>
                  <a:srgbClr val="252525"/>
                </a:solidFill>
                <a:cs typeface="Arial" panose="020B0604020202020204"/>
              </a:rPr>
              <a:t>LCC</a:t>
            </a:r>
            <a:r>
              <a:rPr sz="1400" spc="-35" dirty="0">
                <a:solidFill>
                  <a:srgbClr val="252525"/>
                </a:solidFill>
                <a:cs typeface="Arial" panose="020B0604020202020204"/>
              </a:rPr>
              <a:t> 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+</a:t>
            </a:r>
            <a:r>
              <a:rPr sz="1400" spc="5" dirty="0">
                <a:solidFill>
                  <a:srgbClr val="252525"/>
                </a:solidFill>
                <a:cs typeface="Arial" panose="020B0604020202020204"/>
              </a:rPr>
              <a:t> </a:t>
            </a:r>
            <a:r>
              <a:rPr sz="1400" spc="-5" dirty="0">
                <a:solidFill>
                  <a:srgbClr val="252525"/>
                </a:solidFill>
                <a:cs typeface="Arial" panose="020B0604020202020204"/>
              </a:rPr>
              <a:t>LGA</a:t>
            </a:r>
            <a:endParaRPr sz="1400" dirty="0">
              <a:cs typeface="Arial" panose="020B0604020202020204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6362996" y="1222949"/>
            <a:ext cx="80853" cy="497735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箭头: 五边形 55"/>
          <p:cNvSpPr/>
          <p:nvPr/>
        </p:nvSpPr>
        <p:spPr>
          <a:xfrm>
            <a:off x="859078" y="3332191"/>
            <a:ext cx="1440005" cy="232933"/>
          </a:xfrm>
          <a:prstGeom prst="homePlate">
            <a:avLst/>
          </a:prstGeom>
          <a:solidFill>
            <a:srgbClr val="729FD5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SIM8500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8" name="箭头: 五边形 67"/>
          <p:cNvSpPr/>
          <p:nvPr/>
        </p:nvSpPr>
        <p:spPr>
          <a:xfrm>
            <a:off x="859078" y="2626402"/>
            <a:ext cx="1440005" cy="232933"/>
          </a:xfrm>
          <a:prstGeom prst="homePlate">
            <a:avLst/>
          </a:prstGeom>
          <a:solidFill>
            <a:srgbClr val="729FD5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SIM8501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69" name="箭头: 五边形 68"/>
          <p:cNvSpPr/>
          <p:nvPr/>
        </p:nvSpPr>
        <p:spPr>
          <a:xfrm>
            <a:off x="859078" y="1920614"/>
            <a:ext cx="1440005" cy="232933"/>
          </a:xfrm>
          <a:prstGeom prst="homePlate">
            <a:avLst/>
          </a:prstGeom>
          <a:solidFill>
            <a:srgbClr val="729FD5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SIM8502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箭头: 五边形 69"/>
          <p:cNvSpPr/>
          <p:nvPr/>
        </p:nvSpPr>
        <p:spPr>
          <a:xfrm>
            <a:off x="859078" y="1214826"/>
            <a:ext cx="1440005" cy="232933"/>
          </a:xfrm>
          <a:prstGeom prst="homePlate">
            <a:avLst/>
          </a:prstGeom>
          <a:solidFill>
            <a:srgbClr val="729FD5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SIM8505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663516" y="2168618"/>
            <a:ext cx="430887" cy="1148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/>
              <a:t>封装兼容</a:t>
            </a: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18" y="1264014"/>
            <a:ext cx="2992540" cy="12937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51" y="703807"/>
            <a:ext cx="3017692" cy="43171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EA3159-DFA0-EEA9-D75A-C3E07F8DB51D}"/>
              </a:ext>
            </a:extLst>
          </p:cNvPr>
          <p:cNvSpPr txBox="1"/>
          <p:nvPr/>
        </p:nvSpPr>
        <p:spPr>
          <a:xfrm>
            <a:off x="176665" y="685487"/>
            <a:ext cx="8666947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SL8541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平台产品规划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D692A623-2A3A-4129-8595-481F694856CE}"/>
              </a:ext>
            </a:extLst>
          </p:cNvPr>
          <p:cNvSpPr txBox="1"/>
          <p:nvPr/>
        </p:nvSpPr>
        <p:spPr>
          <a:xfrm>
            <a:off x="338634" y="813046"/>
            <a:ext cx="7718246" cy="5742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市场热点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低碳节能绿色发展催生行业数字化转型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3657CC4E-1B48-4DD1-8F59-6413B31ECE5E}"/>
              </a:ext>
            </a:extLst>
          </p:cNvPr>
          <p:cNvSpPr/>
          <p:nvPr/>
        </p:nvSpPr>
        <p:spPr>
          <a:xfrm>
            <a:off x="6273974" y="1387743"/>
            <a:ext cx="598671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4B2300B-E282-4EFA-86A8-A32F2779128D}"/>
              </a:ext>
            </a:extLst>
          </p:cNvPr>
          <p:cNvSpPr/>
          <p:nvPr/>
        </p:nvSpPr>
        <p:spPr>
          <a:xfrm>
            <a:off x="6193950" y="3608470"/>
            <a:ext cx="598671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C03D6E8-62EE-4338-A87A-D7D8D863632E}"/>
              </a:ext>
            </a:extLst>
          </p:cNvPr>
          <p:cNvSpPr/>
          <p:nvPr/>
        </p:nvSpPr>
        <p:spPr>
          <a:xfrm>
            <a:off x="6236329" y="4752382"/>
            <a:ext cx="598671" cy="609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938CF5D-0D1A-4C31-B124-EDA700DCB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185" y="4531360"/>
            <a:ext cx="2364423" cy="13106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CCEBB5-E8D9-43F4-A4C6-1BAC995DF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2" y="1543036"/>
            <a:ext cx="2949237" cy="44546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D67F2F-B3CC-401B-ADA1-A67641512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69" y="1722863"/>
            <a:ext cx="2440539" cy="23745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65D31E9-A76D-4420-A2A5-1834628D353B}"/>
              </a:ext>
            </a:extLst>
          </p:cNvPr>
          <p:cNvSpPr txBox="1"/>
          <p:nvPr/>
        </p:nvSpPr>
        <p:spPr>
          <a:xfrm>
            <a:off x="6832215" y="3750236"/>
            <a:ext cx="135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储能市场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B38405-08FC-4C65-9CEE-8455A26936EE}"/>
              </a:ext>
            </a:extLst>
          </p:cNvPr>
          <p:cNvSpPr txBox="1"/>
          <p:nvPr/>
        </p:nvSpPr>
        <p:spPr>
          <a:xfrm>
            <a:off x="6907399" y="1509282"/>
            <a:ext cx="1555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智慧能源管理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F5C581-9B7E-4DFF-B9FC-161222212AA9}"/>
              </a:ext>
            </a:extLst>
          </p:cNvPr>
          <p:cNvSpPr txBox="1"/>
          <p:nvPr/>
        </p:nvSpPr>
        <p:spPr>
          <a:xfrm>
            <a:off x="6920555" y="4843891"/>
            <a:ext cx="1352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可再生能源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B4C09F-32E1-4EC1-B7B6-B531AAF93172}"/>
              </a:ext>
            </a:extLst>
          </p:cNvPr>
          <p:cNvSpPr txBox="1"/>
          <p:nvPr/>
        </p:nvSpPr>
        <p:spPr>
          <a:xfrm>
            <a:off x="7045393" y="4135410"/>
            <a:ext cx="4451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全球逆变器市场规模预计 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2023 </a:t>
            </a:r>
            <a:r>
              <a:rPr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年超千亿，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2021-2025 </a:t>
            </a:r>
            <a:r>
              <a:rPr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年 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CAGR </a:t>
            </a:r>
            <a:r>
              <a:rPr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为 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18%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A77AE1-C88D-4A43-9D5C-F602D0D335D3}"/>
              </a:ext>
            </a:extLst>
          </p:cNvPr>
          <p:cNvSpPr txBox="1"/>
          <p:nvPr/>
        </p:nvSpPr>
        <p:spPr>
          <a:xfrm>
            <a:off x="7009661" y="5229065"/>
            <a:ext cx="4451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工信部等五部门联合印发加快电力装备绿色低碳创新发展行动计划，其中提出，加速发展清洁低碳发电装备；推进煤电装备节能降碳改造、灵活性改造、供热改造“三改联动”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6DCCB7-B1E5-44D5-851A-9E0B776900FA}"/>
              </a:ext>
            </a:extLst>
          </p:cNvPr>
          <p:cNvSpPr txBox="1"/>
          <p:nvPr/>
        </p:nvSpPr>
        <p:spPr>
          <a:xfrm>
            <a:off x="7009661" y="1864727"/>
            <a:ext cx="460401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中国智能电网市场规模持续扩大，预计</a:t>
            </a:r>
            <a:r>
              <a:rPr lang="en-US" altLang="zh-CN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2022</a:t>
            </a:r>
            <a:r>
              <a:rPr lang="zh-CN" alt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年市场规模将超</a:t>
            </a:r>
            <a:r>
              <a:rPr lang="en-US" altLang="zh-CN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900</a:t>
            </a:r>
            <a:r>
              <a:rPr lang="zh-CN" alt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亿元。用电环节占智能化投资比重最高，达到</a:t>
            </a:r>
            <a:r>
              <a:rPr lang="en-US" altLang="zh-CN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28.9%</a:t>
            </a:r>
            <a:r>
              <a:rPr lang="zh-CN" alt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，用电信息采集等项目的建设规模较大。其次是配电环节，占</a:t>
            </a:r>
            <a:r>
              <a:rPr lang="en-US" altLang="zh-CN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26.0%</a:t>
            </a:r>
            <a:r>
              <a:rPr lang="zh-CN" altLang="en-US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，变电环节占</a:t>
            </a:r>
            <a:r>
              <a:rPr lang="en-US" altLang="zh-CN" sz="1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20.9%</a:t>
            </a:r>
          </a:p>
          <a:p>
            <a:r>
              <a:rPr lang="zh-C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2024年我国智能水表需求量将达到 6,136 万只。国内智能水表市场渗透率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将</a:t>
            </a:r>
            <a:r>
              <a:rPr lang="zh-C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提高至 44.91%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（目前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30%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左右）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十三五期间，中国智能燃气表市场需求量已超过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6000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万台，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2020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年智能燃气表产销总量达到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2701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万台，智能表新增用户数占全部新增的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60%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以上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1359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 1"/>
          <p:cNvSpPr txBox="1"/>
          <p:nvPr/>
        </p:nvSpPr>
        <p:spPr>
          <a:xfrm>
            <a:off x="1" y="2"/>
            <a:ext cx="6291667" cy="538495"/>
          </a:xfrm>
          <a:prstGeom prst="rect">
            <a:avLst/>
          </a:prstGeom>
        </p:spPr>
        <p:txBody>
          <a:bodyPr vert="horz" lIns="91439" tIns="45719" rIns="91439" bIns="4571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0" hangingPunct="0"/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3" name="标题 1"/>
          <p:cNvSpPr txBox="1"/>
          <p:nvPr/>
        </p:nvSpPr>
        <p:spPr>
          <a:xfrm>
            <a:off x="1" y="2"/>
            <a:ext cx="6291667" cy="538495"/>
          </a:xfrm>
          <a:prstGeom prst="rect">
            <a:avLst/>
          </a:prstGeom>
        </p:spPr>
        <p:txBody>
          <a:bodyPr vert="horz" lIns="91439" tIns="45719" rIns="91439" bIns="4571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0" hangingPunct="0"/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1" name="object 4"/>
          <p:cNvGraphicFramePr>
            <a:graphicFrameLocks noGrp="1"/>
          </p:cNvGraphicFramePr>
          <p:nvPr/>
        </p:nvGraphicFramePr>
        <p:xfrm>
          <a:off x="123660" y="644589"/>
          <a:ext cx="11906977" cy="6204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9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8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134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5115">
                <a:tc gridSpan="2"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lang="zh-CN" altLang="en-US" sz="15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主</a:t>
                      </a:r>
                      <a:r>
                        <a:rPr sz="1500" b="1" spc="-5" dirty="0" err="1">
                          <a:solidFill>
                            <a:schemeClr val="bg1"/>
                          </a:solidFill>
                          <a:latin typeface="+mn-lt"/>
                        </a:rPr>
                        <a:t>型号</a:t>
                      </a:r>
                      <a:endParaRPr sz="1500" dirty="0">
                        <a:solidFill>
                          <a:schemeClr val="bg1"/>
                        </a:solidFill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159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5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  <a:r>
                        <a:rPr lang="en-US" sz="15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IM8500</a:t>
                      </a:r>
                      <a:endParaRPr sz="1500" dirty="0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500" b="1" spc="-10" dirty="0">
                          <a:solidFill>
                            <a:schemeClr val="bg1"/>
                          </a:solidFill>
                          <a:latin typeface="+mn-lt"/>
                        </a:rPr>
                        <a:t>SIM8501</a:t>
                      </a:r>
                      <a:endParaRPr sz="1500" dirty="0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5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  <a:r>
                        <a:rPr lang="en-US" sz="15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IM8502</a:t>
                      </a:r>
                      <a:endParaRPr sz="1500" baseline="24000" dirty="0">
                        <a:solidFill>
                          <a:schemeClr val="bg1"/>
                        </a:solidFill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5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  <a:r>
                        <a:rPr lang="en-US" sz="15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IM8505</a:t>
                      </a:r>
                      <a:endParaRPr sz="1500" dirty="0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16">
                <a:tc gridSpan="2"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黑体" panose="02010609060101010101" pitchFamily="49" charset="-122"/>
                        </a:rPr>
                        <a:t>子型号</a:t>
                      </a:r>
                      <a:endParaRPr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黑体" panose="02010609060101010101" pitchFamily="49" charset="-122"/>
                      </a:endParaRPr>
                    </a:p>
                  </a:txBody>
                  <a:tcPr marL="0" marR="0" marT="6159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SIM8500CE/SIM8500E</a:t>
                      </a:r>
                      <a:endParaRPr sz="1100" b="1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SIM8501CE(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  <a:latin typeface="+mn-lt"/>
                          <a:cs typeface="Arial" panose="020B0604020202020204"/>
                        </a:rPr>
                        <a:t>SL8541A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)</a:t>
                      </a:r>
                      <a:endParaRPr sz="1100" b="1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SIM8502CE/SIM8502E/SIM8502EA/SIM8502SA</a:t>
                      </a:r>
                      <a:endParaRPr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SIM8505CE/SIM8505E</a:t>
                      </a:r>
                      <a:endParaRPr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22">
                <a:tc gridSpan="2"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黑体" panose="02010609060101010101" pitchFamily="49" charset="-122"/>
                        </a:rPr>
                        <a:t>封装尺寸</a:t>
                      </a:r>
                      <a:endParaRPr sz="1200" b="1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黑体" panose="02010609060101010101" pitchFamily="49" charset="-122"/>
                      </a:endParaRPr>
                    </a:p>
                  </a:txBody>
                  <a:tcPr marL="0" marR="0" marT="6159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40.5*40.5*2.85(</a:t>
                      </a:r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mm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）</a:t>
                      </a:r>
                      <a:endParaRPr sz="1100" b="0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40.5*40.5*2.85(mm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）</a:t>
                      </a:r>
                      <a:endParaRPr lang="en-US" altLang="zh-CN" sz="1100" b="0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40.5*40.5*2.85(mm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）</a:t>
                      </a:r>
                      <a:endParaRPr lang="en-US" altLang="zh-CN" sz="1100" b="0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7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40.5*40.5*2.85(mm</a:t>
                      </a:r>
                      <a:r>
                        <a:rPr lang="zh-CN" altLang="en-US" sz="1100" b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/>
                        </a:rPr>
                        <a:t>）</a:t>
                      </a:r>
                      <a:endParaRPr lang="en-US" altLang="zh-CN" sz="1100" b="0" dirty="0">
                        <a:solidFill>
                          <a:schemeClr val="tx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764">
                <a:tc gridSpan="2"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lang="zh-CN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黑体" panose="02010609060101010101" pitchFamily="49" charset="-122"/>
                        </a:rPr>
                        <a:t>内存</a:t>
                      </a:r>
                      <a:endParaRPr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黑体" panose="02010609060101010101" pitchFamily="49" charset="-122"/>
                      </a:endParaRPr>
                    </a:p>
                  </a:txBody>
                  <a:tcPr marL="0" marR="0" marT="615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8GB eMMC + 1GB LPDDR3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（默认）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16GB eMMC + 2GB LPDDR3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（可选）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8GB eMMC + 1GB LPDDR3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（默认）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16GB eMMC + 2GB LPDDR3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（可选）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8GB eMMC + 1GB LPDDR3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（默认）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16GB eMMC + 2GB LPDDR3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（可选）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8GB eMMC + 1GB LPDDR3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（默认）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16GB eMMC + 2GB LPDDR3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（可选）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454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200" b="1" dirty="0">
                          <a:latin typeface="+mj-ea"/>
                          <a:ea typeface="+mj-ea"/>
                        </a:rPr>
                        <a:t>频段</a:t>
                      </a:r>
                      <a:endParaRPr sz="1200" b="1" dirty="0">
                        <a:latin typeface="+mj-ea"/>
                        <a:ea typeface="+mj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200" dirty="0"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100" dirty="0">
                          <a:latin typeface="+mn-lt"/>
                        </a:rPr>
                        <a:t>CE</a:t>
                      </a:r>
                      <a:endParaRPr sz="1100" dirty="0"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100" dirty="0">
                          <a:latin typeface="+mn-lt"/>
                          <a:cs typeface="Arial" panose="020B0604020202020204"/>
                        </a:rPr>
                        <a:t>FDD: B1/3/5/8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100" dirty="0">
                          <a:latin typeface="+mn-lt"/>
                          <a:cs typeface="Arial" panose="020B0604020202020204"/>
                        </a:rPr>
                        <a:t>TDD: B34/38/39/40/41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100" dirty="0">
                          <a:latin typeface="+mn-lt"/>
                          <a:cs typeface="Arial" panose="020B0604020202020204"/>
                        </a:rPr>
                        <a:t>WCDMA: B1/5/8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100" dirty="0">
                          <a:latin typeface="+mn-lt"/>
                          <a:cs typeface="Arial" panose="020B0604020202020204"/>
                        </a:rPr>
                        <a:t>GSM/EDGA: 900/1800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4191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FDD: B1/3/5/8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TDD: B34/38/39/40/41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WCDMA: B1/5/8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GSM/EDGA: 900/1800</a:t>
                      </a:r>
                    </a:p>
                  </a:txBody>
                  <a:tcPr marL="0" marR="0" marT="4191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FDD: B1/3/5/8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TDD: B34/38/39/40/41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WCDMA: B1/5/8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GSM/EDGA: 900/1800</a:t>
                      </a:r>
                    </a:p>
                  </a:txBody>
                  <a:tcPr marL="0" marR="0" marT="4191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FDD: B1/3/5/8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TDD: B34/38/39/40/41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WCDMA: B1/5/8</a:t>
                      </a:r>
                    </a:p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dirty="0">
                          <a:latin typeface="+mn-lt"/>
                          <a:cs typeface="Arial" panose="020B0604020202020204"/>
                        </a:rPr>
                        <a:t>GSM/EDGA: 900/1800</a:t>
                      </a:r>
                    </a:p>
                  </a:txBody>
                  <a:tcPr marL="0" marR="0" marT="11811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+mn-lt"/>
                        </a:rPr>
                        <a:t>E</a:t>
                      </a:r>
                      <a:endParaRPr lang="zh-CN" altLang="en-US" sz="1100" dirty="0"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FDD:B1/3/5/7/8/20/28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TDD:B30/40/41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WCDMA: B1/2/5/8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GSM/EDGE:850/900/1800/1900</a:t>
                      </a:r>
                      <a:endParaRPr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FDD:B1/3/5/7/8/20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TDD:B38/40/41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WCDMA: B1/5/8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GSM/EDGE:850/900/1800</a:t>
                      </a: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FDD:B1/2/3/5/7/8/20/28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TDD:B38/39/40/41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WCDMA: B1/2/5/8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GSM/EDGE:850/900/1800/1900</a:t>
                      </a: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96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187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+mn-lt"/>
                        </a:rPr>
                        <a:t>EA</a:t>
                      </a:r>
                      <a:endParaRPr lang="zh-CN" altLang="en-US" sz="1100" dirty="0"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FDD:B1/2/3/4/5/7/8/20/28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TDD:40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WCDMA: B1/2/4/5/8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GSM/EDGE:850/900/1800/1900</a:t>
                      </a: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1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187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+mn-lt"/>
                        </a:rPr>
                        <a:t>SA</a:t>
                      </a:r>
                      <a:endParaRPr lang="zh-CN" altLang="en-US" sz="1100" dirty="0">
                        <a:latin typeface="+mn-lt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FDD:B1/2/3/4/5/7/8/28/66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TDD:B30/40/41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WCDMA: B1/2/5/8</a:t>
                      </a:r>
                    </a:p>
                    <a:p>
                      <a:pPr marL="116840" marR="294640" algn="l" defTabSz="914400" rtl="0" eaLnBrk="1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rial" panose="020B0604020202020204"/>
                        </a:rPr>
                        <a:t>GSM/EDGE:850/900/1800/1900</a:t>
                      </a: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51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+mn-lt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5" dirty="0">
                          <a:solidFill>
                            <a:srgbClr val="252525"/>
                          </a:solidFill>
                          <a:latin typeface="+mn-lt"/>
                        </a:rPr>
                        <a:t>GNSS</a:t>
                      </a:r>
                      <a:endParaRPr sz="110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2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lang="en-US" altLang="zh-CN" sz="1100" dirty="0">
                          <a:latin typeface="+mn-lt"/>
                        </a:rPr>
                        <a:t>GPS + GLONASS </a:t>
                      </a:r>
                      <a:r>
                        <a:rPr lang="zh-CN" altLang="en-US" sz="1100" dirty="0">
                          <a:latin typeface="+mn-lt"/>
                        </a:rPr>
                        <a:t>或 </a:t>
                      </a:r>
                      <a:r>
                        <a:rPr lang="en-US" altLang="zh-CN" sz="1100" dirty="0">
                          <a:latin typeface="+mn-lt"/>
                        </a:rPr>
                        <a:t>GPS + </a:t>
                      </a:r>
                      <a:r>
                        <a:rPr lang="en-US" altLang="zh-CN" sz="1100" dirty="0" err="1">
                          <a:latin typeface="+mn-lt"/>
                        </a:rPr>
                        <a:t>BeiDou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lang="en-US" altLang="zh-CN" sz="1100" dirty="0">
                          <a:latin typeface="+mn-lt"/>
                        </a:rPr>
                        <a:t>GPS + GLONASS </a:t>
                      </a:r>
                      <a:r>
                        <a:rPr lang="zh-CN" altLang="en-US" sz="1100" dirty="0">
                          <a:latin typeface="+mn-lt"/>
                        </a:rPr>
                        <a:t>或 </a:t>
                      </a:r>
                      <a:r>
                        <a:rPr lang="en-US" altLang="zh-CN" sz="1100" dirty="0">
                          <a:latin typeface="+mn-lt"/>
                        </a:rPr>
                        <a:t>GPS + </a:t>
                      </a:r>
                      <a:r>
                        <a:rPr lang="en-US" altLang="zh-CN" sz="1100" dirty="0" err="1">
                          <a:latin typeface="+mn-lt"/>
                        </a:rPr>
                        <a:t>BeiDou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425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lang="en-US" altLang="zh-CN" sz="1100" dirty="0">
                          <a:latin typeface="+mn-lt"/>
                        </a:rPr>
                        <a:t>GPS + GLONASS </a:t>
                      </a:r>
                      <a:r>
                        <a:rPr lang="zh-CN" altLang="en-US" sz="1100" dirty="0">
                          <a:latin typeface="+mn-lt"/>
                        </a:rPr>
                        <a:t>或 </a:t>
                      </a:r>
                      <a:r>
                        <a:rPr lang="en-US" altLang="zh-CN" sz="1100" dirty="0">
                          <a:latin typeface="+mn-lt"/>
                        </a:rPr>
                        <a:t>GPS + </a:t>
                      </a:r>
                      <a:r>
                        <a:rPr lang="en-US" altLang="zh-CN" sz="1100" dirty="0" err="1">
                          <a:latin typeface="+mn-lt"/>
                        </a:rPr>
                        <a:t>BeiDou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lang="en-US" altLang="zh-CN" sz="1100" dirty="0">
                          <a:latin typeface="+mn-lt"/>
                        </a:rPr>
                        <a:t>GPS + GLONASS </a:t>
                      </a:r>
                      <a:r>
                        <a:rPr lang="zh-CN" altLang="en-US" sz="1100" dirty="0">
                          <a:latin typeface="+mn-lt"/>
                        </a:rPr>
                        <a:t>或 </a:t>
                      </a:r>
                      <a:r>
                        <a:rPr lang="en-US" altLang="zh-CN" sz="1100" dirty="0">
                          <a:latin typeface="+mn-lt"/>
                        </a:rPr>
                        <a:t>GPS + </a:t>
                      </a:r>
                      <a:r>
                        <a:rPr lang="en-US" altLang="zh-CN" sz="1100" dirty="0" err="1">
                          <a:latin typeface="+mn-lt"/>
                        </a:rPr>
                        <a:t>BeiDou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0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+mn-lt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15" dirty="0">
                          <a:solidFill>
                            <a:srgbClr val="252525"/>
                          </a:solidFill>
                          <a:latin typeface="+mn-lt"/>
                        </a:rPr>
                        <a:t>WLAN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63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pt-BR" altLang="zh-CN" sz="1100" dirty="0">
                          <a:latin typeface="+mn-lt"/>
                        </a:rPr>
                        <a:t>CE:  2.4 GHz, 802.11b/g/n</a:t>
                      </a:r>
                      <a:br>
                        <a:rPr lang="pt-BR" altLang="zh-CN" sz="1100" dirty="0">
                          <a:latin typeface="+mn-lt"/>
                        </a:rPr>
                      </a:br>
                      <a:r>
                        <a:rPr lang="pt-BR" sz="1100" dirty="0">
                          <a:latin typeface="+mn-lt"/>
                          <a:cs typeface="Arial" panose="020B0604020202020204"/>
                        </a:rPr>
                        <a:t>E: </a:t>
                      </a:r>
                      <a:r>
                        <a:rPr lang="pt-BR" altLang="zh-CN"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2.4&amp;5</a:t>
                      </a:r>
                      <a:r>
                        <a:rPr lang="pt-BR" altLang="zh-CN"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 GHz, 802.11a/b/g/n/ac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pt-BR" altLang="zh-CN" sz="1100" dirty="0">
                          <a:latin typeface="+mn-lt"/>
                        </a:rPr>
                        <a:t>2.4 GHz, 802.11b/g/n</a:t>
                      </a: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pt-BR" altLang="zh-CN"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2.4&amp;5</a:t>
                      </a:r>
                      <a:r>
                        <a:rPr lang="pt-BR" altLang="zh-CN"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 GHz, 802.11a/b/g/n/ac</a:t>
                      </a:r>
                      <a:endParaRPr lang="pt-BR" altLang="zh-CN"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pt-BR" altLang="zh-CN" sz="1100" dirty="0">
                          <a:latin typeface="+mn-lt"/>
                        </a:rPr>
                        <a:t>2.4 GHz, 802.11b/g/n</a:t>
                      </a: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731">
                <a:tc gridSpan="2"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sz="1100" b="1" dirty="0">
                          <a:latin typeface="+mn-lt"/>
                        </a:rPr>
                        <a:t>BT</a:t>
                      </a:r>
                      <a:endParaRPr sz="1100" b="1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sz="1100" dirty="0">
                          <a:latin typeface="+mn-lt"/>
                          <a:cs typeface="黑体" panose="02010609060101010101" pitchFamily="49" charset="-122"/>
                        </a:rPr>
                        <a:t>CE: BT4.2</a:t>
                      </a:r>
                    </a:p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sz="1100" dirty="0">
                          <a:latin typeface="+mn-lt"/>
                          <a:cs typeface="黑体" panose="02010609060101010101" pitchFamily="49" charset="-122"/>
                        </a:rPr>
                        <a:t>E:    BT5.1</a:t>
                      </a:r>
                      <a:endParaRPr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444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557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</a:rPr>
                        <a:t>BT4.2</a:t>
                      </a:r>
                      <a:endParaRPr lang="en-US" altLang="zh-CN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557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</a:rPr>
                        <a:t>BT5.1</a:t>
                      </a:r>
                      <a:endParaRPr lang="en-US" altLang="zh-CN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557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</a:rPr>
                        <a:t>BT4.2</a:t>
                      </a:r>
                      <a:endParaRPr lang="en-US" altLang="zh-CN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28">
                <a:tc gridSpan="2"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sz="1100" b="1" dirty="0">
                          <a:latin typeface="+mn-lt"/>
                          <a:cs typeface="黑体" panose="02010609060101010101" pitchFamily="49" charset="-122"/>
                        </a:rPr>
                        <a:t>USB</a:t>
                      </a:r>
                      <a:r>
                        <a:rPr lang="zh-CN" altLang="en-US" sz="1100" b="1" dirty="0">
                          <a:latin typeface="+mn-lt"/>
                          <a:cs typeface="黑体" panose="02010609060101010101" pitchFamily="49" charset="-122"/>
                        </a:rPr>
                        <a:t>接口</a:t>
                      </a:r>
                      <a:endParaRPr sz="1100" b="1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CE:1</a:t>
                      </a:r>
                      <a:r>
                        <a:rPr lang="zh-CN" altLang="en-US" sz="1100" dirty="0">
                          <a:latin typeface="+mn-lt"/>
                          <a:cs typeface="黑体" panose="02010609060101010101" pitchFamily="49" charset="-122"/>
                        </a:rPr>
                        <a:t>路</a:t>
                      </a: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USB    E: 2</a:t>
                      </a:r>
                      <a:r>
                        <a:rPr lang="zh-CN" altLang="en-US" sz="1100" dirty="0">
                          <a:latin typeface="+mn-lt"/>
                          <a:cs typeface="黑体" panose="02010609060101010101" pitchFamily="49" charset="-122"/>
                        </a:rPr>
                        <a:t>路</a:t>
                      </a: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USB</a:t>
                      </a:r>
                      <a:endParaRPr lang="zh-CN" altLang="en-US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444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1</a:t>
                      </a:r>
                      <a:r>
                        <a:rPr lang="zh-CN" altLang="en-US" sz="1100" dirty="0">
                          <a:latin typeface="+mn-lt"/>
                          <a:cs typeface="黑体" panose="02010609060101010101" pitchFamily="49" charset="-122"/>
                        </a:rPr>
                        <a:t>路</a:t>
                      </a: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USB</a:t>
                      </a:r>
                      <a:endParaRPr lang="zh-CN" altLang="en-US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2</a:t>
                      </a:r>
                      <a:r>
                        <a:rPr lang="zh-CN" altLang="en-US" sz="1100" dirty="0">
                          <a:latin typeface="+mn-lt"/>
                          <a:cs typeface="黑体" panose="02010609060101010101" pitchFamily="49" charset="-122"/>
                        </a:rPr>
                        <a:t>路</a:t>
                      </a: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USB</a:t>
                      </a:r>
                      <a:endParaRPr lang="zh-CN" altLang="en-US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1</a:t>
                      </a:r>
                      <a:r>
                        <a:rPr lang="zh-CN" altLang="en-US" sz="1100" dirty="0">
                          <a:latin typeface="+mn-lt"/>
                          <a:cs typeface="黑体" panose="02010609060101010101" pitchFamily="49" charset="-122"/>
                        </a:rPr>
                        <a:t>路</a:t>
                      </a: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USB</a:t>
                      </a:r>
                      <a:endParaRPr lang="zh-CN" altLang="en-US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 1"/>
          <p:cNvSpPr txBox="1"/>
          <p:nvPr/>
        </p:nvSpPr>
        <p:spPr>
          <a:xfrm>
            <a:off x="1" y="2"/>
            <a:ext cx="6291667" cy="538495"/>
          </a:xfrm>
          <a:prstGeom prst="rect">
            <a:avLst/>
          </a:prstGeom>
        </p:spPr>
        <p:txBody>
          <a:bodyPr vert="horz" lIns="91439" tIns="45719" rIns="91439" bIns="4571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eaLnBrk="0" hangingPunct="0"/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9" name="object 2"/>
          <p:cNvGraphicFramePr>
            <a:graphicFrameLocks noGrp="1"/>
          </p:cNvGraphicFramePr>
          <p:nvPr/>
        </p:nvGraphicFramePr>
        <p:xfrm>
          <a:off x="551498" y="665775"/>
          <a:ext cx="11089006" cy="60364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4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83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b="1" spc="-5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接口</a:t>
                      </a:r>
                      <a:endParaRPr sz="15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679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b="1" spc="-5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描述</a:t>
                      </a:r>
                      <a:endParaRPr sz="15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679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LCM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路</a:t>
                      </a:r>
                      <a:r>
                        <a:rPr sz="1200" spc="-26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4-lane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MIPI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DSI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HD+ (1</a:t>
                      </a:r>
                      <a:r>
                        <a:rPr lang="en-US"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44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r>
                        <a:rPr sz="1200" spc="-2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26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720)</a:t>
                      </a:r>
                      <a:r>
                        <a:rPr sz="1200" spc="-2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@</a:t>
                      </a:r>
                      <a:r>
                        <a:rPr sz="1200" spc="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60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fps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1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151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摄像头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1333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0520" indent="-171450">
                        <a:lnSpc>
                          <a:spcPct val="100000"/>
                        </a:lnSpc>
                        <a:spcBef>
                          <a:spcPts val="33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lang="en-US" altLang="zh-CN" sz="1200" dirty="0"/>
                        <a:t>2 </a:t>
                      </a:r>
                      <a:r>
                        <a:rPr lang="zh-CN" altLang="en-US" sz="1200" dirty="0"/>
                        <a:t>路 </a:t>
                      </a:r>
                      <a:r>
                        <a:rPr lang="en-US" altLang="zh-CN" sz="1200" dirty="0"/>
                        <a:t>MIPI_CSI</a:t>
                      </a:r>
                      <a:r>
                        <a:rPr lang="zh-CN" altLang="en-US" sz="1200" dirty="0"/>
                        <a:t>，最高速率达 </a:t>
                      </a:r>
                      <a:r>
                        <a:rPr lang="en-US" altLang="zh-CN" sz="1200" dirty="0"/>
                        <a:t>1.5 Gbps/lane </a:t>
                      </a:r>
                    </a:p>
                    <a:p>
                      <a:pPr marL="350520" indent="-171450">
                        <a:lnSpc>
                          <a:spcPct val="100000"/>
                        </a:lnSpc>
                        <a:spcBef>
                          <a:spcPts val="33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lang="zh-CN" altLang="en-US" sz="1200" dirty="0"/>
                        <a:t>主摄：</a:t>
                      </a:r>
                      <a:r>
                        <a:rPr lang="en-US" altLang="zh-CN" sz="1200" dirty="0"/>
                        <a:t>4-lane MIPI,</a:t>
                      </a:r>
                      <a:r>
                        <a:rPr lang="zh-CN" altLang="en-US" sz="1200" dirty="0"/>
                        <a:t>最高支持 </a:t>
                      </a:r>
                      <a:r>
                        <a:rPr lang="en-US" altLang="zh-CN" sz="1200" dirty="0"/>
                        <a:t>13MP  ; </a:t>
                      </a:r>
                      <a:r>
                        <a:rPr lang="zh-CN" altLang="en-US" sz="1200" dirty="0"/>
                        <a:t>副摄：</a:t>
                      </a:r>
                      <a:r>
                        <a:rPr lang="en-US" altLang="zh-CN" sz="1200" dirty="0"/>
                        <a:t>4-lane MIPI, </a:t>
                      </a:r>
                      <a:r>
                        <a:rPr lang="zh-CN" altLang="en-US" sz="1200" dirty="0"/>
                        <a:t>最高支持 </a:t>
                      </a:r>
                      <a:r>
                        <a:rPr lang="en-US" altLang="zh-CN" sz="1200" dirty="0"/>
                        <a:t>8MP </a:t>
                      </a:r>
                    </a:p>
                    <a:p>
                      <a:pPr marL="350520" indent="-171450">
                        <a:lnSpc>
                          <a:spcPct val="100000"/>
                        </a:lnSpc>
                        <a:spcBef>
                          <a:spcPts val="33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lang="zh-CN" altLang="en-US" sz="1200" dirty="0"/>
                        <a:t>支持 </a:t>
                      </a:r>
                      <a:r>
                        <a:rPr lang="en-US" altLang="zh-CN" sz="1200" dirty="0"/>
                        <a:t>4+2+2 </a:t>
                      </a:r>
                      <a:r>
                        <a:rPr lang="zh-CN" altLang="en-US" sz="1200" dirty="0"/>
                        <a:t>三个摄像头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4191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触摸屏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1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电容屏，使用</a:t>
                      </a:r>
                      <a:r>
                        <a:rPr sz="1200" spc="-28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I2C</a:t>
                      </a:r>
                      <a:r>
                        <a:rPr sz="1200" spc="-1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控制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1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4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音频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57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模拟信道：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  <a:p>
                      <a:pPr marL="352425" indent="-173355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路模拟输入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：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MIC1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、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MIC2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、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MIC3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（其中</a:t>
                      </a:r>
                      <a:r>
                        <a:rPr sz="1200" spc="-28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MIC3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为降噪麦克风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)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52425" indent="-173355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 err="1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路模拟输出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：</a:t>
                      </a:r>
                      <a:r>
                        <a:rPr lang="zh-CN" altLang="en-US" sz="1200" dirty="0"/>
                        <a:t>听筒、扬声器、立体声耳机</a:t>
                      </a:r>
                      <a:endParaRPr lang="en-US" altLang="zh-CN" sz="1200" dirty="0"/>
                    </a:p>
                    <a:p>
                      <a:pPr marL="179070" indent="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None/>
                        <a:tabLst>
                          <a:tab pos="353060" algn="l"/>
                        </a:tabLst>
                      </a:pPr>
                      <a:r>
                        <a:rPr lang="en-US" altLang="zh-CN" sz="1200" dirty="0"/>
                        <a:t>1 </a:t>
                      </a:r>
                      <a:r>
                        <a:rPr lang="zh-CN" altLang="en-US" sz="1200" dirty="0"/>
                        <a:t>路 数字音频接口</a:t>
                      </a:r>
                      <a:r>
                        <a:rPr lang="en-US" altLang="zh-CN" sz="1200" dirty="0"/>
                        <a:t>I2S</a:t>
                      </a:r>
                      <a:endParaRPr lang="en-US" sz="1200" dirty="0">
                        <a:solidFill>
                          <a:srgbClr val="252525"/>
                        </a:solidFill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4191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7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视频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52425" indent="-173355">
                        <a:lnSpc>
                          <a:spcPct val="100000"/>
                        </a:lnSpc>
                        <a:spcBef>
                          <a:spcPts val="545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编码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：</a:t>
                      </a:r>
                      <a:r>
                        <a:rPr lang="en-US" altLang="zh-CN" sz="1200" dirty="0"/>
                        <a:t>1080p 30fps(H.264,MPEG4,H.263)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52425" indent="-173355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解码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：</a:t>
                      </a:r>
                      <a:r>
                        <a:rPr lang="en-US" altLang="zh-CN" sz="1200" dirty="0"/>
                        <a:t>1080p 30fps(H.264,MPEG4,VP8)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21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9527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USB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9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1155" indent="-171450">
                        <a:lnSpc>
                          <a:spcPct val="100000"/>
                        </a:lnSpc>
                        <a:spcBef>
                          <a:spcPts val="66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altLang="zh-CN" sz="1200" dirty="0"/>
                        <a:t>1 </a:t>
                      </a:r>
                      <a:r>
                        <a:rPr lang="zh-CN" altLang="en-US" sz="1200" dirty="0"/>
                        <a:t>路 </a:t>
                      </a:r>
                      <a:r>
                        <a:rPr lang="en-US" altLang="zh-CN" sz="1200" dirty="0"/>
                        <a:t>USB2.0 </a:t>
                      </a:r>
                      <a:r>
                        <a:rPr lang="zh-CN" altLang="en-US" sz="1200" dirty="0"/>
                        <a:t>高速端口 </a:t>
                      </a:r>
                      <a:r>
                        <a:rPr lang="en-US" altLang="zh-CN" sz="1200" dirty="0"/>
                        <a:t>USB </a:t>
                      </a:r>
                      <a:r>
                        <a:rPr lang="zh-CN" altLang="en-US" sz="1200" dirty="0"/>
                        <a:t>支持 </a:t>
                      </a:r>
                      <a:r>
                        <a:rPr lang="en-US" altLang="zh-CN" sz="1200" dirty="0"/>
                        <a:t>OTG</a:t>
                      </a:r>
                      <a:r>
                        <a:rPr lang="zh-CN" altLang="en-US" sz="1200" dirty="0"/>
                        <a:t>（需外部提供 </a:t>
                      </a:r>
                      <a:r>
                        <a:rPr lang="en-US" altLang="zh-CN" sz="1200" dirty="0"/>
                        <a:t>5V </a:t>
                      </a:r>
                      <a:r>
                        <a:rPr lang="zh-CN" altLang="en-US" sz="1200" dirty="0"/>
                        <a:t>电源）</a:t>
                      </a:r>
                      <a:r>
                        <a:rPr lang="en-US" altLang="zh-CN" sz="1200" dirty="0"/>
                        <a:t>;</a:t>
                      </a:r>
                      <a:r>
                        <a:rPr lang="zh-CN" altLang="en-US" sz="1200" dirty="0"/>
                        <a:t> 不支持 </a:t>
                      </a:r>
                      <a:r>
                        <a:rPr lang="en-US" altLang="zh-CN" sz="1200" dirty="0"/>
                        <a:t>USB Hub </a:t>
                      </a:r>
                      <a:r>
                        <a:rPr lang="zh-CN" altLang="en-US" sz="1200" dirty="0"/>
                        <a:t>扩展</a:t>
                      </a:r>
                      <a:r>
                        <a:rPr lang="en-US" altLang="zh-CN" sz="1200" dirty="0"/>
                        <a:t>;</a:t>
                      </a:r>
                    </a:p>
                    <a:p>
                      <a:pPr marL="351155" indent="-171450">
                        <a:lnSpc>
                          <a:spcPct val="100000"/>
                        </a:lnSpc>
                        <a:spcBef>
                          <a:spcPts val="66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altLang="zh-CN" sz="1200" dirty="0"/>
                        <a:t>2 </a:t>
                      </a:r>
                      <a:r>
                        <a:rPr lang="zh-CN" altLang="en-US" sz="1200" dirty="0"/>
                        <a:t>路 </a:t>
                      </a:r>
                      <a:r>
                        <a:rPr lang="en-US" altLang="zh-CN" sz="1200" dirty="0"/>
                        <a:t>USB2.0 </a:t>
                      </a:r>
                      <a:r>
                        <a:rPr lang="zh-CN" altLang="en-US" sz="1200" dirty="0"/>
                        <a:t>高速端口 </a:t>
                      </a:r>
                      <a:r>
                        <a:rPr lang="en-US" altLang="zh-CN" sz="1200" dirty="0"/>
                        <a:t>1 </a:t>
                      </a:r>
                      <a:r>
                        <a:rPr lang="zh-CN" altLang="en-US" sz="1200" dirty="0"/>
                        <a:t>路支持 </a:t>
                      </a:r>
                      <a:r>
                        <a:rPr lang="en-US" altLang="zh-CN" sz="1200" dirty="0"/>
                        <a:t>OTG</a:t>
                      </a:r>
                      <a:r>
                        <a:rPr lang="zh-CN" altLang="en-US" sz="1200" dirty="0"/>
                        <a:t>（需外部提供 </a:t>
                      </a:r>
                      <a:r>
                        <a:rPr lang="en-US" altLang="zh-CN" sz="1200" dirty="0"/>
                        <a:t>5V </a:t>
                      </a:r>
                      <a:r>
                        <a:rPr lang="zh-CN" altLang="en-US" sz="1200" dirty="0"/>
                        <a:t>电源），用于数据传输，软件调试等 </a:t>
                      </a:r>
                      <a:r>
                        <a:rPr lang="en-US" altLang="zh-CN" sz="1200" dirty="0"/>
                        <a:t>;</a:t>
                      </a:r>
                    </a:p>
                    <a:p>
                      <a:pPr marL="179705" indent="0">
                        <a:lnSpc>
                          <a:spcPct val="100000"/>
                        </a:lnSpc>
                        <a:spcBef>
                          <a:spcPts val="66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200" dirty="0"/>
                        <a:t>                                        1 </a:t>
                      </a:r>
                      <a:r>
                        <a:rPr lang="zh-CN" altLang="en-US" sz="1200" dirty="0"/>
                        <a:t>路只支持 </a:t>
                      </a:r>
                      <a:r>
                        <a:rPr lang="en-US" altLang="zh-CN" sz="1200" dirty="0"/>
                        <a:t>Host </a:t>
                      </a:r>
                      <a:r>
                        <a:rPr lang="zh-CN" altLang="en-US" sz="1200" dirty="0"/>
                        <a:t>模式，支持 </a:t>
                      </a:r>
                      <a:r>
                        <a:rPr lang="en-US" altLang="zh-CN" sz="1200" dirty="0"/>
                        <a:t>USB Hub </a:t>
                      </a:r>
                      <a:r>
                        <a:rPr lang="zh-CN" altLang="en-US" sz="1200" dirty="0"/>
                        <a:t>扩展</a:t>
                      </a:r>
                      <a:r>
                        <a:rPr lang="en-US" altLang="zh-CN" sz="1200" dirty="0"/>
                        <a:t>;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583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(U)SIM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9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27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支持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1.8/2.95</a:t>
                      </a:r>
                      <a:r>
                        <a:rPr sz="1200" spc="-4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V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(U)SIM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卡，支持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(U)SIM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卡热插拔检测、双卡双待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1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1" spc="-1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UART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9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27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最高速率达</a:t>
                      </a:r>
                      <a:r>
                        <a:rPr sz="1200" spc="-28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Mbps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其中一路支持硬件流控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SD</a:t>
                      </a: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卡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31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SD 3.0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4-bit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SDIO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583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I2C/I2S/PWM/SPI/ADC/GPIO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9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支持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623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200" b="1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PWRKEY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25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支持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609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天线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27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主天线、分集天线、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GNSS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天线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Wi-Fi/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蓝牙天线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729858" y="3766144"/>
            <a:ext cx="1868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35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800" dirty="0"/>
              <a:t>主要优势</a:t>
            </a:r>
          </a:p>
        </p:txBody>
      </p:sp>
      <p:sp>
        <p:nvSpPr>
          <p:cNvPr id="7" name="等腰三角形 6"/>
          <p:cNvSpPr/>
          <p:nvPr/>
        </p:nvSpPr>
        <p:spPr>
          <a:xfrm rot="10800000">
            <a:off x="10213978" y="2350701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7723618" y="2364720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1"/>
          <p:cNvSpPr txBox="1"/>
          <p:nvPr/>
        </p:nvSpPr>
        <p:spPr>
          <a:xfrm>
            <a:off x="7577467" y="2633626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10" name="TextBox 12"/>
          <p:cNvSpPr txBox="1"/>
          <p:nvPr/>
        </p:nvSpPr>
        <p:spPr>
          <a:xfrm>
            <a:off x="9837137" y="2628850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591186" y="2546536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/>
          <p:cNvSpPr txBox="1"/>
          <p:nvPr/>
        </p:nvSpPr>
        <p:spPr>
          <a:xfrm>
            <a:off x="382903" y="1976061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zh-CN" altLang="en-US" sz="1300" b="1" dirty="0">
                <a:latin typeface="+mj-ea"/>
                <a:ea typeface="+mj-ea"/>
              </a:rPr>
              <a:t>项目计划</a:t>
            </a:r>
          </a:p>
        </p:txBody>
      </p:sp>
      <p:sp>
        <p:nvSpPr>
          <p:cNvPr id="13" name="矩形 12"/>
          <p:cNvSpPr/>
          <p:nvPr/>
        </p:nvSpPr>
        <p:spPr>
          <a:xfrm>
            <a:off x="1427819" y="2447738"/>
            <a:ext cx="190501" cy="1905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 rot="10800000">
            <a:off x="5894828" y="2351744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49"/>
          <p:cNvSpPr txBox="1"/>
          <p:nvPr/>
        </p:nvSpPr>
        <p:spPr>
          <a:xfrm>
            <a:off x="5748676" y="2620650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954827" y="5347210"/>
            <a:ext cx="3956120" cy="1069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" name="文本框 2"/>
          <p:cNvSpPr txBox="1"/>
          <p:nvPr/>
        </p:nvSpPr>
        <p:spPr>
          <a:xfrm>
            <a:off x="1664188" y="2315146"/>
            <a:ext cx="1408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SIM8908E</a:t>
            </a:r>
            <a:endParaRPr lang="zh-CN" altLang="en-US" sz="1100" b="1" dirty="0"/>
          </a:p>
        </p:txBody>
      </p:sp>
      <p:sp>
        <p:nvSpPr>
          <p:cNvPr id="21" name="等腰三角形 20"/>
          <p:cNvSpPr/>
          <p:nvPr/>
        </p:nvSpPr>
        <p:spPr>
          <a:xfrm rot="10800000">
            <a:off x="8526575" y="1881386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0800000">
            <a:off x="6771510" y="1895405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6625359" y="2079463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24" name="TextBox 12"/>
          <p:cNvSpPr txBox="1"/>
          <p:nvPr/>
        </p:nvSpPr>
        <p:spPr>
          <a:xfrm>
            <a:off x="8149734" y="2074687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591186" y="2077221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427819" y="1978422"/>
            <a:ext cx="190501" cy="1905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5121823" y="1882429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49"/>
          <p:cNvSpPr txBox="1"/>
          <p:nvPr/>
        </p:nvSpPr>
        <p:spPr>
          <a:xfrm>
            <a:off x="4975672" y="2066487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664188" y="1841697"/>
            <a:ext cx="1408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SIM8908CE</a:t>
            </a:r>
            <a:endParaRPr lang="zh-CN" altLang="en-US" sz="1100" b="1" dirty="0"/>
          </a:p>
        </p:txBody>
      </p:sp>
      <p:sp>
        <p:nvSpPr>
          <p:cNvPr id="39" name="TextBox 5"/>
          <p:cNvSpPr txBox="1"/>
          <p:nvPr/>
        </p:nvSpPr>
        <p:spPr>
          <a:xfrm>
            <a:off x="398853" y="2901043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zh-CN" altLang="en-US" sz="1300" b="1" dirty="0">
                <a:latin typeface="+mj-ea"/>
                <a:ea typeface="+mj-ea"/>
              </a:rPr>
              <a:t>认证计划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1591186" y="3077687"/>
            <a:ext cx="9259735" cy="13679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427819" y="2978888"/>
            <a:ext cx="190501" cy="19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7512546" y="3077685"/>
            <a:ext cx="645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9"/>
          <p:cNvSpPr txBox="1"/>
          <p:nvPr/>
        </p:nvSpPr>
        <p:spPr>
          <a:xfrm>
            <a:off x="7637203" y="3166355"/>
            <a:ext cx="52075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3C*</a:t>
            </a:r>
            <a:endParaRPr lang="zh-CN" altLang="en-US" sz="1300" dirty="0"/>
          </a:p>
        </p:txBody>
      </p:sp>
      <p:sp>
        <p:nvSpPr>
          <p:cNvPr id="48" name="TextBox 49"/>
          <p:cNvSpPr txBox="1"/>
          <p:nvPr/>
        </p:nvSpPr>
        <p:spPr>
          <a:xfrm>
            <a:off x="8376997" y="3194582"/>
            <a:ext cx="1012099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CE*/FCC*</a:t>
            </a:r>
            <a:endParaRPr lang="zh-CN" altLang="en-US" sz="1300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8403590" y="3074137"/>
            <a:ext cx="645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21"/>
          <p:cNvSpPr txBox="1"/>
          <p:nvPr/>
        </p:nvSpPr>
        <p:spPr>
          <a:xfrm>
            <a:off x="1618320" y="4070867"/>
            <a:ext cx="5194723" cy="25526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184785" indent="-184785">
              <a:lnSpc>
                <a:spcPct val="150000"/>
              </a:lnSpc>
              <a:buClr>
                <a:srgbClr val="ED5550"/>
              </a:buClr>
              <a:buFont typeface="Wingdings" panose="05000000000000000000" pitchFamily="2" charset="2"/>
              <a:buChar char="u"/>
              <a:defRPr sz="105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LCC+LGA, 40.5*40.5*2.85(mm)</a:t>
            </a:r>
          </a:p>
          <a:p>
            <a:r>
              <a:rPr lang="en-US" altLang="zh-CN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QCM2290</a:t>
            </a:r>
            <a:r>
              <a:rPr lang="zh-CN" altLang="en-US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四核</a:t>
            </a:r>
            <a:r>
              <a:rPr lang="zh-CN" altLang="en-US" sz="1200" spc="-36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en-US" altLang="zh-CN" sz="1200" spc="-1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Cortex-A53</a:t>
            </a:r>
            <a:r>
              <a:rPr lang="en-US" altLang="zh-CN" sz="1200" spc="-2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位处理器 ，主频：</a:t>
            </a:r>
            <a:r>
              <a:rPr lang="en-US" altLang="zh-CN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200" spc="-1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GHz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11/12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默认主推内存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16GB eMMC + 2GB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LPDDR4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lane MIPI_DSI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，最高支持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1680*720@60fps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，主摄最高支持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25MP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1080P @30fps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视频的录制和播放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主推型号：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SIM8908CE/E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应用领域：智能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手持设备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446282"/>
              </p:ext>
            </p:extLst>
          </p:nvPr>
        </p:nvGraphicFramePr>
        <p:xfrm>
          <a:off x="1399844" y="1169061"/>
          <a:ext cx="9392317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3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33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33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33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33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330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5928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45440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lt"/>
                        </a:rPr>
                        <a:t>2021</a:t>
                      </a:r>
                      <a:endParaRPr lang="zh-CN" altLang="en-US" sz="1500" dirty="0"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lt"/>
                        </a:rPr>
                        <a:t>2022</a:t>
                      </a:r>
                      <a:endParaRPr lang="zh-CN" altLang="en-US" sz="1500" dirty="0"/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Jul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Aug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Sept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Oct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Nov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Dec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Jan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Feb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Apr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May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1" name="图片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618" y="4142303"/>
            <a:ext cx="2308820" cy="1014111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664" y="660433"/>
            <a:ext cx="1008033" cy="7758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D77F67D-0A29-2907-BCDC-2A0FE2619A01}"/>
              </a:ext>
            </a:extLst>
          </p:cNvPr>
          <p:cNvSpPr txBox="1"/>
          <p:nvPr/>
        </p:nvSpPr>
        <p:spPr>
          <a:xfrm>
            <a:off x="176665" y="694817"/>
            <a:ext cx="8666947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QCM2290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平台产品规划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---SIM8908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1443769" y="4533465"/>
            <a:ext cx="504241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8908/8918 PIN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角定义不同</a:t>
            </a:r>
          </a:p>
        </p:txBody>
      </p:sp>
      <p:sp>
        <p:nvSpPr>
          <p:cNvPr id="7" name="等腰三角形 6"/>
          <p:cNvSpPr/>
          <p:nvPr/>
        </p:nvSpPr>
        <p:spPr>
          <a:xfrm rot="10800000">
            <a:off x="8036380" y="2092132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6592400" y="2106152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1"/>
          <p:cNvSpPr txBox="1"/>
          <p:nvPr/>
        </p:nvSpPr>
        <p:spPr>
          <a:xfrm>
            <a:off x="6446250" y="2290211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10" name="TextBox 12"/>
          <p:cNvSpPr txBox="1"/>
          <p:nvPr/>
        </p:nvSpPr>
        <p:spPr>
          <a:xfrm>
            <a:off x="7659539" y="2285435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591186" y="2287969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/>
          <p:cNvSpPr txBox="1"/>
          <p:nvPr/>
        </p:nvSpPr>
        <p:spPr>
          <a:xfrm>
            <a:off x="382903" y="2122839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zh-CN" altLang="en-US" sz="1300" b="1" dirty="0">
                <a:latin typeface="+mj-ea"/>
                <a:ea typeface="+mj-ea"/>
              </a:rPr>
              <a:t>项目计划</a:t>
            </a:r>
          </a:p>
        </p:txBody>
      </p:sp>
      <p:sp>
        <p:nvSpPr>
          <p:cNvPr id="13" name="矩形 12"/>
          <p:cNvSpPr/>
          <p:nvPr/>
        </p:nvSpPr>
        <p:spPr>
          <a:xfrm>
            <a:off x="1427819" y="2189170"/>
            <a:ext cx="190501" cy="1905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 rot="10800000">
            <a:off x="5168960" y="2093176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49"/>
          <p:cNvSpPr txBox="1"/>
          <p:nvPr/>
        </p:nvSpPr>
        <p:spPr>
          <a:xfrm>
            <a:off x="5022810" y="2277235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438574"/>
              </p:ext>
            </p:extLst>
          </p:nvPr>
        </p:nvGraphicFramePr>
        <p:xfrm>
          <a:off x="1427817" y="1355947"/>
          <a:ext cx="939232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45440">
                <a:tc gridSpan="12"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lt"/>
                        </a:rPr>
                        <a:t>2022</a:t>
                      </a:r>
                      <a:endParaRPr lang="zh-CN" altLang="en-US" sz="1500" dirty="0"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Jan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Feb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Apr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May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Jul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Aug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Sept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Oct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Nov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Dec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64188" y="2056578"/>
            <a:ext cx="1408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SIM8918E/EA</a:t>
            </a:r>
            <a:endParaRPr lang="zh-CN" altLang="en-US" sz="1100" b="1" dirty="0"/>
          </a:p>
        </p:txBody>
      </p:sp>
      <p:sp>
        <p:nvSpPr>
          <p:cNvPr id="21" name="等腰三角形 20"/>
          <p:cNvSpPr/>
          <p:nvPr/>
        </p:nvSpPr>
        <p:spPr>
          <a:xfrm rot="10800000">
            <a:off x="8630270" y="3074542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0800000">
            <a:off x="7516228" y="3088560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7370078" y="3272619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24" name="TextBox 12"/>
          <p:cNvSpPr txBox="1"/>
          <p:nvPr/>
        </p:nvSpPr>
        <p:spPr>
          <a:xfrm>
            <a:off x="8253429" y="3267843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591186" y="3270378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427819" y="3171579"/>
            <a:ext cx="190501" cy="1905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6149347" y="3075584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49"/>
          <p:cNvSpPr txBox="1"/>
          <p:nvPr/>
        </p:nvSpPr>
        <p:spPr>
          <a:xfrm>
            <a:off x="6003196" y="3259643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664188" y="3034854"/>
            <a:ext cx="1408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SIM8918CE</a:t>
            </a:r>
            <a:endParaRPr lang="zh-CN" altLang="en-US" sz="1100" b="1" dirty="0"/>
          </a:p>
        </p:txBody>
      </p:sp>
      <p:sp>
        <p:nvSpPr>
          <p:cNvPr id="30" name="等腰三角形 29"/>
          <p:cNvSpPr/>
          <p:nvPr/>
        </p:nvSpPr>
        <p:spPr>
          <a:xfrm rot="10800000">
            <a:off x="9506962" y="3640492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0800000">
            <a:off x="8458904" y="3654512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11"/>
          <p:cNvSpPr txBox="1"/>
          <p:nvPr/>
        </p:nvSpPr>
        <p:spPr>
          <a:xfrm>
            <a:off x="8312752" y="3838571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33" name="TextBox 12"/>
          <p:cNvSpPr txBox="1"/>
          <p:nvPr/>
        </p:nvSpPr>
        <p:spPr>
          <a:xfrm>
            <a:off x="9130121" y="3833795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591186" y="3836329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427819" y="3737530"/>
            <a:ext cx="190501" cy="1905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6" name="等腰三角形 35"/>
          <p:cNvSpPr/>
          <p:nvPr/>
        </p:nvSpPr>
        <p:spPr>
          <a:xfrm rot="10800000">
            <a:off x="7158015" y="3641536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49"/>
          <p:cNvSpPr txBox="1"/>
          <p:nvPr/>
        </p:nvSpPr>
        <p:spPr>
          <a:xfrm>
            <a:off x="7011864" y="3825595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sp>
        <p:nvSpPr>
          <p:cNvPr id="38" name="文本框 37"/>
          <p:cNvSpPr txBox="1"/>
          <p:nvPr/>
        </p:nvSpPr>
        <p:spPr>
          <a:xfrm>
            <a:off x="1664190" y="3627934"/>
            <a:ext cx="1217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SIM8918NA</a:t>
            </a:r>
            <a:endParaRPr lang="zh-CN" altLang="en-US" sz="1100" b="1" dirty="0"/>
          </a:p>
        </p:txBody>
      </p:sp>
      <p:sp>
        <p:nvSpPr>
          <p:cNvPr id="39" name="TextBox 5"/>
          <p:cNvSpPr txBox="1"/>
          <p:nvPr/>
        </p:nvSpPr>
        <p:spPr>
          <a:xfrm>
            <a:off x="398853" y="4103627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zh-CN" altLang="en-US" sz="1300" b="1" dirty="0">
                <a:latin typeface="+mj-ea"/>
                <a:ea typeface="+mj-ea"/>
              </a:rPr>
              <a:t>认证计划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1591186" y="4280270"/>
            <a:ext cx="9259735" cy="13679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427819" y="4181472"/>
            <a:ext cx="190501" cy="19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7512546" y="4280269"/>
            <a:ext cx="645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9"/>
          <p:cNvSpPr txBox="1"/>
          <p:nvPr/>
        </p:nvSpPr>
        <p:spPr>
          <a:xfrm>
            <a:off x="7611479" y="4309847"/>
            <a:ext cx="470335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3C</a:t>
            </a:r>
            <a:endParaRPr lang="zh-CN" altLang="en-US" sz="1300" dirty="0"/>
          </a:p>
        </p:txBody>
      </p:sp>
      <p:sp>
        <p:nvSpPr>
          <p:cNvPr id="48" name="TextBox 49"/>
          <p:cNvSpPr txBox="1"/>
          <p:nvPr/>
        </p:nvSpPr>
        <p:spPr>
          <a:xfrm>
            <a:off x="6552858" y="4312961"/>
            <a:ext cx="916575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CE/FCC</a:t>
            </a:r>
            <a:endParaRPr lang="zh-CN" altLang="en-US" sz="1300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6598941" y="4280269"/>
            <a:ext cx="645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等腰三角形 49"/>
          <p:cNvSpPr/>
          <p:nvPr/>
        </p:nvSpPr>
        <p:spPr>
          <a:xfrm rot="10800000">
            <a:off x="8253196" y="2566980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10800000">
            <a:off x="7139155" y="2581000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/>
          <p:cNvCxnSpPr/>
          <p:nvPr/>
        </p:nvCxnSpPr>
        <p:spPr>
          <a:xfrm>
            <a:off x="1591186" y="2762817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427819" y="2664018"/>
            <a:ext cx="190501" cy="1905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55" name="等腰三角形 54"/>
          <p:cNvSpPr/>
          <p:nvPr/>
        </p:nvSpPr>
        <p:spPr>
          <a:xfrm rot="10800000">
            <a:off x="5772272" y="2568024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664188" y="2527292"/>
            <a:ext cx="1408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SIM8918SA</a:t>
            </a:r>
            <a:endParaRPr lang="zh-CN" altLang="en-US" sz="1100" b="1" dirty="0"/>
          </a:p>
        </p:txBody>
      </p:sp>
      <p:sp>
        <p:nvSpPr>
          <p:cNvPr id="57" name="TextBox 11"/>
          <p:cNvSpPr txBox="1"/>
          <p:nvPr/>
        </p:nvSpPr>
        <p:spPr>
          <a:xfrm>
            <a:off x="7011219" y="2717832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58" name="TextBox 12"/>
          <p:cNvSpPr txBox="1"/>
          <p:nvPr/>
        </p:nvSpPr>
        <p:spPr>
          <a:xfrm>
            <a:off x="7894570" y="2713056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sp>
        <p:nvSpPr>
          <p:cNvPr id="59" name="TextBox 49"/>
          <p:cNvSpPr txBox="1"/>
          <p:nvPr/>
        </p:nvSpPr>
        <p:spPr>
          <a:xfrm>
            <a:off x="5644336" y="2704856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446" y="4649158"/>
            <a:ext cx="2967545" cy="1716361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921" y="1353055"/>
            <a:ext cx="1008033" cy="7758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68" y="4935762"/>
            <a:ext cx="2914273" cy="127242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968B689-D46A-A1AD-1659-ED1683EEE7E3}"/>
              </a:ext>
            </a:extLst>
          </p:cNvPr>
          <p:cNvSpPr txBox="1"/>
          <p:nvPr/>
        </p:nvSpPr>
        <p:spPr>
          <a:xfrm>
            <a:off x="176665" y="760133"/>
            <a:ext cx="8666947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QCM2290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平台产品规划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---SIM8918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object 4"/>
          <p:cNvGraphicFramePr>
            <a:graphicFrameLocks noGrp="1"/>
          </p:cNvGraphicFramePr>
          <p:nvPr/>
        </p:nvGraphicFramePr>
        <p:xfrm>
          <a:off x="408304" y="750725"/>
          <a:ext cx="11375393" cy="5693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3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4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2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3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4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77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008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0117">
                <a:tc>
                  <a:txBody>
                    <a:bodyPr/>
                    <a:lstStyle/>
                    <a:p>
                      <a:pPr marL="116840" algn="l">
                        <a:lnSpc>
                          <a:spcPct val="100000"/>
                        </a:lnSpc>
                        <a:spcBef>
                          <a:spcPts val="485"/>
                        </a:spcBef>
                      </a:pPr>
                      <a:r>
                        <a:rPr sz="1200" b="1" spc="-5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型号</a:t>
                      </a:r>
                      <a:endParaRPr sz="1200" dirty="0">
                        <a:solidFill>
                          <a:schemeClr val="bg1"/>
                        </a:solidFill>
                        <a:latin typeface="+mj-ea"/>
                        <a:ea typeface="+mj-ea"/>
                        <a:cs typeface="黑体" panose="02010609060101010101" pitchFamily="49" charset="-122"/>
                      </a:endParaRPr>
                    </a:p>
                  </a:txBody>
                  <a:tcPr marL="0" marR="0" marT="6159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b="1" dirty="0">
                          <a:solidFill>
                            <a:srgbClr val="FFC000"/>
                          </a:solidFill>
                          <a:latin typeface="+mn-lt"/>
                          <a:cs typeface="Arial" panose="020B0604020202020204"/>
                        </a:rPr>
                        <a:t>SIM8908E</a:t>
                      </a:r>
                    </a:p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/>
                        </a:rPr>
                        <a:t>SIM8918E</a:t>
                      </a:r>
                      <a:endParaRPr sz="1200" b="1" dirty="0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  <a:r>
                        <a:rPr lang="en-US" sz="12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IM8918</a:t>
                      </a:r>
                      <a:r>
                        <a:rPr sz="12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E</a:t>
                      </a:r>
                      <a:r>
                        <a:rPr lang="en-US" sz="12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A</a:t>
                      </a:r>
                      <a:endParaRPr sz="1200" b="1" dirty="0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1684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b="1" spc="-10" dirty="0">
                          <a:solidFill>
                            <a:schemeClr val="bg1"/>
                          </a:solidFill>
                          <a:latin typeface="+mn-lt"/>
                        </a:rPr>
                        <a:t>SIM8918</a:t>
                      </a:r>
                      <a:r>
                        <a:rPr sz="1200" b="1" spc="-10" dirty="0">
                          <a:solidFill>
                            <a:schemeClr val="bg1"/>
                          </a:solidFill>
                          <a:latin typeface="+mn-lt"/>
                        </a:rPr>
                        <a:t>NA*</a:t>
                      </a:r>
                      <a:endParaRPr sz="1200" b="1" dirty="0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  <a:r>
                        <a:rPr lang="en-US" sz="12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IM8918SA</a:t>
                      </a:r>
                      <a:endParaRPr sz="1200" b="1" baseline="24000" dirty="0">
                        <a:solidFill>
                          <a:schemeClr val="bg1"/>
                        </a:solidFill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b="1" spc="-5" dirty="0">
                          <a:solidFill>
                            <a:srgbClr val="FFC000"/>
                          </a:solidFill>
                          <a:latin typeface="+mn-lt"/>
                        </a:rPr>
                        <a:t>SIM8908CE</a:t>
                      </a:r>
                    </a:p>
                    <a:p>
                      <a:pPr marL="1174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2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S</a:t>
                      </a:r>
                      <a:r>
                        <a:rPr lang="en-US" sz="12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IM8918</a:t>
                      </a:r>
                      <a:r>
                        <a:rPr sz="1200" b="1" spc="-5" dirty="0">
                          <a:solidFill>
                            <a:schemeClr val="bg1"/>
                          </a:solidFill>
                          <a:latin typeface="+mn-lt"/>
                        </a:rPr>
                        <a:t>CE</a:t>
                      </a:r>
                      <a:endParaRPr sz="1200" b="1" dirty="0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b="1" dirty="0">
                          <a:solidFill>
                            <a:srgbClr val="FFC000"/>
                          </a:solidFill>
                          <a:latin typeface="+mn-lt"/>
                        </a:rPr>
                        <a:t>SIM8908W</a:t>
                      </a:r>
                    </a:p>
                    <a:p>
                      <a:pPr marL="1174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SIM8918W</a:t>
                      </a:r>
                      <a:endParaRPr sz="1200" b="1" dirty="0">
                        <a:solidFill>
                          <a:schemeClr val="bg1"/>
                        </a:solidFill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969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9591"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b="1" spc="-5" dirty="0">
                          <a:solidFill>
                            <a:srgbClr val="252525"/>
                          </a:solidFill>
                          <a:latin typeface="+mn-lt"/>
                        </a:rPr>
                        <a:t>LTE-FDD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6840" marR="29464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baseline="0" dirty="0">
                          <a:solidFill>
                            <a:srgbClr val="404040"/>
                          </a:solidFill>
                          <a:latin typeface="+mn-lt"/>
                          <a:ea typeface="Arial Unicode MS" panose="020B0604020202020204" charset="-122"/>
                          <a:cs typeface="Arial" panose="020B0604020202020204" pitchFamily="34" charset="0"/>
                        </a:rPr>
                        <a:t>B1/B3/B5/B7/B8/B20/B28</a:t>
                      </a:r>
                    </a:p>
                  </a:txBody>
                  <a:tcPr marL="0" marR="0" marT="419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6840" marR="2946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B1/B2/B3/B4/B5/B7/B8/B20/  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B28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419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6840" marR="3435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2/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B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4/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B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5/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B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7/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B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1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2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/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1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3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/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1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4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/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B17/B25/B26/B66/B</a:t>
                      </a:r>
                      <a:r>
                        <a:rPr lang="en-US"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7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1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419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 baseline="0" dirty="0">
                          <a:solidFill>
                            <a:srgbClr val="404040"/>
                          </a:solidFill>
                          <a:latin typeface="+mn-lt"/>
                        </a:rPr>
                        <a:t>B1/B2/B3/B4/B5/B7/B8/B28/B66</a:t>
                      </a:r>
                      <a:endParaRPr lang="en-US" altLang="zh-CN" sz="1100" b="0" i="0" u="none" strike="noStrike" baseline="0" dirty="0">
                        <a:solidFill>
                          <a:srgbClr val="404040"/>
                        </a:solidFill>
                        <a:latin typeface="+mn-lt"/>
                        <a:ea typeface="Arial Unicode MS" panose="020B0604020202020204" charset="-122"/>
                        <a:cs typeface="Arial" panose="020B0604020202020204" pitchFamily="34" charset="0"/>
                      </a:endParaRPr>
                    </a:p>
                  </a:txBody>
                  <a:tcPr marL="0" marR="0" marT="419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B1/B3/B5/B8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-</a:t>
                      </a:r>
                      <a:endParaRPr sz="110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621">
                <a:tc>
                  <a:txBody>
                    <a:bodyPr/>
                    <a:lstStyle/>
                    <a:p>
                      <a:pPr marL="1168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9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1" kern="1200" spc="-5" dirty="0">
                          <a:solidFill>
                            <a:srgbClr val="252525"/>
                          </a:solidFill>
                          <a:latin typeface="+mn-lt"/>
                          <a:ea typeface="+mn-ea"/>
                          <a:cs typeface="+mn-cs"/>
                        </a:rPr>
                        <a:t>LTE-TDD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93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i="0" u="none" strike="noStrike" baseline="0" dirty="0">
                          <a:solidFill>
                            <a:srgbClr val="404040"/>
                          </a:solidFill>
                          <a:latin typeface="+mn-lt"/>
                          <a:ea typeface="Arial Unicode MS" panose="020B0604020202020204" charset="-122"/>
                          <a:cs typeface="Arial" panose="020B0604020202020204" pitchFamily="34" charset="0"/>
                        </a:rPr>
                        <a:t>B38/B40/B41</a:t>
                      </a: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B38/B40/B41</a:t>
                      </a:r>
                      <a:endParaRPr sz="110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B41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B4</a:t>
                      </a:r>
                      <a:r>
                        <a:rPr lang="en-US"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0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B34/B38/B39/B40/B41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-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11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987"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b="1" dirty="0">
                          <a:solidFill>
                            <a:srgbClr val="252525"/>
                          </a:solidFill>
                          <a:latin typeface="+mn-lt"/>
                        </a:rPr>
                        <a:t>WCDMA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B1/B5/B8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B1/B2/B4/B5/B8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lang="en-US" sz="1100" dirty="0">
                          <a:solidFill>
                            <a:srgbClr val="252525"/>
                          </a:solidFill>
                          <a:latin typeface="+mn-lt"/>
                        </a:rPr>
                        <a:t>B2/B4/B5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B1/</a:t>
                      </a:r>
                      <a:r>
                        <a:rPr lang="en-US"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B2/B5/B8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B1/B8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-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987"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b="1" spc="-5" dirty="0">
                          <a:solidFill>
                            <a:srgbClr val="252525"/>
                          </a:solidFill>
                          <a:latin typeface="+mn-lt"/>
                        </a:rPr>
                        <a:t>GSM/EDGE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850/900/1800</a:t>
                      </a:r>
                      <a:r>
                        <a:rPr sz="1100" spc="-45" dirty="0">
                          <a:solidFill>
                            <a:srgbClr val="252525"/>
                          </a:solidFill>
                          <a:latin typeface="+mn-lt"/>
                        </a:rPr>
                        <a:t> 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MHz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850/900/1800/1900</a:t>
                      </a:r>
                      <a:r>
                        <a:rPr sz="1100" spc="-45" dirty="0">
                          <a:solidFill>
                            <a:srgbClr val="252525"/>
                          </a:solidFill>
                          <a:latin typeface="+mn-lt"/>
                        </a:rPr>
                        <a:t> 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MHz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684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-</a:t>
                      </a:r>
                      <a:endParaRPr sz="110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lang="en-US" sz="1100" dirty="0">
                          <a:solidFill>
                            <a:srgbClr val="252525"/>
                          </a:solidFill>
                          <a:latin typeface="+mn-lt"/>
                        </a:rPr>
                        <a:t>850/900/1800/1900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900/1800</a:t>
                      </a:r>
                      <a:r>
                        <a:rPr sz="1100" spc="-20" dirty="0">
                          <a:solidFill>
                            <a:srgbClr val="252525"/>
                          </a:solidFill>
                          <a:latin typeface="+mn-lt"/>
                        </a:rPr>
                        <a:t> 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MHz</a:t>
                      </a:r>
                      <a:endParaRPr sz="110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-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+mn-lt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5" dirty="0">
                          <a:solidFill>
                            <a:srgbClr val="252525"/>
                          </a:solidFill>
                          <a:latin typeface="+mn-lt"/>
                        </a:rPr>
                        <a:t>GNSS</a:t>
                      </a:r>
                      <a:endParaRPr sz="110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12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北斗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/GPS/GLONASS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或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GPS/</a:t>
                      </a:r>
                      <a:r>
                        <a:rPr lang="en-US" altLang="zh-CN" sz="1100" kern="1200" dirty="0" err="1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BeiDou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/Galileo</a:t>
                      </a: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北斗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/GPS/GLONASS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或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GPS/</a:t>
                      </a:r>
                      <a:r>
                        <a:rPr lang="en-US" altLang="zh-CN" sz="1100" kern="1200" dirty="0" err="1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BeiDou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/Galileo</a:t>
                      </a: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北斗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/GPS/GLONASS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或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GPS/</a:t>
                      </a:r>
                      <a:r>
                        <a:rPr lang="en-US" altLang="zh-CN" sz="1100" kern="1200" dirty="0" err="1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BeiDou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/Galileo</a:t>
                      </a:r>
                    </a:p>
                  </a:txBody>
                  <a:tcPr marL="0" marR="0" marT="425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北斗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/GPS/GLONASS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或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GPS/</a:t>
                      </a:r>
                      <a:r>
                        <a:rPr lang="en-US" altLang="zh-CN" sz="1100" kern="1200" dirty="0" err="1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BeiDou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/Galileo</a:t>
                      </a: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北斗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/GPS/GLONASS</a:t>
                      </a:r>
                      <a:r>
                        <a:rPr lang="zh-CN" altLang="en-US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或</a:t>
                      </a:r>
                      <a:endParaRPr lang="en-US" altLang="zh-CN" sz="1100" kern="1200" dirty="0">
                        <a:solidFill>
                          <a:srgbClr val="404040"/>
                        </a:solidFill>
                        <a:latin typeface="+mn-lt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75565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GPS/</a:t>
                      </a:r>
                      <a:r>
                        <a:rPr lang="en-US" altLang="zh-CN" sz="1100" kern="1200" dirty="0" err="1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BeiDou</a:t>
                      </a:r>
                      <a:r>
                        <a:rPr lang="en-US" altLang="zh-CN" sz="1100" kern="1200" dirty="0">
                          <a:solidFill>
                            <a:srgbClr val="404040"/>
                          </a:solidFill>
                          <a:latin typeface="+mn-lt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/Galileo</a:t>
                      </a:r>
                    </a:p>
                  </a:txBody>
                  <a:tcPr marL="0" marR="0" marT="11874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 dirty="0">
                        <a:latin typeface="+mn-lt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+mn-lt"/>
                        </a:rPr>
                        <a:t>-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90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00" dirty="0">
                        <a:latin typeface="+mn-lt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spc="-15" dirty="0">
                          <a:solidFill>
                            <a:srgbClr val="252525"/>
                          </a:solidFill>
                          <a:latin typeface="+mn-lt"/>
                        </a:rPr>
                        <a:t>WLAN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63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2.4&amp;5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 GHz,</a:t>
                      </a:r>
                      <a:endParaRPr sz="1100" dirty="0">
                        <a:latin typeface="+mn-lt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802.11a/b/g/n/ac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2.4&amp;5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 GHz,</a:t>
                      </a:r>
                      <a:endParaRPr sz="1100" dirty="0">
                        <a:latin typeface="+mn-lt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802.11a/b/g/n/ac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2.4&amp;5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 GHz,</a:t>
                      </a:r>
                      <a:endParaRPr sz="1100" dirty="0">
                        <a:latin typeface="+mn-lt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802.11a/b/g/n/ac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2.4&amp;5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 GHz,</a:t>
                      </a:r>
                      <a:endParaRPr sz="1100" dirty="0">
                        <a:latin typeface="+mn-lt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802.11a/b/g/n/ac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2.4&amp;5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 GHz,</a:t>
                      </a:r>
                      <a:endParaRPr sz="1100">
                        <a:latin typeface="+mn-lt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802.11a/b/g/n/ac</a:t>
                      </a:r>
                      <a:endParaRPr sz="110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100" spc="-5" dirty="0">
                          <a:solidFill>
                            <a:srgbClr val="252525"/>
                          </a:solidFill>
                          <a:latin typeface="+mn-lt"/>
                        </a:rPr>
                        <a:t>2.4&amp;5</a:t>
                      </a: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 GHz,</a:t>
                      </a:r>
                      <a:endParaRPr sz="1100" dirty="0">
                        <a:latin typeface="+mn-lt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100" spc="-10" dirty="0">
                          <a:solidFill>
                            <a:srgbClr val="252525"/>
                          </a:solidFill>
                          <a:latin typeface="+mn-lt"/>
                        </a:rPr>
                        <a:t>802.11a/b/g/n/ac</a:t>
                      </a:r>
                      <a:endParaRPr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621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sz="1100" b="1" dirty="0">
                          <a:latin typeface="+mn-lt"/>
                        </a:rPr>
                        <a:t>BT</a:t>
                      </a:r>
                      <a:endParaRPr sz="1100" b="1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sz="1100" dirty="0">
                          <a:latin typeface="+mn-lt"/>
                        </a:rPr>
                        <a:t>BT5.0</a:t>
                      </a:r>
                      <a:endParaRPr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444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lang="en-US" sz="1100" dirty="0">
                          <a:latin typeface="+mn-lt"/>
                        </a:rPr>
                        <a:t>BT5.0</a:t>
                      </a:r>
                      <a:endParaRPr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444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57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</a:rPr>
                        <a:t>BT5.0</a:t>
                      </a:r>
                      <a:endParaRPr lang="en-US" altLang="zh-CN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57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</a:rPr>
                        <a:t>BT5.0</a:t>
                      </a:r>
                      <a:endParaRPr lang="en-US" altLang="zh-CN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57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</a:rPr>
                        <a:t>BT5.0</a:t>
                      </a:r>
                      <a:endParaRPr lang="en-US" altLang="zh-CN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620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</a:rPr>
                        <a:t>BT5.0</a:t>
                      </a:r>
                      <a:endParaRPr lang="en-US" altLang="zh-CN" sz="1100" dirty="0">
                        <a:latin typeface="+mn-lt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21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b="1" dirty="0">
                        <a:latin typeface="+mj-ea"/>
                        <a:ea typeface="+mj-ea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252525"/>
                          </a:solidFill>
                          <a:latin typeface="+mj-ea"/>
                          <a:ea typeface="+mj-ea"/>
                        </a:rPr>
                        <a:t>区域</a:t>
                      </a:r>
                      <a:endParaRPr sz="1100" b="1" dirty="0">
                        <a:latin typeface="+mj-ea"/>
                        <a:ea typeface="+mj-ea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zh-CN" altLang="en-US"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欧洲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sz="1100" spc="5" dirty="0" err="1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印度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sz="1100" spc="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澳大利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亚/</a:t>
                      </a:r>
                      <a:r>
                        <a:rPr sz="1100" spc="-5" dirty="0" err="1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新西</a:t>
                      </a:r>
                      <a:r>
                        <a:rPr sz="1100" spc="5" dirty="0" err="1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兰</a:t>
                      </a:r>
                      <a:endParaRPr sz="1100" dirty="0">
                        <a:latin typeface="+mn-ea"/>
                        <a:ea typeface="+mn-ea"/>
                        <a:cs typeface="黑体" panose="02010609060101010101" pitchFamily="49" charset="-122"/>
                      </a:endParaRPr>
                    </a:p>
                  </a:txBody>
                  <a:tcPr marL="0" marR="0" marT="444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lang="zh-CN" altLang="en-US"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欧洲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sz="1100" spc="10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韩国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sz="1100" spc="10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南非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sz="1100" spc="10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拉丁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美</a:t>
                      </a:r>
                      <a:r>
                        <a:rPr sz="1100" spc="1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洲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/</a:t>
                      </a:r>
                      <a:endParaRPr sz="1100" dirty="0">
                        <a:latin typeface="+mn-ea"/>
                        <a:ea typeface="+mn-ea"/>
                      </a:endParaRPr>
                    </a:p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1100" spc="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印度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sz="1100" spc="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澳大利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亚/新西</a:t>
                      </a:r>
                      <a:r>
                        <a:rPr sz="1100" spc="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兰</a:t>
                      </a:r>
                      <a:r>
                        <a:rPr sz="1100" spc="-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/南非</a:t>
                      </a:r>
                      <a:endParaRPr sz="1100" dirty="0">
                        <a:latin typeface="+mn-ea"/>
                        <a:ea typeface="+mn-ea"/>
                        <a:cs typeface="黑体" panose="02010609060101010101" pitchFamily="49" charset="-122"/>
                      </a:endParaRPr>
                    </a:p>
                  </a:txBody>
                  <a:tcPr marL="0" marR="0" marT="4445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+mn-ea"/>
                        <a:ea typeface="+mn-ea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sz="1100" spc="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北美</a:t>
                      </a:r>
                      <a:endParaRPr sz="1100">
                        <a:latin typeface="+mn-ea"/>
                        <a:ea typeface="+mn-ea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+mn-ea"/>
                        <a:ea typeface="+mn-ea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lang="zh-CN" altLang="en-US" sz="1100" spc="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南美洲</a:t>
                      </a:r>
                      <a:endParaRPr sz="1100" dirty="0">
                        <a:latin typeface="+mn-ea"/>
                        <a:ea typeface="+mn-ea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+mn-ea"/>
                        <a:ea typeface="+mn-ea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sz="1100" spc="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中国</a:t>
                      </a:r>
                      <a:endParaRPr sz="1100" dirty="0">
                        <a:latin typeface="+mn-ea"/>
                        <a:ea typeface="+mn-ea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 dirty="0">
                        <a:latin typeface="+mn-ea"/>
                        <a:ea typeface="+mn-ea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1100" spc="5" dirty="0">
                          <a:solidFill>
                            <a:srgbClr val="252525"/>
                          </a:solidFill>
                          <a:latin typeface="+mn-ea"/>
                          <a:ea typeface="+mn-ea"/>
                        </a:rPr>
                        <a:t>全球</a:t>
                      </a:r>
                      <a:endParaRPr sz="1100" dirty="0">
                        <a:latin typeface="+mn-ea"/>
                        <a:ea typeface="+mn-ea"/>
                        <a:cs typeface="黑体" panose="02010609060101010101" pitchFamily="49" charset="-122"/>
                      </a:endParaRP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lang="zh-CN" altLang="en-US" sz="1100" b="1" dirty="0">
                          <a:latin typeface="+mj-ea"/>
                          <a:ea typeface="+mj-ea"/>
                          <a:cs typeface="黑体" panose="02010609060101010101" pitchFamily="49" charset="-122"/>
                        </a:rPr>
                        <a:t>系统</a:t>
                      </a:r>
                      <a:endParaRPr sz="1100" b="1" dirty="0">
                        <a:latin typeface="+mj-ea"/>
                        <a:ea typeface="+mj-ea"/>
                        <a:cs typeface="黑体" panose="02010609060101010101" pitchFamily="49" charset="-12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935" marR="39243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Android 11/12</a:t>
                      </a: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935" marR="39243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Android 11/12</a:t>
                      </a: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4935" marR="39243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Android 11/12</a:t>
                      </a:r>
                    </a:p>
                  </a:txBody>
                  <a:tcPr marL="0" marR="0" marT="115571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Android 11/12</a:t>
                      </a:r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557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Android 11/12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6205" marR="22352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dirty="0">
                          <a:latin typeface="+mn-lt"/>
                          <a:cs typeface="黑体" panose="02010609060101010101" pitchFamily="49" charset="-122"/>
                        </a:rPr>
                        <a:t>Android 11/12</a:t>
                      </a:r>
                    </a:p>
                  </a:txBody>
                  <a:tcPr marL="0" marR="0" marT="57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53096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lang="zh-CN" altLang="en-US" sz="1100" b="1" dirty="0">
                          <a:latin typeface="+mj-ea"/>
                          <a:ea typeface="+mj-ea"/>
                          <a:cs typeface="黑体" panose="02010609060101010101" pitchFamily="49" charset="-122"/>
                        </a:rPr>
                        <a:t>内存</a:t>
                      </a:r>
                      <a:endParaRPr sz="1100" b="1" dirty="0">
                        <a:latin typeface="+mj-ea"/>
                        <a:ea typeface="+mj-ea"/>
                        <a:cs typeface="黑体" panose="02010609060101010101" pitchFamily="49" charset="-122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970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35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Tx/>
                        <a:buFontTx/>
                        <a:buNone/>
                        <a:tabLst>
                          <a:tab pos="353060" algn="l"/>
                        </a:tabLst>
                        <a:defRPr/>
                      </a:pPr>
                      <a:r>
                        <a:rPr lang="en-US" altLang="zh-CN" sz="1100" b="1" spc="-5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 </a:t>
                      </a:r>
                      <a:r>
                        <a:rPr lang="en-US" altLang="zh-CN" sz="11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GB </a:t>
                      </a:r>
                      <a:r>
                        <a:rPr lang="en-US" altLang="zh-CN" sz="1100" b="1" spc="-5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LPDDR4X </a:t>
                      </a:r>
                      <a:r>
                        <a:rPr lang="en-US" altLang="zh-CN" sz="11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+ 16   GB</a:t>
                      </a:r>
                      <a:r>
                        <a:rPr lang="en-US" altLang="zh-CN" sz="1100" b="1" spc="-3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100" b="1" spc="-5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eMMC</a:t>
                      </a:r>
                      <a:r>
                        <a:rPr lang="zh-CN" altLang="en-US" sz="1100" b="1" spc="-5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（默认主推），</a:t>
                      </a:r>
                      <a:r>
                        <a:rPr lang="zh-CN" altLang="en-US" sz="1100" b="1" spc="-5" dirty="0">
                          <a:solidFill>
                            <a:srgbClr val="FF0000"/>
                          </a:solidFill>
                        </a:rPr>
                        <a:t>最小可支持 </a:t>
                      </a:r>
                      <a:r>
                        <a:rPr lang="en-US" altLang="zh-CN" sz="1100" b="1" spc="-5" dirty="0">
                          <a:solidFill>
                            <a:srgbClr val="FF0000"/>
                          </a:solidFill>
                        </a:rPr>
                        <a:t>1 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</a:rPr>
                        <a:t>GB </a:t>
                      </a:r>
                      <a:r>
                        <a:rPr lang="en-US" altLang="zh-CN" sz="1100" b="1" spc="-5" dirty="0">
                          <a:solidFill>
                            <a:srgbClr val="FF0000"/>
                          </a:solidFill>
                        </a:rPr>
                        <a:t>LPDDR4X </a:t>
                      </a:r>
                      <a:r>
                        <a:rPr lang="en-US" altLang="zh-CN" sz="1100" b="1" dirty="0">
                          <a:solidFill>
                            <a:srgbClr val="FF0000"/>
                          </a:solidFill>
                        </a:rPr>
                        <a:t>+ 8   GB</a:t>
                      </a:r>
                      <a:r>
                        <a:rPr lang="en-US" altLang="zh-CN" sz="1100" b="1" spc="-3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100" b="1" spc="-5" dirty="0">
                          <a:solidFill>
                            <a:srgbClr val="FF0000"/>
                          </a:solidFill>
                        </a:rPr>
                        <a:t>eMMC</a:t>
                      </a:r>
                      <a:b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</a:b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2 </a:t>
                      </a:r>
                      <a:r>
                        <a:rPr lang="en-US" altLang="zh-CN" sz="1100" dirty="0">
                          <a:solidFill>
                            <a:srgbClr val="252525"/>
                          </a:solidFill>
                        </a:rPr>
                        <a:t>GB </a:t>
                      </a: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LPDDR4X </a:t>
                      </a:r>
                      <a:r>
                        <a:rPr lang="en-US" altLang="zh-CN" sz="1100" dirty="0">
                          <a:solidFill>
                            <a:srgbClr val="252525"/>
                          </a:solidFill>
                        </a:rPr>
                        <a:t>+ 32   GB</a:t>
                      </a:r>
                      <a:r>
                        <a:rPr lang="en-US" altLang="zh-CN" sz="1100" spc="-30" dirty="0">
                          <a:solidFill>
                            <a:srgbClr val="252525"/>
                          </a:solidFill>
                        </a:rPr>
                        <a:t> </a:t>
                      </a: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eMMC </a:t>
                      </a:r>
                      <a:r>
                        <a:rPr lang="zh-CN" altLang="en-US" sz="1100" spc="-5" dirty="0">
                          <a:solidFill>
                            <a:srgbClr val="252525"/>
                          </a:solidFill>
                        </a:rPr>
                        <a:t>（可选）</a:t>
                      </a:r>
                      <a:b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</a:b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3 </a:t>
                      </a:r>
                      <a:r>
                        <a:rPr lang="en-US" altLang="zh-CN" sz="1100" dirty="0">
                          <a:solidFill>
                            <a:srgbClr val="252525"/>
                          </a:solidFill>
                        </a:rPr>
                        <a:t>GB </a:t>
                      </a: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LPDDR4X </a:t>
                      </a:r>
                      <a:r>
                        <a:rPr lang="en-US" altLang="zh-CN" sz="1100" dirty="0">
                          <a:solidFill>
                            <a:srgbClr val="252525"/>
                          </a:solidFill>
                        </a:rPr>
                        <a:t>+ 32   GB</a:t>
                      </a:r>
                      <a:r>
                        <a:rPr lang="en-US" altLang="zh-CN" sz="1100" spc="-30" dirty="0">
                          <a:solidFill>
                            <a:srgbClr val="252525"/>
                          </a:solidFill>
                        </a:rPr>
                        <a:t> </a:t>
                      </a: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eMMC </a:t>
                      </a:r>
                      <a:r>
                        <a:rPr lang="zh-CN" altLang="en-US" sz="1100" spc="-5" dirty="0">
                          <a:solidFill>
                            <a:srgbClr val="252525"/>
                          </a:solidFill>
                        </a:rPr>
                        <a:t>（可选）</a:t>
                      </a:r>
                      <a:endParaRPr lang="zh-CN" altLang="en-US" sz="1100" dirty="0"/>
                    </a:p>
                    <a:p>
                      <a:pPr marL="179705" indent="0" algn="l">
                        <a:lnSpc>
                          <a:spcPct val="100000"/>
                        </a:lnSpc>
                        <a:buClr>
                          <a:srgbClr val="FF0000"/>
                        </a:buClr>
                        <a:buFontTx/>
                        <a:buNone/>
                        <a:tabLst>
                          <a:tab pos="353060" algn="l"/>
                        </a:tabLst>
                      </a:pP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3 </a:t>
                      </a:r>
                      <a:r>
                        <a:rPr lang="en-US" altLang="zh-CN" sz="1100" dirty="0">
                          <a:solidFill>
                            <a:srgbClr val="252525"/>
                          </a:solidFill>
                        </a:rPr>
                        <a:t>GB </a:t>
                      </a: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LPDDR4X </a:t>
                      </a:r>
                      <a:r>
                        <a:rPr lang="en-US" altLang="zh-CN" sz="1100" dirty="0">
                          <a:solidFill>
                            <a:srgbClr val="252525"/>
                          </a:solidFill>
                        </a:rPr>
                        <a:t>+ 64   GB</a:t>
                      </a:r>
                      <a:r>
                        <a:rPr lang="en-US" altLang="zh-CN" sz="1100" spc="-30" dirty="0">
                          <a:solidFill>
                            <a:srgbClr val="252525"/>
                          </a:solidFill>
                        </a:rPr>
                        <a:t> </a:t>
                      </a: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eMMC </a:t>
                      </a:r>
                      <a:r>
                        <a:rPr lang="zh-CN" altLang="en-US" sz="1100" spc="-5" dirty="0">
                          <a:solidFill>
                            <a:srgbClr val="252525"/>
                          </a:solidFill>
                        </a:rPr>
                        <a:t>（可选）</a:t>
                      </a:r>
                      <a:endParaRPr lang="en-US" altLang="zh-CN" sz="1100" spc="-5" dirty="0">
                        <a:solidFill>
                          <a:srgbClr val="252525"/>
                        </a:solidFill>
                      </a:endParaRPr>
                    </a:p>
                    <a:p>
                      <a:pPr marL="179705" indent="0" algn="l">
                        <a:lnSpc>
                          <a:spcPct val="100000"/>
                        </a:lnSpc>
                        <a:buClr>
                          <a:srgbClr val="FF0000"/>
                        </a:buClr>
                        <a:buFontTx/>
                        <a:buNone/>
                        <a:tabLst>
                          <a:tab pos="353060" algn="l"/>
                        </a:tabLst>
                      </a:pP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4 </a:t>
                      </a:r>
                      <a:r>
                        <a:rPr lang="en-US" altLang="zh-CN" sz="1100" dirty="0">
                          <a:solidFill>
                            <a:srgbClr val="252525"/>
                          </a:solidFill>
                        </a:rPr>
                        <a:t>GB </a:t>
                      </a: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LPDDR4X </a:t>
                      </a:r>
                      <a:r>
                        <a:rPr lang="en-US" altLang="zh-CN" sz="1100" dirty="0">
                          <a:solidFill>
                            <a:srgbClr val="252525"/>
                          </a:solidFill>
                        </a:rPr>
                        <a:t>+ 64   GB</a:t>
                      </a:r>
                      <a:r>
                        <a:rPr lang="en-US" altLang="zh-CN" sz="1100" spc="-30" dirty="0">
                          <a:solidFill>
                            <a:srgbClr val="252525"/>
                          </a:solidFill>
                        </a:rPr>
                        <a:t> </a:t>
                      </a:r>
                      <a:r>
                        <a:rPr lang="en-US" altLang="zh-CN" sz="1100" spc="-5" dirty="0">
                          <a:solidFill>
                            <a:srgbClr val="252525"/>
                          </a:solidFill>
                        </a:rPr>
                        <a:t>eMMC </a:t>
                      </a:r>
                      <a:r>
                        <a:rPr lang="zh-CN" altLang="en-US" sz="1100" spc="-5" dirty="0">
                          <a:solidFill>
                            <a:srgbClr val="252525"/>
                          </a:solidFill>
                        </a:rPr>
                        <a:t>（可选）</a:t>
                      </a:r>
                      <a:endParaRPr lang="zh-CN" altLang="en-US" sz="1100" dirty="0">
                        <a:latin typeface="+mn-lt"/>
                        <a:cs typeface="Arial" panose="020B0604020202020204"/>
                      </a:endParaRPr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5080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1557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698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57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2" name="object 3"/>
          <p:cNvSpPr txBox="1"/>
          <p:nvPr/>
        </p:nvSpPr>
        <p:spPr>
          <a:xfrm>
            <a:off x="9552384" y="6043850"/>
            <a:ext cx="204787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230"/>
              </a:lnSpc>
              <a:spcBef>
                <a:spcPts val="100"/>
              </a:spcBef>
            </a:pPr>
            <a:r>
              <a:rPr lang="en-US" sz="1000" i="1" spc="-5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z="1050" i="1" spc="-45" dirty="0" err="1">
                <a:solidFill>
                  <a:srgbClr val="7E7E7E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表示正在开</a:t>
            </a:r>
            <a:r>
              <a:rPr sz="1050" i="1" spc="-55" dirty="0" err="1">
                <a:solidFill>
                  <a:srgbClr val="7E7E7E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发</a:t>
            </a:r>
            <a:r>
              <a:rPr sz="1050" i="1" spc="-40" dirty="0" err="1">
                <a:solidFill>
                  <a:srgbClr val="7E7E7E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中</a:t>
            </a:r>
            <a:r>
              <a:rPr sz="1000" i="1" spc="-11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050" i="1" spc="-55" dirty="0">
                <a:solidFill>
                  <a:srgbClr val="7E7E7E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进行</a:t>
            </a:r>
            <a:r>
              <a:rPr sz="1050" i="1" spc="-45" dirty="0">
                <a:solidFill>
                  <a:srgbClr val="7E7E7E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中</a:t>
            </a:r>
            <a:r>
              <a:rPr sz="1000" i="1" spc="-11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050" i="1" spc="-55" dirty="0" err="1">
                <a:solidFill>
                  <a:srgbClr val="7E7E7E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规划</a:t>
            </a:r>
            <a:r>
              <a:rPr sz="1050" i="1" spc="-45" dirty="0" err="1">
                <a:solidFill>
                  <a:srgbClr val="7E7E7E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中</a:t>
            </a:r>
            <a:endParaRPr sz="1050" dirty="0">
              <a:latin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2"/>
          <p:cNvGraphicFramePr>
            <a:graphicFrameLocks noGrp="1"/>
          </p:cNvGraphicFramePr>
          <p:nvPr/>
        </p:nvGraphicFramePr>
        <p:xfrm>
          <a:off x="551498" y="740702"/>
          <a:ext cx="11089006" cy="56501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4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83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b="1" spc="-5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接口</a:t>
                      </a:r>
                      <a:endParaRPr sz="15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679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500" b="1" spc="-5" dirty="0">
                          <a:solidFill>
                            <a:schemeClr val="bg1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描述</a:t>
                      </a:r>
                      <a:endParaRPr sz="1500" dirty="0">
                        <a:solidFill>
                          <a:schemeClr val="bg1"/>
                        </a:solidFill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6794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LCM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28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路</a:t>
                      </a:r>
                      <a:r>
                        <a:rPr sz="1200" spc="-26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4-lane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MIPI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DSI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HD+ (1680</a:t>
                      </a:r>
                      <a:r>
                        <a:rPr sz="1200" spc="-2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26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720)</a:t>
                      </a:r>
                      <a:r>
                        <a:rPr sz="1200" spc="-2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@</a:t>
                      </a:r>
                      <a:r>
                        <a:rPr sz="1200" spc="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60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fps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1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40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摄像头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13335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2425" indent="-173355">
                        <a:lnSpc>
                          <a:spcPct val="100000"/>
                        </a:lnSpc>
                        <a:spcBef>
                          <a:spcPts val="33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路</a:t>
                      </a:r>
                      <a:r>
                        <a:rPr sz="1200" spc="-26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4-lane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MIPI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CSI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，最高速率达</a:t>
                      </a:r>
                      <a:r>
                        <a:rPr sz="1200" spc="-26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2.5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Gbps/lane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52425" indent="-173355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支持</a:t>
                      </a:r>
                      <a:r>
                        <a:rPr sz="1200" spc="-27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2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路或</a:t>
                      </a:r>
                      <a:r>
                        <a:rPr sz="1200" spc="-254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3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路摄像头，双</a:t>
                      </a:r>
                      <a:r>
                        <a:rPr sz="1200" spc="-26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ISP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最高可支持</a:t>
                      </a:r>
                      <a:r>
                        <a:rPr sz="1200" spc="-27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25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MP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或</a:t>
                      </a:r>
                      <a:r>
                        <a:rPr sz="1200" spc="-27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13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MP</a:t>
                      </a:r>
                      <a:r>
                        <a:rPr sz="1200" spc="-2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+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13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MP</a:t>
                      </a:r>
                      <a:r>
                        <a:rPr sz="1200" spc="-1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摄像头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4191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触摸屏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1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电容屏，使用</a:t>
                      </a:r>
                      <a:r>
                        <a:rPr sz="1200" spc="-28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I2C</a:t>
                      </a:r>
                      <a:r>
                        <a:rPr sz="1200" spc="-1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控制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1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91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音频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571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模拟信道：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  <a:p>
                      <a:pPr marL="352425" indent="-173355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路模拟输入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：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MIC1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、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MIC2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、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MIC3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（其中</a:t>
                      </a:r>
                      <a:r>
                        <a:rPr sz="1200" spc="-28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lang="en-US"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MIC3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为降噪麦克风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)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52425" indent="-173355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 err="1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路模拟输出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：</a:t>
                      </a:r>
                      <a:r>
                        <a:rPr lang="zh-CN" altLang="en-US" sz="1200" dirty="0"/>
                        <a:t>听筒、扬声器、立体声耳机和</a:t>
                      </a:r>
                      <a:r>
                        <a:rPr lang="en-US" altLang="zh-CN" sz="1200" dirty="0"/>
                        <a:t>LINEOUT</a:t>
                      </a:r>
                      <a:endParaRPr lang="en-US" sz="1200" dirty="0">
                        <a:solidFill>
                          <a:srgbClr val="252525"/>
                        </a:solidFill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  <a:p>
                      <a:pPr marL="179070" indent="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None/>
                        <a:tabLst>
                          <a:tab pos="353060" algn="l"/>
                        </a:tabLst>
                      </a:pPr>
                      <a:r>
                        <a:rPr lang="zh-CN" altLang="en-US"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数字信道：</a:t>
                      </a:r>
                      <a:endParaRPr lang="en-US" altLang="zh-CN" sz="1200" dirty="0">
                        <a:solidFill>
                          <a:srgbClr val="252525"/>
                        </a:solidFill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  <a:p>
                      <a:pPr marL="350520" indent="-17145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lang="en-US" altLang="zh-CN" sz="1200" dirty="0"/>
                        <a:t>1 </a:t>
                      </a:r>
                      <a:r>
                        <a:rPr lang="zh-CN" altLang="en-US" sz="1200" dirty="0"/>
                        <a:t>路 数字音频接口 </a:t>
                      </a:r>
                      <a:r>
                        <a:rPr lang="en-US" altLang="zh-CN" sz="1200" dirty="0"/>
                        <a:t>I2S</a:t>
                      </a:r>
                      <a:r>
                        <a:rPr lang="zh-CN" altLang="en-US" sz="1200" dirty="0"/>
                        <a:t>：主从模式均支持</a:t>
                      </a:r>
                      <a:endParaRPr lang="en-US" altLang="zh-CN" sz="1200" dirty="0"/>
                    </a:p>
                    <a:p>
                      <a:pPr marL="350520" indent="-171450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lang="zh-CN" altLang="en-US" sz="1200" dirty="0"/>
                        <a:t>两路数字</a:t>
                      </a:r>
                      <a:r>
                        <a:rPr lang="en-US" altLang="zh-CN" sz="1200" dirty="0"/>
                        <a:t>MIC</a:t>
                      </a:r>
                      <a:r>
                        <a:rPr lang="zh-CN" altLang="en-US" sz="1200" dirty="0"/>
                        <a:t>接口，支持四个数字麦克风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4191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97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视频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52425" indent="-173355">
                        <a:lnSpc>
                          <a:spcPct val="100000"/>
                        </a:lnSpc>
                        <a:spcBef>
                          <a:spcPts val="545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编码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：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1080P</a:t>
                      </a:r>
                      <a:r>
                        <a:rPr sz="1200" spc="-6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@ 30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fps;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8-bit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HEVC/H.264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52425" indent="-173355">
                        <a:lnSpc>
                          <a:spcPct val="100000"/>
                        </a:lnSpc>
                        <a:buClr>
                          <a:srgbClr val="FF0000"/>
                        </a:buClr>
                        <a:buFont typeface="Wingdings" panose="05000000000000000000" pitchFamily="2" charset="2"/>
                        <a:buChar char="Ø"/>
                        <a:tabLst>
                          <a:tab pos="353060" algn="l"/>
                        </a:tabLst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解码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：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1080P</a:t>
                      </a:r>
                      <a:r>
                        <a:rPr sz="1200" spc="-5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@ 30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fps;</a:t>
                      </a:r>
                      <a:r>
                        <a:rPr sz="1200" spc="-2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8-bit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HEVC/H.264/VP9</a:t>
                      </a:r>
                      <a:endParaRPr sz="12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921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USB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91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spc="-1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Type-C</a:t>
                      </a:r>
                      <a:r>
                        <a:rPr sz="1200" spc="-1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符合</a:t>
                      </a:r>
                      <a:r>
                        <a:rPr sz="1200" spc="-28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USB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2.0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和</a:t>
                      </a:r>
                      <a:r>
                        <a:rPr sz="1200" spc="-26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3.1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规范，支持</a:t>
                      </a:r>
                      <a:r>
                        <a:rPr sz="1200" spc="-26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USB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OTG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、充电等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583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(U)SIM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91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27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支持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1.8/2.95</a:t>
                      </a:r>
                      <a:r>
                        <a:rPr sz="1200" spc="-4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V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(U)SIM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卡，支持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(U)SIM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卡热插拔检测、双卡双待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1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711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1" spc="-1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UART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91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27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最高速率达</a:t>
                      </a:r>
                      <a:r>
                        <a:rPr sz="1200" spc="-28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Mbps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其中一路支持硬件流控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584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SD</a:t>
                      </a: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卡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31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SD 3.0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4-bit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SDIO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583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I2C/I2S/PWM/SPI/ADC/GPIO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191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支持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623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200" b="1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PWRKEY</a:t>
                      </a:r>
                      <a:endParaRPr sz="12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2551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支持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609"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b="1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天线</a:t>
                      </a:r>
                      <a:endParaRPr sz="120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×</a:t>
                      </a:r>
                      <a:r>
                        <a:rPr sz="1200" spc="-27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 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主天线、分集天线、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GNSS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天线</a:t>
                      </a:r>
                      <a:r>
                        <a:rPr sz="1200" spc="-5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和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Arial" panose="020B0604020202020204"/>
                          <a:cs typeface="Arial" panose="020B0604020202020204"/>
                        </a:rPr>
                        <a:t>Wi-Fi/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黑体" panose="02010609060101010101" pitchFamily="49" charset="-122"/>
                          <a:cs typeface="黑体" panose="02010609060101010101" pitchFamily="49" charset="-122"/>
                        </a:rPr>
                        <a:t>蓝牙天线</a:t>
                      </a:r>
                      <a:endParaRPr sz="1200" dirty="0">
                        <a:latin typeface="黑体" panose="02010609060101010101" pitchFamily="49" charset="-122"/>
                        <a:cs typeface="黑体" panose="02010609060101010101" pitchFamily="49" charset="-122"/>
                      </a:endParaRPr>
                    </a:p>
                  </a:txBody>
                  <a:tcPr marL="0" marR="0" marT="8382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/>
          <p:nvPr/>
        </p:nvSpPr>
        <p:spPr>
          <a:xfrm>
            <a:off x="588739" y="3594935"/>
            <a:ext cx="1868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主要优势</a:t>
            </a:r>
          </a:p>
        </p:txBody>
      </p:sp>
      <p:sp>
        <p:nvSpPr>
          <p:cNvPr id="6" name="TextBox 21"/>
          <p:cNvSpPr txBox="1"/>
          <p:nvPr/>
        </p:nvSpPr>
        <p:spPr>
          <a:xfrm>
            <a:off x="1013384" y="3804466"/>
            <a:ext cx="5302576" cy="25526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184785" indent="-184785">
              <a:lnSpc>
                <a:spcPct val="150000"/>
              </a:lnSpc>
              <a:buClr>
                <a:srgbClr val="ED5550"/>
              </a:buClr>
              <a:buFont typeface="Wingdings" panose="05000000000000000000" pitchFamily="2" charset="2"/>
              <a:buChar char="u"/>
              <a:defRPr sz="105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LCC+LGA, 40.5*40.5*2.85(mm)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MT8766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四核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A53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主频：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2.0GHz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11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主推内存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16GB eMMC  +  2GB LPDDR3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lane MIPI_DSI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，最高支持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1660*720p@60fps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支持最多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路摄像头功能，主摄最高支持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13MP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1080P @30fps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视频的录制和播放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主推型号：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SIM6600CE/SIM6600E/SIM6600EA/SIM6600SA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应用领域：智能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手持终端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智慧安卓终端等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10800000">
            <a:off x="7725294" y="2120125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0800000">
            <a:off x="6413288" y="2134145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1"/>
          <p:cNvSpPr txBox="1"/>
          <p:nvPr/>
        </p:nvSpPr>
        <p:spPr>
          <a:xfrm>
            <a:off x="6267136" y="2318204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10" name="TextBox 12"/>
          <p:cNvSpPr txBox="1"/>
          <p:nvPr/>
        </p:nvSpPr>
        <p:spPr>
          <a:xfrm>
            <a:off x="7348453" y="2313428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591186" y="2315962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/>
          <p:cNvSpPr txBox="1"/>
          <p:nvPr/>
        </p:nvSpPr>
        <p:spPr>
          <a:xfrm>
            <a:off x="382903" y="2150832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zh-CN" altLang="en-US" sz="1300" b="1" dirty="0">
                <a:latin typeface="+mj-ea"/>
                <a:ea typeface="+mj-ea"/>
              </a:rPr>
              <a:t>项目计划</a:t>
            </a:r>
          </a:p>
        </p:txBody>
      </p:sp>
      <p:sp>
        <p:nvSpPr>
          <p:cNvPr id="13" name="矩形 12"/>
          <p:cNvSpPr/>
          <p:nvPr/>
        </p:nvSpPr>
        <p:spPr>
          <a:xfrm>
            <a:off x="1427819" y="2217163"/>
            <a:ext cx="190501" cy="1905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4" name="等腰三角形 13"/>
          <p:cNvSpPr/>
          <p:nvPr/>
        </p:nvSpPr>
        <p:spPr>
          <a:xfrm rot="10800000">
            <a:off x="5074691" y="2121169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49"/>
          <p:cNvSpPr txBox="1"/>
          <p:nvPr/>
        </p:nvSpPr>
        <p:spPr>
          <a:xfrm>
            <a:off x="4928540" y="2305228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6954827" y="4932428"/>
            <a:ext cx="3956120" cy="1069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9107"/>
              </p:ext>
            </p:extLst>
          </p:nvPr>
        </p:nvGraphicFramePr>
        <p:xfrm>
          <a:off x="1399840" y="1263454"/>
          <a:ext cx="939232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45440">
                <a:tc gridSpan="12"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lt"/>
                        </a:rPr>
                        <a:t>2022</a:t>
                      </a:r>
                      <a:endParaRPr lang="zh-CN" altLang="en-US" sz="1500" dirty="0"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Jan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Feb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Apr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May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Jul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Aug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Sept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Oct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Nov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Dec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76" y="3213227"/>
            <a:ext cx="2750253" cy="1719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64188" y="2084571"/>
            <a:ext cx="942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SIM6600CE</a:t>
            </a:r>
            <a:endParaRPr lang="zh-CN" altLang="en-US" sz="1100" b="1" dirty="0"/>
          </a:p>
        </p:txBody>
      </p:sp>
      <p:sp>
        <p:nvSpPr>
          <p:cNvPr id="21" name="等腰三角形 20"/>
          <p:cNvSpPr/>
          <p:nvPr/>
        </p:nvSpPr>
        <p:spPr>
          <a:xfrm rot="10800000">
            <a:off x="8187207" y="2555777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0800000">
            <a:off x="7139155" y="2569796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11"/>
          <p:cNvSpPr txBox="1"/>
          <p:nvPr/>
        </p:nvSpPr>
        <p:spPr>
          <a:xfrm>
            <a:off x="6993004" y="2753854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24" name="TextBox 12"/>
          <p:cNvSpPr txBox="1"/>
          <p:nvPr/>
        </p:nvSpPr>
        <p:spPr>
          <a:xfrm>
            <a:off x="7810366" y="2749078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591186" y="2751612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427819" y="2652813"/>
            <a:ext cx="190501" cy="1905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5819408" y="2556820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49"/>
          <p:cNvSpPr txBox="1"/>
          <p:nvPr/>
        </p:nvSpPr>
        <p:spPr>
          <a:xfrm>
            <a:off x="5673256" y="2740878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sp>
        <p:nvSpPr>
          <p:cNvPr id="29" name="文本框 28"/>
          <p:cNvSpPr txBox="1"/>
          <p:nvPr/>
        </p:nvSpPr>
        <p:spPr>
          <a:xfrm>
            <a:off x="1664188" y="2516088"/>
            <a:ext cx="14086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/>
              <a:t>SIM6600E/EA/SA</a:t>
            </a:r>
            <a:endParaRPr lang="zh-CN" altLang="en-US" sz="1100" b="1" dirty="0"/>
          </a:p>
        </p:txBody>
      </p:sp>
      <p:sp>
        <p:nvSpPr>
          <p:cNvPr id="39" name="TextBox 5"/>
          <p:cNvSpPr txBox="1"/>
          <p:nvPr/>
        </p:nvSpPr>
        <p:spPr>
          <a:xfrm>
            <a:off x="398853" y="3000396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zh-CN" altLang="en-US" sz="1300" b="1" dirty="0">
                <a:latin typeface="+mj-ea"/>
                <a:ea typeface="+mj-ea"/>
              </a:rPr>
              <a:t>认证计划</a:t>
            </a: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1591186" y="3177039"/>
            <a:ext cx="9259735" cy="13679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1427819" y="3078241"/>
            <a:ext cx="190501" cy="19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46" name="直接箭头连接符 45"/>
          <p:cNvCxnSpPr/>
          <p:nvPr/>
        </p:nvCxnSpPr>
        <p:spPr>
          <a:xfrm>
            <a:off x="6221054" y="3188360"/>
            <a:ext cx="645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9"/>
          <p:cNvSpPr txBox="1"/>
          <p:nvPr/>
        </p:nvSpPr>
        <p:spPr>
          <a:xfrm>
            <a:off x="6326082" y="3206812"/>
            <a:ext cx="470335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3C</a:t>
            </a:r>
            <a:endParaRPr lang="zh-CN" altLang="en-US" sz="1300" dirty="0"/>
          </a:p>
        </p:txBody>
      </p:sp>
      <p:sp>
        <p:nvSpPr>
          <p:cNvPr id="48" name="TextBox 49"/>
          <p:cNvSpPr txBox="1"/>
          <p:nvPr/>
        </p:nvSpPr>
        <p:spPr>
          <a:xfrm>
            <a:off x="6954826" y="3221098"/>
            <a:ext cx="916575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CE/FCC</a:t>
            </a:r>
            <a:endParaRPr lang="zh-CN" altLang="en-US" sz="1300" dirty="0"/>
          </a:p>
        </p:txBody>
      </p:sp>
      <p:cxnSp>
        <p:nvCxnSpPr>
          <p:cNvPr id="51" name="直接箭头连接符 50"/>
          <p:cNvCxnSpPr/>
          <p:nvPr/>
        </p:nvCxnSpPr>
        <p:spPr>
          <a:xfrm>
            <a:off x="7070278" y="3183877"/>
            <a:ext cx="645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F43B9B66-88BC-1148-D691-906C0A64030F}"/>
              </a:ext>
            </a:extLst>
          </p:cNvPr>
          <p:cNvSpPr txBox="1"/>
          <p:nvPr/>
        </p:nvSpPr>
        <p:spPr>
          <a:xfrm>
            <a:off x="176665" y="760133"/>
            <a:ext cx="8666947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MT8766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平台产品规划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---SIM6600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0"/>
          <p:cNvSpPr txBox="1"/>
          <p:nvPr/>
        </p:nvSpPr>
        <p:spPr>
          <a:xfrm>
            <a:off x="493487" y="3246362"/>
            <a:ext cx="1868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主要优势</a:t>
            </a:r>
          </a:p>
        </p:txBody>
      </p:sp>
      <p:sp>
        <p:nvSpPr>
          <p:cNvPr id="35" name="TextBox 21"/>
          <p:cNvSpPr txBox="1"/>
          <p:nvPr/>
        </p:nvSpPr>
        <p:spPr>
          <a:xfrm>
            <a:off x="1057953" y="3517810"/>
            <a:ext cx="6510167" cy="25526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184785" indent="-184785">
              <a:lnSpc>
                <a:spcPct val="150000"/>
              </a:lnSpc>
              <a:buClr>
                <a:srgbClr val="ED5550"/>
              </a:buClr>
              <a:buFont typeface="Wingdings" panose="05000000000000000000" pitchFamily="2" charset="2"/>
              <a:buChar char="u"/>
              <a:defRPr sz="105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QCM6125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处理器，主频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2.0GHz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硬件封装兼容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SIM8950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10/11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MIPI_DSI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DP over USB Type-C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实现双屏异显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支持搭载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个摄像头，最高可支持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25MP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4K@30fps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视频的录制和播放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4-lane MIPI_DSI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，支持高清显示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FHD 2520*1080 @60fps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接口显示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主推型号：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SIM8970CE/SIM8970EU/SIM8970NA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 Camera/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智能机器人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工业平板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车载设备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等腰三角形 35"/>
          <p:cNvSpPr/>
          <p:nvPr/>
        </p:nvSpPr>
        <p:spPr>
          <a:xfrm rot="10800000">
            <a:off x="4972683" y="2259700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10800000">
            <a:off x="5979652" y="2264292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11"/>
          <p:cNvSpPr txBox="1"/>
          <p:nvPr/>
        </p:nvSpPr>
        <p:spPr>
          <a:xfrm>
            <a:off x="5570516" y="2472110"/>
            <a:ext cx="1302587" cy="276997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000" dirty="0"/>
              <a:t>SIM8970EU  MP</a:t>
            </a:r>
            <a:endParaRPr lang="zh-CN" altLang="en-US" sz="1000" dirty="0"/>
          </a:p>
        </p:txBody>
      </p:sp>
      <p:sp>
        <p:nvSpPr>
          <p:cNvPr id="39" name="TextBox 12"/>
          <p:cNvSpPr txBox="1"/>
          <p:nvPr/>
        </p:nvSpPr>
        <p:spPr>
          <a:xfrm>
            <a:off x="4313036" y="2453003"/>
            <a:ext cx="1390181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</a:t>
            </a:r>
            <a:r>
              <a:rPr lang="en-US" altLang="zh-CN" sz="1000" dirty="0"/>
              <a:t>SIM8970CE  MP</a:t>
            </a:r>
            <a:endParaRPr lang="zh-CN" altLang="en-US" sz="1000" dirty="0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1487489" y="2455537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5"/>
          <p:cNvSpPr txBox="1"/>
          <p:nvPr/>
        </p:nvSpPr>
        <p:spPr>
          <a:xfrm>
            <a:off x="382903" y="2290407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zh-CN" altLang="en-US" sz="1300" b="1" dirty="0">
                <a:latin typeface="+mj-ea"/>
                <a:ea typeface="+mj-ea"/>
              </a:rPr>
              <a:t>项目计划</a:t>
            </a:r>
          </a:p>
        </p:txBody>
      </p:sp>
      <p:sp>
        <p:nvSpPr>
          <p:cNvPr id="42" name="矩形 41"/>
          <p:cNvSpPr/>
          <p:nvPr/>
        </p:nvSpPr>
        <p:spPr>
          <a:xfrm>
            <a:off x="1427819" y="2356738"/>
            <a:ext cx="190501" cy="19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042" y="3697510"/>
            <a:ext cx="2600340" cy="1177375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7264046" y="5171780"/>
            <a:ext cx="4221884" cy="914093"/>
            <a:chOff x="7264045" y="5171779"/>
            <a:chExt cx="4221884" cy="9140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pic>
          <p:nvPicPr>
            <p:cNvPr id="4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045" y="5178618"/>
              <a:ext cx="1441922" cy="90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526" y="5171779"/>
              <a:ext cx="1380420" cy="90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5509" y="5185457"/>
              <a:ext cx="1380420" cy="90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0" name="表格 49"/>
          <p:cNvGraphicFramePr>
            <a:graphicFrameLocks noGrp="1"/>
          </p:cNvGraphicFramePr>
          <p:nvPr/>
        </p:nvGraphicFramePr>
        <p:xfrm>
          <a:off x="1427817" y="1278412"/>
          <a:ext cx="939232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45440">
                <a:tc gridSpan="12"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lt"/>
                        </a:rPr>
                        <a:t>2022</a:t>
                      </a:r>
                      <a:endParaRPr lang="zh-CN" altLang="en-US" sz="1500" dirty="0"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Jan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Feb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Apr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May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Jul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Aug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Sept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Oct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Nov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Dec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等腰三角形 50"/>
          <p:cNvSpPr/>
          <p:nvPr/>
        </p:nvSpPr>
        <p:spPr>
          <a:xfrm rot="10800000">
            <a:off x="7964327" y="2259048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11"/>
          <p:cNvSpPr txBox="1"/>
          <p:nvPr/>
        </p:nvSpPr>
        <p:spPr>
          <a:xfrm>
            <a:off x="7554229" y="2476288"/>
            <a:ext cx="1302587" cy="276997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000" dirty="0"/>
              <a:t>SIM8970NA  MP</a:t>
            </a:r>
            <a:endParaRPr lang="zh-CN" altLang="en-US" sz="1000" dirty="0"/>
          </a:p>
        </p:txBody>
      </p:sp>
      <p:sp>
        <p:nvSpPr>
          <p:cNvPr id="2" name="文本框 1"/>
          <p:cNvSpPr txBox="1"/>
          <p:nvPr/>
        </p:nvSpPr>
        <p:spPr>
          <a:xfrm>
            <a:off x="5369916" y="3903778"/>
            <a:ext cx="1868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最小支持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32GB+2GB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默认支持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64GB+4GB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+mn-ea"/>
              </a:rPr>
              <a:t>最大支持</a:t>
            </a:r>
            <a:r>
              <a:rPr lang="en-US" altLang="zh-CN" sz="1200" dirty="0">
                <a:solidFill>
                  <a:srgbClr val="FF0000"/>
                </a:solidFill>
                <a:latin typeface="+mn-ea"/>
              </a:rPr>
              <a:t>256GB+8GB</a:t>
            </a:r>
            <a:endParaRPr lang="zh-CN" altLang="en-US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5BDC7FBC-31C8-A360-447D-F26E86D10E77}"/>
              </a:ext>
            </a:extLst>
          </p:cNvPr>
          <p:cNvSpPr txBox="1"/>
          <p:nvPr/>
        </p:nvSpPr>
        <p:spPr>
          <a:xfrm>
            <a:off x="176665" y="760133"/>
            <a:ext cx="8666947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QCM6125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平台产品规划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---SIM8970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77483" y="691250"/>
          <a:ext cx="11637034" cy="611124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3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6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233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1144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>
                          <a:latin typeface="+mn-lt"/>
                        </a:rPr>
                        <a:t>配置</a:t>
                      </a:r>
                      <a:endParaRPr lang="zh-CN" altLang="en-US" sz="1200" dirty="0">
                        <a:latin typeface="+mn-lt"/>
                        <a:ea typeface="+mn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</a:rPr>
                        <a:t>SIM8970CE</a:t>
                      </a:r>
                      <a:endParaRPr lang="zh-CN" altLang="en-US" sz="1200" dirty="0">
                        <a:latin typeface="+mn-lt"/>
                        <a:ea typeface="+mn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</a:rPr>
                        <a:t>SIM8970EU</a:t>
                      </a:r>
                      <a:endParaRPr lang="zh-CN" altLang="en-US" sz="1200" dirty="0">
                        <a:latin typeface="+mn-lt"/>
                        <a:ea typeface="+mn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</a:rPr>
                        <a:t>SIM8970NA</a:t>
                      </a:r>
                      <a:endParaRPr lang="zh-CN" altLang="en-US" sz="1200" dirty="0">
                        <a:latin typeface="+mn-lt"/>
                        <a:ea typeface="+mn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+mn-lt"/>
                        </a:rPr>
                        <a:t>SIM8070</a:t>
                      </a:r>
                      <a:endParaRPr lang="zh-CN" altLang="en-US" sz="1200" dirty="0">
                        <a:latin typeface="+mn-lt"/>
                        <a:ea typeface="+mn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latin typeface="+mj-ea"/>
                          <a:ea typeface="+mj-ea"/>
                        </a:rPr>
                        <a:t>平台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QCM6125,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8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核</a:t>
                      </a:r>
                      <a:r>
                        <a:rPr lang="en-US" altLang="zh-CN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Kryo</a:t>
                      </a:r>
                      <a:r>
                        <a:rPr lang="en-US" altLang="zh-CN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 260 CPU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，主频：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2.0GHz, 11nm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工艺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,</a:t>
                      </a:r>
                      <a:r>
                        <a:rPr lang="zh-CN" altLang="en-US" sz="1100" b="0" dirty="0">
                          <a:latin typeface="+mn-lt"/>
                          <a:ea typeface="+mj-ea"/>
                        </a:rPr>
                        <a:t>内置</a:t>
                      </a:r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Adreno</a:t>
                      </a:r>
                      <a:r>
                        <a:rPr lang="en-US" altLang="zh-CN" sz="1100" b="0" baseline="30000" dirty="0">
                          <a:latin typeface="+mn-lt"/>
                          <a:ea typeface="+mj-ea"/>
                        </a:rPr>
                        <a:t>TM</a:t>
                      </a:r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 610 GPU @950MHz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latin typeface="+mj-ea"/>
                          <a:ea typeface="+mj-ea"/>
                        </a:rPr>
                        <a:t>内存配置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4GB LPDDR4 + 64GB eMMC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（默认）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/</a:t>
                      </a:r>
                      <a:r>
                        <a:rPr lang="en-US" altLang="zh-CN" sz="1100" dirty="0">
                          <a:latin typeface="+mn-lt"/>
                        </a:rPr>
                        <a:t>6GB LPDDR4X + 64GB eMMC</a:t>
                      </a:r>
                      <a:r>
                        <a:rPr lang="zh-CN" altLang="en-US" sz="1100" dirty="0">
                          <a:latin typeface="+mn-lt"/>
                        </a:rPr>
                        <a:t>（可选）</a:t>
                      </a:r>
                      <a:r>
                        <a:rPr lang="en-US" altLang="zh-CN" sz="1100" dirty="0">
                          <a:latin typeface="+mn-lt"/>
                        </a:rPr>
                        <a:t>/  8GB LPDDR4X + 128GB UFS (</a:t>
                      </a:r>
                      <a:r>
                        <a:rPr lang="zh-CN" altLang="en-US" sz="1100" dirty="0">
                          <a:latin typeface="+mn-lt"/>
                        </a:rPr>
                        <a:t>可选）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latin typeface="+mj-ea"/>
                          <a:ea typeface="+mj-ea"/>
                        </a:rPr>
                        <a:t>Android</a:t>
                      </a:r>
                      <a:r>
                        <a:rPr lang="zh-CN" altLang="en-US" sz="1100" b="1" dirty="0">
                          <a:latin typeface="+mj-ea"/>
                          <a:ea typeface="+mj-ea"/>
                        </a:rPr>
                        <a:t>版本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Android</a:t>
                      </a:r>
                      <a:r>
                        <a:rPr lang="en-US" altLang="zh-CN" sz="1100" b="0" baseline="0" dirty="0">
                          <a:latin typeface="+mn-lt"/>
                          <a:ea typeface="+mj-ea"/>
                        </a:rPr>
                        <a:t> 10/11</a:t>
                      </a:r>
                      <a:endParaRPr lang="zh-CN" altLang="en-US" sz="1100" b="0" dirty="0"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latin typeface="+mj-ea"/>
                          <a:ea typeface="+mj-ea"/>
                        </a:rPr>
                        <a:t>显示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+mn-lt"/>
                        </a:rPr>
                        <a:t>支持双屏异显， </a:t>
                      </a:r>
                      <a:r>
                        <a:rPr lang="en-US" altLang="zh-CN" sz="1100" dirty="0">
                          <a:latin typeface="+mn-lt"/>
                        </a:rPr>
                        <a:t>1 </a:t>
                      </a:r>
                      <a:r>
                        <a:rPr lang="zh-CN" altLang="en-US" sz="1100" dirty="0">
                          <a:latin typeface="+mn-lt"/>
                        </a:rPr>
                        <a:t>个 </a:t>
                      </a:r>
                      <a:r>
                        <a:rPr lang="en-US" altLang="zh-CN" sz="1100" dirty="0">
                          <a:latin typeface="+mn-lt"/>
                        </a:rPr>
                        <a:t>4-lane MIPI_DSI </a:t>
                      </a:r>
                      <a:r>
                        <a:rPr lang="zh-CN" altLang="en-US" sz="1100" dirty="0">
                          <a:latin typeface="+mn-lt"/>
                        </a:rPr>
                        <a:t>接口，最高支持分辨率 </a:t>
                      </a:r>
                      <a:r>
                        <a:rPr lang="en-US" altLang="zh-CN" sz="1100" dirty="0">
                          <a:latin typeface="+mn-lt"/>
                        </a:rPr>
                        <a:t>2520*1080,60fps</a:t>
                      </a:r>
                      <a:r>
                        <a:rPr lang="zh-CN" altLang="en-US" sz="1100" dirty="0">
                          <a:latin typeface="+mn-lt"/>
                        </a:rPr>
                        <a:t>， </a:t>
                      </a:r>
                      <a:r>
                        <a:rPr lang="en-US" altLang="zh-CN" sz="1100" dirty="0">
                          <a:latin typeface="+mn-lt"/>
                        </a:rPr>
                        <a:t>DP1.4 over USB Type-C</a:t>
                      </a:r>
                      <a:r>
                        <a:rPr lang="zh-CN" altLang="en-US" sz="1100" dirty="0">
                          <a:latin typeface="+mn-lt"/>
                        </a:rPr>
                        <a:t>，最高支持 </a:t>
                      </a:r>
                      <a:r>
                        <a:rPr lang="en-US" altLang="zh-CN" sz="1100" dirty="0">
                          <a:latin typeface="+mn-lt"/>
                        </a:rPr>
                        <a:t>1920*1200@60Hz</a:t>
                      </a:r>
                      <a:endParaRPr lang="en-US" altLang="zh-CN" sz="1100" b="0" dirty="0"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16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latin typeface="+mj-ea"/>
                          <a:ea typeface="+mj-ea"/>
                        </a:rPr>
                        <a:t>摄像头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MIPI_CSI * 3</a:t>
                      </a:r>
                      <a:r>
                        <a:rPr lang="zh-CN" alt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j-ea"/>
                        </a:rPr>
                        <a:t>，</a:t>
                      </a:r>
                      <a:r>
                        <a:rPr lang="zh-CN" altLang="en-US" sz="1100" dirty="0">
                          <a:latin typeface="+mn-lt"/>
                        </a:rPr>
                        <a:t>最多可支持 </a:t>
                      </a:r>
                      <a:r>
                        <a:rPr lang="en-US" altLang="zh-CN" sz="1100" dirty="0">
                          <a:latin typeface="+mn-lt"/>
                        </a:rPr>
                        <a:t>6 </a:t>
                      </a:r>
                      <a:r>
                        <a:rPr lang="zh-CN" altLang="en-US" sz="1100" dirty="0">
                          <a:latin typeface="+mn-lt"/>
                        </a:rPr>
                        <a:t>路摄像头，同时最多打开 </a:t>
                      </a:r>
                      <a:r>
                        <a:rPr lang="en-US" altLang="zh-CN" sz="1100" dirty="0">
                          <a:latin typeface="+mn-lt"/>
                        </a:rPr>
                        <a:t>2 </a:t>
                      </a:r>
                      <a:r>
                        <a:rPr lang="zh-CN" altLang="en-US" sz="1100" dirty="0">
                          <a:latin typeface="+mn-lt"/>
                        </a:rPr>
                        <a:t>路 </a:t>
                      </a:r>
                      <a:endParaRPr lang="en-US" altLang="zh-CN" sz="1100" dirty="0">
                        <a:latin typeface="+mn-lt"/>
                      </a:endParaRPr>
                    </a:p>
                    <a:p>
                      <a:pPr algn="l" fontAlgn="ctr"/>
                      <a:r>
                        <a:rPr lang="zh-CN" altLang="en-US" sz="1100" dirty="0">
                          <a:latin typeface="+mn-lt"/>
                        </a:rPr>
                        <a:t>双 </a:t>
                      </a:r>
                      <a:r>
                        <a:rPr lang="en-US" altLang="zh-CN" sz="1100" dirty="0">
                          <a:latin typeface="+mn-lt"/>
                        </a:rPr>
                        <a:t>ISP</a:t>
                      </a:r>
                      <a:r>
                        <a:rPr lang="zh-CN" altLang="en-US" sz="1100" dirty="0">
                          <a:latin typeface="+mn-lt"/>
                        </a:rPr>
                        <a:t>，最高可支持两路同时显示 </a:t>
                      </a:r>
                      <a:r>
                        <a:rPr lang="en-US" altLang="zh-CN" sz="1100" dirty="0">
                          <a:latin typeface="+mn-lt"/>
                        </a:rPr>
                        <a:t>16 MP + 16 MP </a:t>
                      </a:r>
                      <a:r>
                        <a:rPr lang="zh-CN" altLang="en-US" sz="1100" dirty="0">
                          <a:latin typeface="+mn-lt"/>
                        </a:rPr>
                        <a:t>或单路 </a:t>
                      </a:r>
                      <a:r>
                        <a:rPr lang="en-US" altLang="zh-CN" sz="1100" dirty="0">
                          <a:latin typeface="+mn-lt"/>
                        </a:rPr>
                        <a:t>25 MP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latin typeface="+mj-ea"/>
                          <a:ea typeface="+mj-ea"/>
                        </a:rPr>
                        <a:t>充电管理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100" dirty="0">
                          <a:latin typeface="+mn-lt"/>
                        </a:rPr>
                        <a:t>内部集成 </a:t>
                      </a:r>
                      <a:r>
                        <a:rPr lang="en-US" altLang="zh-CN" sz="1100" dirty="0">
                          <a:latin typeface="+mn-lt"/>
                        </a:rPr>
                        <a:t>PMI632 </a:t>
                      </a:r>
                      <a:r>
                        <a:rPr lang="zh-CN" altLang="en-US" sz="1100" dirty="0">
                          <a:latin typeface="+mn-lt"/>
                        </a:rPr>
                        <a:t>充电管理芯片</a:t>
                      </a:r>
                      <a:r>
                        <a:rPr lang="en-US" altLang="zh-CN" sz="1100" dirty="0">
                          <a:latin typeface="+mn-lt"/>
                        </a:rPr>
                        <a:t>,</a:t>
                      </a:r>
                      <a:r>
                        <a:rPr lang="zh-CN" altLang="en-US" sz="1100" dirty="0">
                          <a:latin typeface="+mn-lt"/>
                        </a:rPr>
                        <a:t>支持 </a:t>
                      </a:r>
                      <a:r>
                        <a:rPr lang="en-US" altLang="zh-CN" sz="1100" dirty="0">
                          <a:latin typeface="+mn-lt"/>
                        </a:rPr>
                        <a:t>QC2.0/QC3.0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latin typeface="+mj-ea"/>
                          <a:ea typeface="+mj-ea"/>
                        </a:rPr>
                        <a:t>SD</a:t>
                      </a:r>
                      <a:endParaRPr lang="zh-CN" altLang="en-US" sz="11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zh-CN" sz="1100" dirty="0">
                          <a:latin typeface="+mn-lt"/>
                        </a:rPr>
                        <a:t>SDC2 </a:t>
                      </a:r>
                      <a:r>
                        <a:rPr lang="zh-CN" altLang="en-US" sz="1100" dirty="0">
                          <a:latin typeface="+mn-lt"/>
                        </a:rPr>
                        <a:t>对外接口支持 </a:t>
                      </a:r>
                      <a:r>
                        <a:rPr lang="en-US" altLang="zh-CN" sz="1100" dirty="0">
                          <a:latin typeface="+mn-lt"/>
                        </a:rPr>
                        <a:t>SD3.0 TF </a:t>
                      </a:r>
                      <a:r>
                        <a:rPr lang="zh-CN" altLang="en-US" sz="1100" dirty="0">
                          <a:latin typeface="+mn-lt"/>
                        </a:rPr>
                        <a:t>卡</a:t>
                      </a:r>
                      <a:r>
                        <a:rPr lang="en-US" altLang="zh-CN" sz="1100" dirty="0">
                          <a:latin typeface="+mn-lt"/>
                        </a:rPr>
                        <a:t>(</a:t>
                      </a:r>
                      <a:r>
                        <a:rPr lang="zh-CN" altLang="en-US" sz="1100" dirty="0">
                          <a:latin typeface="+mn-lt"/>
                        </a:rPr>
                        <a:t>最大 </a:t>
                      </a:r>
                      <a:r>
                        <a:rPr lang="en-US" altLang="zh-CN" sz="1100" dirty="0">
                          <a:latin typeface="+mn-lt"/>
                        </a:rPr>
                        <a:t>256G)</a:t>
                      </a:r>
                      <a:r>
                        <a:rPr lang="zh-CN" altLang="en-US" sz="1100" dirty="0">
                          <a:latin typeface="+mn-lt"/>
                        </a:rPr>
                        <a:t>，支持热插拔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latin typeface="+mj-ea"/>
                          <a:ea typeface="+mj-ea"/>
                        </a:rPr>
                        <a:t>USB</a:t>
                      </a:r>
                      <a:endParaRPr lang="zh-CN" altLang="en-US" sz="11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+mn-lt"/>
                        </a:rPr>
                        <a:t>支持 </a:t>
                      </a:r>
                      <a:r>
                        <a:rPr lang="en-US" altLang="zh-CN" sz="1100" dirty="0">
                          <a:latin typeface="+mn-lt"/>
                        </a:rPr>
                        <a:t>USB 3.1 </a:t>
                      </a:r>
                      <a:r>
                        <a:rPr lang="zh-CN" altLang="en-US" sz="1100" dirty="0">
                          <a:latin typeface="+mn-lt"/>
                        </a:rPr>
                        <a:t>带 </a:t>
                      </a:r>
                      <a:r>
                        <a:rPr lang="en-US" altLang="zh-CN" sz="1100" dirty="0">
                          <a:latin typeface="+mn-lt"/>
                        </a:rPr>
                        <a:t>DP </a:t>
                      </a:r>
                      <a:r>
                        <a:rPr lang="zh-CN" altLang="en-US" sz="1100" dirty="0">
                          <a:latin typeface="+mn-lt"/>
                        </a:rPr>
                        <a:t>接口，支持 </a:t>
                      </a:r>
                      <a:r>
                        <a:rPr lang="en-US" altLang="zh-CN" sz="1100" dirty="0">
                          <a:latin typeface="+mn-lt"/>
                        </a:rPr>
                        <a:t>USB2.0 </a:t>
                      </a:r>
                      <a:r>
                        <a:rPr lang="zh-CN" altLang="en-US" sz="1100" dirty="0">
                          <a:latin typeface="+mn-lt"/>
                        </a:rPr>
                        <a:t>支持 </a:t>
                      </a:r>
                      <a:r>
                        <a:rPr lang="en-US" altLang="zh-CN" sz="1100" dirty="0">
                          <a:latin typeface="+mn-lt"/>
                        </a:rPr>
                        <a:t>USB Type-C </a:t>
                      </a:r>
                      <a:r>
                        <a:rPr lang="zh-CN" altLang="en-US" sz="1100" dirty="0">
                          <a:latin typeface="+mn-lt"/>
                        </a:rPr>
                        <a:t>接口，支持 </a:t>
                      </a:r>
                      <a:r>
                        <a:rPr lang="en-US" altLang="zh-CN" sz="1100" dirty="0">
                          <a:latin typeface="+mn-lt"/>
                        </a:rPr>
                        <a:t>MICRO-USB </a:t>
                      </a:r>
                      <a:r>
                        <a:rPr lang="zh-CN" altLang="en-US" sz="1100" dirty="0">
                          <a:latin typeface="+mn-lt"/>
                        </a:rPr>
                        <a:t>接口 </a:t>
                      </a:r>
                      <a:endParaRPr lang="zh-CN" altLang="en-US" sz="1100" b="0" dirty="0"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13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latin typeface="+mj-ea"/>
                          <a:ea typeface="+mj-ea"/>
                        </a:rPr>
                        <a:t>UART/I2C/I2S/SPI/SDIO</a:t>
                      </a:r>
                      <a:endParaRPr lang="zh-CN" altLang="en-US" sz="11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/>
                      <a:r>
                        <a:rPr lang="zh-CN" altLang="en-US" sz="1100" dirty="0">
                          <a:latin typeface="+mn-lt"/>
                        </a:rPr>
                        <a:t>最多可支持 </a:t>
                      </a:r>
                      <a:r>
                        <a:rPr lang="en-US" altLang="zh-CN" sz="1100" dirty="0">
                          <a:latin typeface="+mn-lt"/>
                        </a:rPr>
                        <a:t>6 </a:t>
                      </a:r>
                      <a:r>
                        <a:rPr lang="zh-CN" altLang="en-US" sz="1100" dirty="0">
                          <a:latin typeface="+mn-lt"/>
                        </a:rPr>
                        <a:t>组</a:t>
                      </a:r>
                      <a:r>
                        <a:rPr lang="en-US" altLang="zh-CN" sz="1100" dirty="0">
                          <a:latin typeface="+mn-lt"/>
                        </a:rPr>
                        <a:t>UART</a:t>
                      </a:r>
                    </a:p>
                    <a:p>
                      <a:pPr algn="l"/>
                      <a:r>
                        <a:rPr lang="zh-CN" altLang="en-US" sz="1100" dirty="0">
                          <a:latin typeface="+mn-lt"/>
                        </a:rPr>
                        <a:t>最多可支持 </a:t>
                      </a:r>
                      <a:r>
                        <a:rPr lang="en-US" altLang="zh-CN" sz="1100" dirty="0">
                          <a:latin typeface="+mn-lt"/>
                        </a:rPr>
                        <a:t>10 </a:t>
                      </a:r>
                      <a:r>
                        <a:rPr lang="zh-CN" altLang="en-US" sz="1100" dirty="0">
                          <a:latin typeface="+mn-lt"/>
                        </a:rPr>
                        <a:t>组 </a:t>
                      </a:r>
                      <a:r>
                        <a:rPr lang="en-US" altLang="zh-CN" sz="1100" dirty="0">
                          <a:latin typeface="+mn-lt"/>
                        </a:rPr>
                        <a:t>I2C</a:t>
                      </a:r>
                      <a:r>
                        <a:rPr lang="zh-CN" altLang="en-US" sz="1100" dirty="0">
                          <a:latin typeface="+mn-lt"/>
                        </a:rPr>
                        <a:t>，用于触摸屏、摄像头、传感器等外设 </a:t>
                      </a:r>
                      <a:endParaRPr lang="en-US" altLang="zh-CN" sz="1100" dirty="0">
                        <a:latin typeface="+mn-lt"/>
                      </a:endParaRPr>
                    </a:p>
                    <a:p>
                      <a:pPr algn="l"/>
                      <a:r>
                        <a:rPr lang="zh-CN" altLang="en-US" sz="1100" dirty="0">
                          <a:latin typeface="+mn-lt"/>
                        </a:rPr>
                        <a:t>最多可支持 </a:t>
                      </a:r>
                      <a:r>
                        <a:rPr lang="en-US" altLang="zh-CN" sz="1100" dirty="0">
                          <a:latin typeface="+mn-lt"/>
                        </a:rPr>
                        <a:t>4 </a:t>
                      </a:r>
                      <a:r>
                        <a:rPr lang="zh-CN" altLang="en-US" sz="1100" dirty="0">
                          <a:latin typeface="+mn-lt"/>
                        </a:rPr>
                        <a:t>组 </a:t>
                      </a:r>
                      <a:r>
                        <a:rPr lang="en-US" altLang="zh-CN" sz="1100" dirty="0">
                          <a:latin typeface="+mn-lt"/>
                        </a:rPr>
                        <a:t>SPI </a:t>
                      </a:r>
                      <a:r>
                        <a:rPr lang="zh-CN" altLang="en-US" sz="1100" dirty="0">
                          <a:latin typeface="+mn-lt"/>
                        </a:rPr>
                        <a:t>接口</a:t>
                      </a:r>
                      <a:endParaRPr lang="zh-CN" altLang="en-US" sz="1100" b="0" dirty="0"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latin typeface="+mj-ea"/>
                          <a:ea typeface="+mj-ea"/>
                        </a:rPr>
                        <a:t>WLAN</a:t>
                      </a:r>
                      <a:endParaRPr lang="zh-CN" altLang="en-US" sz="11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2.4G/5G, 802.11a/b/g/n/ac</a:t>
                      </a:r>
                      <a:endParaRPr lang="zh-CN" altLang="en-US" sz="1100" b="0" kern="1200" baseline="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latin typeface="+mj-ea"/>
                          <a:ea typeface="+mj-ea"/>
                        </a:rPr>
                        <a:t>UIM</a:t>
                      </a:r>
                      <a:endParaRPr lang="zh-CN" altLang="en-US" sz="11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2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组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UIM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卡接口；自适应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1.8V/2.95VUIM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卡；支持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SIM 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卡热插拔检测、双卡双待</a:t>
                      </a:r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(</a:t>
                      </a:r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单通）</a:t>
                      </a:r>
                      <a:endParaRPr lang="en-US" altLang="zh-CN" sz="1100" b="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不支持</a:t>
                      </a:r>
                      <a:endParaRPr lang="en-US" altLang="zh-CN" sz="1100" b="0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latin typeface="+mj-ea"/>
                          <a:ea typeface="+mj-ea"/>
                        </a:rPr>
                        <a:t>BT</a:t>
                      </a:r>
                      <a:endParaRPr lang="zh-CN" altLang="en-US" sz="11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b="0" kern="1200" dirty="0">
                          <a:solidFill>
                            <a:schemeClr val="tx1"/>
                          </a:solidFill>
                          <a:latin typeface="+mn-lt"/>
                          <a:ea typeface="+mj-ea"/>
                        </a:rPr>
                        <a:t>BT5.0</a:t>
                      </a:r>
                      <a:endParaRPr lang="zh-CN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latin typeface="+mj-ea"/>
                          <a:ea typeface="+mj-ea"/>
                        </a:rPr>
                        <a:t>GNSS</a:t>
                      </a:r>
                      <a:endParaRPr lang="zh-CN" altLang="en-US" sz="1100" b="1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GPS/</a:t>
                      </a:r>
                      <a:r>
                        <a:rPr lang="en-US" altLang="zh-CN" sz="1100" b="0" dirty="0" err="1">
                          <a:latin typeface="+mn-lt"/>
                          <a:ea typeface="+mj-ea"/>
                        </a:rPr>
                        <a:t>BeiDou</a:t>
                      </a:r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/GLONASS</a:t>
                      </a:r>
                      <a:r>
                        <a:rPr lang="zh-CN" altLang="en-US" sz="1100" b="0" dirty="0">
                          <a:latin typeface="+mn-lt"/>
                          <a:ea typeface="+mj-ea"/>
                        </a:rPr>
                        <a:t>或</a:t>
                      </a:r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GPS/</a:t>
                      </a:r>
                      <a:r>
                        <a:rPr lang="en-US" altLang="zh-CN" sz="1100" b="0" dirty="0" err="1">
                          <a:latin typeface="+mn-lt"/>
                          <a:ea typeface="+mj-ea"/>
                        </a:rPr>
                        <a:t>BeiDou</a:t>
                      </a:r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/Galileo</a:t>
                      </a:r>
                      <a:endParaRPr lang="zh-CN" altLang="en-US" sz="1100" b="0" dirty="0"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>
                          <a:latin typeface="+mj-ea"/>
                          <a:ea typeface="+mj-ea"/>
                        </a:rPr>
                        <a:t>不支持</a:t>
                      </a:r>
                      <a:endParaRPr lang="zh-CN" altLang="en-US" sz="1100" b="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8734">
                <a:tc>
                  <a:txBody>
                    <a:bodyPr/>
                    <a:lstStyle/>
                    <a:p>
                      <a:pPr algn="l"/>
                      <a:endParaRPr lang="en-US" altLang="zh-CN" sz="1100" b="1" dirty="0">
                        <a:latin typeface="+mj-ea"/>
                        <a:ea typeface="+mj-ea"/>
                      </a:endParaRPr>
                    </a:p>
                    <a:p>
                      <a:pPr algn="l"/>
                      <a:r>
                        <a:rPr lang="zh-CN" altLang="en-US" sz="1100" b="1" dirty="0">
                          <a:latin typeface="+mj-ea"/>
                          <a:ea typeface="+mj-ea"/>
                        </a:rPr>
                        <a:t>频段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LTE-FDD:B1/B3/B5/B8</a:t>
                      </a:r>
                    </a:p>
                    <a:p>
                      <a:pPr algn="l"/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LTE-TDD:B34/B38/B39/B40/B41</a:t>
                      </a:r>
                    </a:p>
                    <a:p>
                      <a:pPr algn="l"/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WCDMA:B1/B8</a:t>
                      </a:r>
                    </a:p>
                    <a:p>
                      <a:pPr algn="l"/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GSM:</a:t>
                      </a:r>
                      <a:r>
                        <a:rPr lang="en-US" altLang="zh-CN" sz="1100" b="0" baseline="0" dirty="0">
                          <a:latin typeface="+mn-lt"/>
                          <a:ea typeface="+mj-ea"/>
                        </a:rPr>
                        <a:t> 900/1800</a:t>
                      </a:r>
                      <a:endParaRPr lang="en-US" altLang="zh-CN" sz="1100" b="0" dirty="0"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LTE-FDD:B1/B3/B5/B7/B8/B20/B28</a:t>
                      </a:r>
                    </a:p>
                    <a:p>
                      <a:pPr algn="l"/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LTE-TDD:B38/B40/B41</a:t>
                      </a:r>
                    </a:p>
                    <a:p>
                      <a:pPr algn="l"/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WCDMA:B1/B5/B8</a:t>
                      </a:r>
                    </a:p>
                    <a:p>
                      <a:pPr algn="l"/>
                      <a:r>
                        <a:rPr lang="en-US" altLang="zh-CN" sz="1100" b="0" dirty="0">
                          <a:latin typeface="+mn-lt"/>
                          <a:ea typeface="+mj-ea"/>
                        </a:rPr>
                        <a:t>GSM:</a:t>
                      </a:r>
                      <a:r>
                        <a:rPr lang="en-US" altLang="zh-CN" sz="1100" b="0" baseline="0" dirty="0">
                          <a:latin typeface="+mn-lt"/>
                          <a:ea typeface="+mj-ea"/>
                        </a:rPr>
                        <a:t> 900/1800</a:t>
                      </a:r>
                      <a:endParaRPr lang="en-US" altLang="zh-CN" sz="1100" b="0" dirty="0">
                        <a:latin typeface="+mn-lt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j-ea"/>
                        </a:rPr>
                        <a:t>LTE-FDD:B2/B4/B5/B7/B12/B13/B14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kern="1200" baseline="0" dirty="0">
                          <a:solidFill>
                            <a:schemeClr val="dk1"/>
                          </a:solidFill>
                          <a:latin typeface="+mn-lt"/>
                          <a:ea typeface="+mj-ea"/>
                        </a:rPr>
                        <a:t>/</a:t>
                      </a:r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j-ea"/>
                        </a:rPr>
                        <a:t>B17/B25/B26/B66/B71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j-ea"/>
                        </a:rPr>
                        <a:t>LTE-TDD:B41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1100" b="0" kern="1200" dirty="0">
                          <a:solidFill>
                            <a:schemeClr val="dk1"/>
                          </a:solidFill>
                          <a:latin typeface="+mn-lt"/>
                          <a:ea typeface="+mj-ea"/>
                        </a:rPr>
                        <a:t>WCDMA:B2/B4/B5</a:t>
                      </a:r>
                      <a:endParaRPr lang="en-US" altLang="zh-CN" sz="1100" b="0" kern="1200" dirty="0">
                        <a:solidFill>
                          <a:schemeClr val="dk1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0" dirty="0">
                          <a:latin typeface="+mj-ea"/>
                          <a:ea typeface="+mj-ea"/>
                        </a:rPr>
                        <a:t>不支持</a:t>
                      </a:r>
                      <a:endParaRPr lang="en-US" altLang="zh-CN" sz="1100" b="0" dirty="0">
                        <a:latin typeface="+mj-ea"/>
                        <a:ea typeface="+mj-ea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47709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latin typeface="+mj-ea"/>
                          <a:ea typeface="+mj-ea"/>
                        </a:rPr>
                        <a:t>音频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7556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三路模拟音频输入和四路模似音频输出</a:t>
                      </a:r>
                      <a:endParaRPr lang="en-US" altLang="zh-CN" sz="1100" b="0" kern="1200" dirty="0">
                        <a:solidFill>
                          <a:srgbClr val="404040"/>
                        </a:solidFill>
                        <a:latin typeface="+mn-lt"/>
                        <a:ea typeface="+mj-ea"/>
                      </a:endParaRPr>
                    </a:p>
                    <a:p>
                      <a:pPr marL="0" marR="0" lvl="0" indent="0" algn="l" defTabSz="7556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两路数字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MIC</a:t>
                      </a:r>
                      <a:r>
                        <a:rPr lang="zh-CN" altLang="en-US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接口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,</a:t>
                      </a:r>
                      <a:r>
                        <a:rPr lang="zh-CN" altLang="en-US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四个数字麦克风，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  <a:cs typeface="+mn-cs"/>
                        </a:rPr>
                        <a:t>3 </a:t>
                      </a:r>
                      <a:r>
                        <a:rPr lang="zh-CN" altLang="en-US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  <a:cs typeface="+mn-cs"/>
                        </a:rPr>
                        <a:t>路 数字音频接口 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  <a:cs typeface="+mn-cs"/>
                        </a:rPr>
                        <a:t>I2S</a:t>
                      </a:r>
                      <a:r>
                        <a:rPr lang="zh-CN" altLang="en-US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  <a:cs typeface="+mn-cs"/>
                        </a:rPr>
                        <a:t>：主从模式均支持</a:t>
                      </a:r>
                      <a:endParaRPr lang="en-US" altLang="zh-CN" sz="1100" b="0" kern="1200" dirty="0">
                        <a:solidFill>
                          <a:srgbClr val="404040"/>
                        </a:solidFill>
                        <a:latin typeface="+mn-lt"/>
                        <a:ea typeface="+mj-ea"/>
                        <a:cs typeface="+mn-cs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latin typeface="+mj-ea"/>
                          <a:ea typeface="+mj-ea"/>
                        </a:rPr>
                        <a:t>视频</a:t>
                      </a: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7556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编码</a:t>
                      </a:r>
                      <a:r>
                        <a:rPr lang="zh-CN" altLang="en-US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：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4K30 HEVC/H264/VP8/MPEG4 , </a:t>
                      </a:r>
                      <a:r>
                        <a:rPr lang="zh-CN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解码：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4K30 8-bit</a:t>
                      </a:r>
                      <a:r>
                        <a:rPr lang="zh-CN" altLang="en-US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：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H.264/VP8/VP9 ;</a:t>
                      </a:r>
                      <a:r>
                        <a:rPr lang="en-US" altLang="zh-CN" sz="1100" b="0" kern="1200" baseline="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 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4K30 10-bit</a:t>
                      </a:r>
                      <a:r>
                        <a:rPr lang="zh-CN" altLang="en-US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：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HEVC ,</a:t>
                      </a:r>
                      <a:r>
                        <a:rPr lang="zh-CN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无线显示（解码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+</a:t>
                      </a:r>
                      <a:r>
                        <a:rPr lang="zh-CN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编码）：</a:t>
                      </a:r>
                      <a:r>
                        <a:rPr lang="en-US" altLang="zh-CN" sz="1100" b="0" kern="1200" dirty="0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 4K30 Dec + 1080p30 </a:t>
                      </a:r>
                      <a:r>
                        <a:rPr lang="en-US" altLang="zh-CN" sz="1100" b="0" kern="1200" dirty="0" err="1">
                          <a:solidFill>
                            <a:srgbClr val="404040"/>
                          </a:solidFill>
                          <a:latin typeface="+mn-lt"/>
                          <a:ea typeface="+mj-ea"/>
                        </a:rPr>
                        <a:t>Enc</a:t>
                      </a:r>
                      <a:endParaRPr lang="en-US" altLang="zh-C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j-ea"/>
                        <a:cs typeface="+mn-cs"/>
                      </a:endParaRPr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121920" marR="121920" marT="60960" marB="60960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0"/>
          <p:cNvSpPr txBox="1"/>
          <p:nvPr/>
        </p:nvSpPr>
        <p:spPr>
          <a:xfrm>
            <a:off x="382903" y="3070022"/>
            <a:ext cx="14136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主要优势</a:t>
            </a:r>
          </a:p>
        </p:txBody>
      </p:sp>
      <p:sp>
        <p:nvSpPr>
          <p:cNvPr id="7" name="TextBox 21"/>
          <p:cNvSpPr txBox="1"/>
          <p:nvPr/>
        </p:nvSpPr>
        <p:spPr>
          <a:xfrm>
            <a:off x="980329" y="3475264"/>
            <a:ext cx="5562755" cy="273921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184785" indent="-184785">
              <a:lnSpc>
                <a:spcPct val="150000"/>
              </a:lnSpc>
              <a:buClr>
                <a:srgbClr val="ED5550"/>
              </a:buClr>
              <a:buFont typeface="Wingdings" panose="05000000000000000000" pitchFamily="2" charset="2"/>
              <a:buChar char="u"/>
              <a:defRPr sz="1050">
                <a:solidFill>
                  <a:srgbClr val="40404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pPr marL="90805" marR="624840">
              <a:lnSpc>
                <a:spcPct val="101000"/>
              </a:lnSpc>
              <a:spcBef>
                <a:spcPts val="110"/>
              </a:spcBef>
            </a:pPr>
            <a:r>
              <a:rPr lang="en-US" altLang="zh-CN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QCM6490,  6</a:t>
            </a:r>
            <a:r>
              <a:rPr lang="en-US" altLang="zh-CN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nm, </a:t>
            </a:r>
            <a:r>
              <a:rPr lang="en-US" altLang="zh-CN" sz="1200" spc="-5" dirty="0" err="1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Kryo</a:t>
            </a:r>
            <a:r>
              <a:rPr lang="en-US" altLang="zh-CN" sz="1200" spc="-7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en-US" altLang="zh-CN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670  </a:t>
            </a:r>
            <a:r>
              <a:rPr lang="en-US" altLang="zh-CN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1</a:t>
            </a:r>
            <a:r>
              <a:rPr lang="zh-CN" altLang="en-US" sz="1200" spc="1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核</a:t>
            </a:r>
            <a:r>
              <a:rPr lang="en-US" altLang="zh-CN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2.7</a:t>
            </a:r>
            <a:r>
              <a:rPr lang="zh-CN" altLang="en-US" sz="1200" spc="-5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en-US" altLang="zh-CN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GHz</a:t>
            </a:r>
            <a:r>
              <a:rPr lang="zh-CN" altLang="en-US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，</a:t>
            </a:r>
            <a:r>
              <a:rPr lang="en-US" altLang="zh-CN" sz="1200" spc="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3</a:t>
            </a:r>
            <a:r>
              <a:rPr lang="zh-CN" altLang="en-US" sz="1200" spc="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核</a:t>
            </a:r>
            <a:r>
              <a:rPr lang="en-US" altLang="zh-CN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2.4</a:t>
            </a:r>
            <a:r>
              <a:rPr lang="zh-CN" altLang="en-US" sz="1200" spc="-11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en-US" altLang="zh-CN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GHz</a:t>
            </a:r>
            <a:r>
              <a:rPr lang="zh-CN" altLang="en-US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，</a:t>
            </a:r>
            <a:r>
              <a:rPr lang="en-US" altLang="zh-CN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4</a:t>
            </a:r>
            <a:r>
              <a:rPr lang="zh-CN" altLang="en-US" sz="1200" spc="1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pitchFamily="49" charset="-122"/>
              </a:rPr>
              <a:t>核</a:t>
            </a:r>
            <a:r>
              <a:rPr lang="en-US" altLang="zh-CN" sz="1200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1.9</a:t>
            </a:r>
            <a:r>
              <a:rPr lang="zh-CN" altLang="en-US" sz="1200" spc="-2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en-US" altLang="zh-CN" sz="1200" spc="-5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GHz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 NSA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两种组网模式，并向下兼容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4G/3G/2G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Dual HVX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 HMX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综合算力超过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 Tops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支持双屏异显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(FHD 2520*1080 @60fps)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4K@30fps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/4K@60fps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播放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路摄像头接口，最高支持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64MP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像素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pl-PL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WIFI 6E,</a:t>
            </a:r>
            <a:r>
              <a:rPr lang="pl-PL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2x2 MU MIMO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GPS L1+L5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双频定位，满足不同环境下快速、精准定位的需求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主推型号：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SIM9650CE/SIM9650E/SIM9650NA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应用领域：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 Camera/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智能机器人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/AI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工业平板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车载设备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0345954" y="2259700"/>
            <a:ext cx="190501" cy="190501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0800000">
            <a:off x="9005663" y="2273720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8859512" y="2457779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CS</a:t>
            </a:r>
            <a:endParaRPr lang="zh-CN" altLang="en-US" sz="1300" dirty="0"/>
          </a:p>
        </p:txBody>
      </p:sp>
      <p:sp>
        <p:nvSpPr>
          <p:cNvPr id="12" name="TextBox 12"/>
          <p:cNvSpPr txBox="1"/>
          <p:nvPr/>
        </p:nvSpPr>
        <p:spPr>
          <a:xfrm>
            <a:off x="9969113" y="2453003"/>
            <a:ext cx="725020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     MP</a:t>
            </a:r>
            <a:endParaRPr lang="zh-CN" altLang="en-US" sz="1300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487489" y="2455537"/>
            <a:ext cx="9259735" cy="136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/>
          <p:cNvSpPr txBox="1"/>
          <p:nvPr/>
        </p:nvSpPr>
        <p:spPr>
          <a:xfrm>
            <a:off x="382903" y="2290407"/>
            <a:ext cx="1044916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zh-CN" altLang="en-US" sz="1300" b="1" dirty="0">
                <a:latin typeface="+mj-ea"/>
                <a:ea typeface="+mj-ea"/>
              </a:rPr>
              <a:t>项目计划</a:t>
            </a:r>
          </a:p>
        </p:txBody>
      </p:sp>
      <p:sp>
        <p:nvSpPr>
          <p:cNvPr id="15" name="矩形 14"/>
          <p:cNvSpPr/>
          <p:nvPr/>
        </p:nvSpPr>
        <p:spPr>
          <a:xfrm>
            <a:off x="1427819" y="2356738"/>
            <a:ext cx="190501" cy="19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7" name="等腰三角形 16"/>
          <p:cNvSpPr/>
          <p:nvPr/>
        </p:nvSpPr>
        <p:spPr>
          <a:xfrm rot="10800000">
            <a:off x="7761320" y="2260744"/>
            <a:ext cx="190501" cy="190501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49"/>
          <p:cNvSpPr txBox="1"/>
          <p:nvPr/>
        </p:nvSpPr>
        <p:spPr>
          <a:xfrm>
            <a:off x="7615170" y="2444803"/>
            <a:ext cx="522533" cy="323163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r>
              <a:rPr lang="en-US" altLang="zh-CN" sz="1300" dirty="0"/>
              <a:t>ES</a:t>
            </a:r>
            <a:endParaRPr lang="zh-CN" altLang="en-US" sz="13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47" y="3400429"/>
            <a:ext cx="3973676" cy="15224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264046" y="5178618"/>
            <a:ext cx="4221884" cy="907255"/>
            <a:chOff x="7264045" y="5178618"/>
            <a:chExt cx="4221884" cy="9072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045" y="5178618"/>
              <a:ext cx="1441922" cy="90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5509" y="5185457"/>
              <a:ext cx="1380420" cy="900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5968" y="5178618"/>
              <a:ext cx="1399542" cy="901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1427817" y="1278412"/>
          <a:ext cx="9392320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6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826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45440">
                <a:tc gridSpan="12"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+mn-lt"/>
                        </a:rPr>
                        <a:t>2022</a:t>
                      </a:r>
                      <a:endParaRPr lang="zh-CN" altLang="en-US" sz="1500" dirty="0"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Jan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Feb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Apr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May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Jun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Jul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Aug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Sept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Oct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Nov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+mn-lt"/>
                        </a:rPr>
                        <a:t>Dec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249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04E2DD44-6D0B-77A2-9D06-0DBF6B42CB0A}"/>
              </a:ext>
            </a:extLst>
          </p:cNvPr>
          <p:cNvSpPr txBox="1"/>
          <p:nvPr/>
        </p:nvSpPr>
        <p:spPr>
          <a:xfrm>
            <a:off x="176665" y="760133"/>
            <a:ext cx="8666947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QCM6490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平台产品规划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---SIM9650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338634" y="864092"/>
            <a:ext cx="5840140" cy="57429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市场热点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无线传感器应用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4D2F73E-6992-41EB-B73C-AAE93A866306}"/>
              </a:ext>
            </a:extLst>
          </p:cNvPr>
          <p:cNvGrpSpPr/>
          <p:nvPr/>
        </p:nvGrpSpPr>
        <p:grpSpPr>
          <a:xfrm>
            <a:off x="833120" y="2039199"/>
            <a:ext cx="4833784" cy="1836198"/>
            <a:chOff x="743202" y="1183399"/>
            <a:chExt cx="4287371" cy="135968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C8AB15B-358E-4F74-96E3-DE7A9D3A4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202" y="1612922"/>
              <a:ext cx="743051" cy="93016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055E05-AEA7-4D46-B842-D3B11DDC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8524" y="1183399"/>
              <a:ext cx="804981" cy="84734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8728E04-94F7-4980-9515-877697F0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5776" y="1227736"/>
              <a:ext cx="1071149" cy="112287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F1FCBF5-A053-4CA5-B0C9-49D9BE59D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6925" y="1183399"/>
              <a:ext cx="1403648" cy="744602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B8C04A3-9A74-40B8-99BD-CE890F896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339" y="1591702"/>
            <a:ext cx="3583880" cy="216659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DFD5E944-8012-4A51-A263-70E77F636876}"/>
              </a:ext>
            </a:extLst>
          </p:cNvPr>
          <p:cNvGrpSpPr/>
          <p:nvPr/>
        </p:nvGrpSpPr>
        <p:grpSpPr>
          <a:xfrm>
            <a:off x="7268339" y="4114572"/>
            <a:ext cx="2576701" cy="1767797"/>
            <a:chOff x="8480762" y="3606367"/>
            <a:chExt cx="2946833" cy="207939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B3AFF97-9966-41D5-9200-7660DC70C17D}"/>
                </a:ext>
              </a:extLst>
            </p:cNvPr>
            <p:cNvGrpSpPr/>
            <p:nvPr/>
          </p:nvGrpSpPr>
          <p:grpSpPr>
            <a:xfrm>
              <a:off x="8480762" y="4939223"/>
              <a:ext cx="864024" cy="746536"/>
              <a:chOff x="8777653" y="4905543"/>
              <a:chExt cx="864024" cy="746536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341C41E2-5258-42B8-8FD1-07723468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77653" y="5069221"/>
                <a:ext cx="845524" cy="391965"/>
              </a:xfrm>
              <a:prstGeom prst="rect">
                <a:avLst/>
              </a:prstGeom>
            </p:spPr>
          </p:pic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1D938A7-3909-44D2-8B7E-BB4A17CC6074}"/>
                  </a:ext>
                </a:extLst>
              </p:cNvPr>
              <p:cNvSpPr/>
              <p:nvPr/>
            </p:nvSpPr>
            <p:spPr>
              <a:xfrm>
                <a:off x="8857620" y="4905543"/>
                <a:ext cx="784057" cy="74653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378FD97D-D27F-49D9-B4D5-2B3771EBF150}"/>
                  </a:ext>
                </a:extLst>
              </p:cNvPr>
              <p:cNvCxnSpPr>
                <a:cxnSpLocks/>
                <a:endCxn id="23" idx="5"/>
              </p:cNvCxnSpPr>
              <p:nvPr/>
            </p:nvCxnSpPr>
            <p:spPr>
              <a:xfrm>
                <a:off x="9067508" y="4939222"/>
                <a:ext cx="459347" cy="603530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92830B2-B704-4BE6-B51D-45C0131D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41086" y="3606367"/>
              <a:ext cx="672823" cy="404688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93EEFA8-3DBA-4431-92F2-A53620A4B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025677" y="3708796"/>
              <a:ext cx="775268" cy="31699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515D3C8-1A05-4FC4-BE90-639AF5FD8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11151" y="4187996"/>
              <a:ext cx="672823" cy="26142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4549642-95B4-45AA-A08D-1636A504F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55360" y="4162507"/>
              <a:ext cx="695635" cy="258251"/>
            </a:xfrm>
            <a:prstGeom prst="rect">
              <a:avLst/>
            </a:prstGeom>
          </p:spPr>
        </p:pic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A0E802A-F6B0-4CCD-9C07-4BF73E260B02}"/>
                </a:ext>
              </a:extLst>
            </p:cNvPr>
            <p:cNvSpPr/>
            <p:nvPr/>
          </p:nvSpPr>
          <p:spPr>
            <a:xfrm>
              <a:off x="9117255" y="3983807"/>
              <a:ext cx="2074466" cy="68072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845AC7D-B369-464A-ADB0-A1840619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52589" y="4902736"/>
              <a:ext cx="519706" cy="50419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9584244-E727-400D-9659-9ACF6D3E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442048" y="4801248"/>
              <a:ext cx="587476" cy="356314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D9149BE-D84F-44B9-94E1-D0494116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48025" y="4923288"/>
              <a:ext cx="379570" cy="485321"/>
            </a:xfrm>
            <a:prstGeom prst="rect">
              <a:avLst/>
            </a:prstGeom>
          </p:spPr>
        </p:pic>
      </p:grpSp>
      <p:sp>
        <p:nvSpPr>
          <p:cNvPr id="25" name="箭头: 上 24">
            <a:extLst>
              <a:ext uri="{FF2B5EF4-FFF2-40B4-BE49-F238E27FC236}">
                <a16:creationId xmlns:a16="http://schemas.microsoft.com/office/drawing/2014/main" id="{B106E1B2-D5C3-4761-8DD5-AC9E274DEE69}"/>
              </a:ext>
            </a:extLst>
          </p:cNvPr>
          <p:cNvSpPr/>
          <p:nvPr/>
        </p:nvSpPr>
        <p:spPr>
          <a:xfrm rot="16200000">
            <a:off x="6252291" y="4727392"/>
            <a:ext cx="364632" cy="648887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Google Shape;448;p6">
            <a:extLst>
              <a:ext uri="{FF2B5EF4-FFF2-40B4-BE49-F238E27FC236}">
                <a16:creationId xmlns:a16="http://schemas.microsoft.com/office/drawing/2014/main" id="{D0068B60-B8F5-4933-A2D1-F94511964D33}"/>
              </a:ext>
            </a:extLst>
          </p:cNvPr>
          <p:cNvSpPr/>
          <p:nvPr/>
        </p:nvSpPr>
        <p:spPr>
          <a:xfrm>
            <a:off x="3926493" y="4497413"/>
            <a:ext cx="256283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无线压力传感器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无线震动传感器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无线液体监测传感器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无线温度传感器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无线湿度传感器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无线气体监测传感器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171450" marR="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其他传感器</a:t>
            </a:r>
            <a:endParaRPr lang="en-US" altLang="zh-CN" sz="1200" dirty="0"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07D91F4-4926-4AB3-9994-06642E40BC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4573" y="4219943"/>
            <a:ext cx="2092415" cy="18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273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695131" y="1125245"/>
            <a:ext cx="7908048" cy="1400283"/>
            <a:chOff x="1750561" y="1019173"/>
            <a:chExt cx="8758349" cy="1449793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887" y="1118477"/>
              <a:ext cx="1546387" cy="1350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561" y="1019173"/>
              <a:ext cx="1933057" cy="1449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543" y="1397732"/>
              <a:ext cx="1444130" cy="107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6941" y="1141982"/>
              <a:ext cx="1601969" cy="1326984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2168167" y="2718061"/>
            <a:ext cx="9362587" cy="1363019"/>
            <a:chOff x="1360517" y="2771347"/>
            <a:chExt cx="10075967" cy="1601968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6"/>
            <a:srcRect l="7673" t="17801" r="10775" b="10801"/>
            <a:stretch>
              <a:fillRect/>
            </a:stretch>
          </p:blipFill>
          <p:spPr>
            <a:xfrm>
              <a:off x="1360517" y="2923522"/>
              <a:ext cx="1240345" cy="1449793"/>
            </a:xfrm>
            <a:prstGeom prst="rect">
              <a:avLst/>
            </a:prstGeom>
          </p:spPr>
        </p:pic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9811" y="2942304"/>
              <a:ext cx="1161541" cy="1431011"/>
            </a:xfrm>
            <a:prstGeom prst="rect">
              <a:avLst/>
            </a:prstGeom>
          </p:spPr>
        </p:pic>
        <p:pic>
          <p:nvPicPr>
            <p:cNvPr id="2058" name="Picture 1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4515" y="2973032"/>
              <a:ext cx="1601969" cy="1400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301" y="2923522"/>
              <a:ext cx="1434346" cy="1449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596" y="2771347"/>
              <a:ext cx="1601968" cy="160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组合 28"/>
          <p:cNvGrpSpPr/>
          <p:nvPr/>
        </p:nvGrpSpPr>
        <p:grpSpPr>
          <a:xfrm>
            <a:off x="1681873" y="4461963"/>
            <a:ext cx="9880079" cy="1448236"/>
            <a:chOff x="1360517" y="4831315"/>
            <a:chExt cx="9801607" cy="1559103"/>
          </a:xfrm>
        </p:grpSpPr>
        <p:pic>
          <p:nvPicPr>
            <p:cNvPr id="2068" name="Picture 2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824" y="4831315"/>
              <a:ext cx="3026005" cy="155910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530" y="4837994"/>
              <a:ext cx="2911594" cy="15524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517" y="4837994"/>
              <a:ext cx="2837271" cy="15524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0" name="直接箭头连接符 69"/>
          <p:cNvCxnSpPr/>
          <p:nvPr/>
        </p:nvCxnSpPr>
        <p:spPr>
          <a:xfrm flipV="1">
            <a:off x="1094618" y="836713"/>
            <a:ext cx="1035925" cy="549669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1207361" y="977901"/>
            <a:ext cx="92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智能</a:t>
            </a:r>
            <a:r>
              <a:rPr lang="en-US" altLang="zh-CN" sz="1400" dirty="0"/>
              <a:t>POS</a:t>
            </a:r>
          </a:p>
        </p:txBody>
      </p:sp>
      <p:sp>
        <p:nvSpPr>
          <p:cNvPr id="89" name="文本框 88"/>
          <p:cNvSpPr txBox="1"/>
          <p:nvPr/>
        </p:nvSpPr>
        <p:spPr>
          <a:xfrm>
            <a:off x="995689" y="1469020"/>
            <a:ext cx="986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手持终端</a:t>
            </a:r>
            <a:endParaRPr lang="en-US" altLang="zh-CN" sz="1400" dirty="0"/>
          </a:p>
        </p:txBody>
      </p:sp>
      <p:sp>
        <p:nvSpPr>
          <p:cNvPr id="90" name="文本框 89"/>
          <p:cNvSpPr txBox="1"/>
          <p:nvPr/>
        </p:nvSpPr>
        <p:spPr>
          <a:xfrm>
            <a:off x="823922" y="2510971"/>
            <a:ext cx="103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安防门禁</a:t>
            </a:r>
            <a:endParaRPr lang="en-US" altLang="zh-CN" sz="1400" dirty="0"/>
          </a:p>
        </p:txBody>
      </p:sp>
      <p:sp>
        <p:nvSpPr>
          <p:cNvPr id="91" name="文本框 90"/>
          <p:cNvSpPr txBox="1"/>
          <p:nvPr/>
        </p:nvSpPr>
        <p:spPr>
          <a:xfrm>
            <a:off x="967231" y="1986579"/>
            <a:ext cx="998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智慧零售</a:t>
            </a:r>
            <a:endParaRPr lang="en-US" altLang="zh-CN" sz="1400" dirty="0"/>
          </a:p>
        </p:txBody>
      </p:sp>
      <p:sp>
        <p:nvSpPr>
          <p:cNvPr id="92" name="文本框 91"/>
          <p:cNvSpPr txBox="1"/>
          <p:nvPr/>
        </p:nvSpPr>
        <p:spPr>
          <a:xfrm>
            <a:off x="396418" y="6021288"/>
            <a:ext cx="821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AR/VR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651879" y="3499595"/>
            <a:ext cx="1020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工业平板</a:t>
            </a:r>
            <a:endParaRPr lang="en-US" altLang="zh-CN" sz="1400" dirty="0"/>
          </a:p>
        </p:txBody>
      </p:sp>
      <p:sp>
        <p:nvSpPr>
          <p:cNvPr id="94" name="文本框 93"/>
          <p:cNvSpPr txBox="1"/>
          <p:nvPr/>
        </p:nvSpPr>
        <p:spPr>
          <a:xfrm>
            <a:off x="486644" y="5012611"/>
            <a:ext cx="920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无人机</a:t>
            </a:r>
            <a:endParaRPr lang="en-US" altLang="zh-CN" sz="1400" dirty="0"/>
          </a:p>
        </p:txBody>
      </p:sp>
      <p:sp>
        <p:nvSpPr>
          <p:cNvPr id="96" name="文本框 95"/>
          <p:cNvSpPr txBox="1"/>
          <p:nvPr/>
        </p:nvSpPr>
        <p:spPr>
          <a:xfrm>
            <a:off x="631673" y="4003933"/>
            <a:ext cx="103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车机设备</a:t>
            </a:r>
            <a:endParaRPr lang="en-US" altLang="zh-CN" sz="1400" dirty="0"/>
          </a:p>
        </p:txBody>
      </p:sp>
      <p:sp>
        <p:nvSpPr>
          <p:cNvPr id="97" name="文本框 96"/>
          <p:cNvSpPr txBox="1"/>
          <p:nvPr/>
        </p:nvSpPr>
        <p:spPr>
          <a:xfrm>
            <a:off x="403171" y="5516949"/>
            <a:ext cx="927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云直播</a:t>
            </a:r>
            <a:endParaRPr lang="en-US" altLang="zh-CN" sz="1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742518" y="2995256"/>
            <a:ext cx="103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广告传媒</a:t>
            </a:r>
            <a:endParaRPr lang="en-US" altLang="zh-CN" sz="1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537255" y="4508273"/>
            <a:ext cx="1039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机器人</a:t>
            </a:r>
            <a:endParaRPr lang="en-US" altLang="zh-CN" sz="1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EC023A-061C-13B6-D202-1A5DBD3D0321}"/>
              </a:ext>
            </a:extLst>
          </p:cNvPr>
          <p:cNvSpPr txBox="1"/>
          <p:nvPr/>
        </p:nvSpPr>
        <p:spPr>
          <a:xfrm>
            <a:off x="2401239" y="760133"/>
            <a:ext cx="6442373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市场行业应用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91" y="1595419"/>
            <a:ext cx="1324677" cy="110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29" y="1530285"/>
            <a:ext cx="1374527" cy="113858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403" y="1387112"/>
            <a:ext cx="792087" cy="1093376"/>
          </a:xfrm>
          <a:prstGeom prst="rect">
            <a:avLst/>
          </a:prstGeom>
        </p:spPr>
      </p:pic>
      <p:sp>
        <p:nvSpPr>
          <p:cNvPr id="24" name="ïŝľîḋe"/>
          <p:cNvSpPr txBox="1"/>
          <p:nvPr/>
        </p:nvSpPr>
        <p:spPr>
          <a:xfrm>
            <a:off x="1673677" y="2984035"/>
            <a:ext cx="1202791" cy="3632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智能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983765" y="2941813"/>
            <a:ext cx="0" cy="170295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440149" y="2931026"/>
            <a:ext cx="0" cy="1702951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677164" y="3429001"/>
            <a:ext cx="1487001" cy="1305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多种安全机制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/>
              <a:t>5.5</a:t>
            </a:r>
            <a:r>
              <a:rPr lang="zh-CN" altLang="en-US" sz="1200" dirty="0"/>
              <a:t>液晶显示屏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支持支付标准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</a:t>
            </a:r>
            <a:r>
              <a:rPr lang="en-US" altLang="zh-CN" sz="1200" dirty="0"/>
              <a:t>NFC/IC</a:t>
            </a:r>
            <a:r>
              <a:rPr lang="zh-CN" altLang="en-US" sz="1200" dirty="0"/>
              <a:t>芯片</a:t>
            </a:r>
            <a:endParaRPr lang="en-US" altLang="zh-CN" sz="1200" dirty="0"/>
          </a:p>
        </p:txBody>
      </p:sp>
      <p:sp>
        <p:nvSpPr>
          <p:cNvPr id="31" name="ïŝľîḋe"/>
          <p:cNvSpPr txBox="1"/>
          <p:nvPr/>
        </p:nvSpPr>
        <p:spPr>
          <a:xfrm>
            <a:off x="5257759" y="2914484"/>
            <a:ext cx="1242176" cy="3538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智能收银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îśľiḍe"/>
          <p:cNvSpPr txBox="1"/>
          <p:nvPr/>
        </p:nvSpPr>
        <p:spPr>
          <a:xfrm>
            <a:off x="8416375" y="2941813"/>
            <a:ext cx="1242176" cy="35386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新零售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86358" y="3267590"/>
            <a:ext cx="1535693" cy="1619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支持双屏异控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</a:t>
            </a:r>
            <a:r>
              <a:rPr lang="en-US" altLang="zh-CN" sz="1200" dirty="0"/>
              <a:t>LTE 4G</a:t>
            </a:r>
            <a:r>
              <a:rPr lang="zh-CN" altLang="en-US" sz="1200" dirty="0"/>
              <a:t>网络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</a:t>
            </a:r>
            <a:r>
              <a:rPr lang="en-US" altLang="zh-CN" sz="1200" dirty="0"/>
              <a:t>WIFI/BT</a:t>
            </a:r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</a:t>
            </a:r>
            <a:r>
              <a:rPr lang="en-US" altLang="zh-CN" sz="1200" dirty="0"/>
              <a:t>NFC/IC</a:t>
            </a:r>
            <a:r>
              <a:rPr lang="zh-CN" altLang="en-US" sz="1200" dirty="0"/>
              <a:t>芯片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支持人脸支付</a:t>
            </a:r>
            <a:endParaRPr lang="en-US" altLang="zh-CN" sz="1200" dirty="0"/>
          </a:p>
        </p:txBody>
      </p:sp>
      <p:sp>
        <p:nvSpPr>
          <p:cNvPr id="34" name="文本框 33"/>
          <p:cNvSpPr txBox="1"/>
          <p:nvPr/>
        </p:nvSpPr>
        <p:spPr>
          <a:xfrm>
            <a:off x="8348118" y="3229809"/>
            <a:ext cx="2062743" cy="1619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支持高清显示屏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支持刷脸支付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支持录像监控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支持远程升级</a:t>
            </a:r>
            <a:endParaRPr lang="en-US" altLang="zh-CN" sz="1200" dirty="0"/>
          </a:p>
          <a:p>
            <a:pPr marL="171450" indent="-171450">
              <a:lnSpc>
                <a:spcPct val="1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/>
              <a:t>支持</a:t>
            </a:r>
            <a:r>
              <a:rPr lang="en-US" altLang="zh-CN" sz="1200" dirty="0"/>
              <a:t>LTE/BT/WIFI</a:t>
            </a:r>
            <a:r>
              <a:rPr lang="zh-CN" altLang="en-US" sz="1200" dirty="0"/>
              <a:t>网络</a:t>
            </a:r>
            <a:endParaRPr lang="en-US" altLang="zh-CN" sz="1200" dirty="0"/>
          </a:p>
        </p:txBody>
      </p:sp>
      <p:sp>
        <p:nvSpPr>
          <p:cNvPr id="35" name="文本框 34"/>
          <p:cNvSpPr txBox="1"/>
          <p:nvPr/>
        </p:nvSpPr>
        <p:spPr>
          <a:xfrm>
            <a:off x="1735022" y="5109619"/>
            <a:ext cx="137128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高通</a:t>
            </a:r>
            <a:r>
              <a:rPr lang="en-US" altLang="zh-CN" sz="1200" dirty="0"/>
              <a:t>2290</a:t>
            </a:r>
            <a:r>
              <a:rPr lang="zh-CN" altLang="en-US" sz="1200" dirty="0"/>
              <a:t>平台</a:t>
            </a:r>
            <a:endParaRPr lang="en-US" altLang="zh-CN" sz="1200" dirty="0"/>
          </a:p>
          <a:p>
            <a:r>
              <a:rPr lang="zh-CN" altLang="en-US" sz="1200" dirty="0"/>
              <a:t>展锐</a:t>
            </a:r>
            <a:r>
              <a:rPr lang="en-US" altLang="zh-CN" sz="1200" dirty="0"/>
              <a:t>8541</a:t>
            </a:r>
          </a:p>
          <a:p>
            <a:r>
              <a:rPr lang="en-US" altLang="zh-CN" sz="1200" dirty="0"/>
              <a:t>MTK8766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92382" y="5122089"/>
            <a:ext cx="137128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高通</a:t>
            </a:r>
            <a:r>
              <a:rPr lang="en-US" altLang="zh-CN" sz="1200" dirty="0"/>
              <a:t>450</a:t>
            </a:r>
            <a:r>
              <a:rPr lang="zh-CN" altLang="en-US" sz="1200" dirty="0"/>
              <a:t>平台</a:t>
            </a:r>
            <a:endParaRPr lang="en-US" altLang="zh-CN" sz="1200" dirty="0"/>
          </a:p>
          <a:p>
            <a:r>
              <a:rPr lang="zh-CN" altLang="en-US" sz="1200" dirty="0"/>
              <a:t>展锐</a:t>
            </a:r>
            <a:r>
              <a:rPr lang="en-US" altLang="zh-CN" sz="1200" dirty="0"/>
              <a:t>8581</a:t>
            </a:r>
          </a:p>
          <a:p>
            <a:r>
              <a:rPr lang="en-US" altLang="zh-CN" sz="1200" dirty="0"/>
              <a:t>MTK8788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693849" y="5122089"/>
            <a:ext cx="137128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高通</a:t>
            </a:r>
            <a:r>
              <a:rPr lang="en-US" altLang="zh-CN" sz="1200" dirty="0"/>
              <a:t>450</a:t>
            </a:r>
            <a:r>
              <a:rPr lang="zh-CN" altLang="en-US" sz="1200" dirty="0"/>
              <a:t>平台</a:t>
            </a:r>
            <a:endParaRPr lang="en-US" altLang="zh-CN" sz="1200" dirty="0"/>
          </a:p>
          <a:p>
            <a:r>
              <a:rPr lang="zh-CN" altLang="en-US" sz="1200" dirty="0"/>
              <a:t>展锐</a:t>
            </a:r>
            <a:r>
              <a:rPr lang="en-US" altLang="zh-CN" sz="1200" dirty="0"/>
              <a:t>8541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74C9991-6439-613F-A1D7-6B6913028417}"/>
              </a:ext>
            </a:extLst>
          </p:cNvPr>
          <p:cNvSpPr txBox="1"/>
          <p:nvPr/>
        </p:nvSpPr>
        <p:spPr>
          <a:xfrm>
            <a:off x="2401239" y="760133"/>
            <a:ext cx="6442373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智能零售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68" y="1767722"/>
            <a:ext cx="6951833" cy="357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36" y="2104625"/>
            <a:ext cx="3139483" cy="167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79036" y="1026165"/>
            <a:ext cx="9702707" cy="52322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Arial" panose="020B0604020202020204" pitchFamily="34" charset="0"/>
              </a:rPr>
              <a:t>数字哨兵，通过部署在各防疫卡口的智慧防疫设备，自动核验通行人员的健康码、体温、核酸、疫苗等防疫信息，对红黄码、发热等防疫重点人员发出预警，用科技手段实现卡口的精准防疫管理，满足各地防疫监管要求。</a:t>
            </a:r>
            <a:endParaRPr lang="zh-CN" altLang="en-US" sz="1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331902" y="1557183"/>
            <a:ext cx="38218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无感精准测温</a:t>
            </a:r>
          </a:p>
          <a:p>
            <a:pPr algn="l"/>
            <a:r>
              <a:rPr lang="zh-CN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非接触式红外测温，通行时测量并语音播报体温信息</a:t>
            </a:r>
            <a:endParaRPr lang="zh-CN" altLang="en-US" sz="12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93" y="4037275"/>
            <a:ext cx="3139483" cy="167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/>
          <p:cNvSpPr txBox="1"/>
          <p:nvPr/>
        </p:nvSpPr>
        <p:spPr>
          <a:xfrm>
            <a:off x="354030" y="5691348"/>
            <a:ext cx="44688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solidFill>
                  <a:srgbClr val="222222"/>
                </a:solidFill>
                <a:latin typeface="Arial" panose="020B0604020202020204" pitchFamily="34" charset="0"/>
              </a:rPr>
              <a:t>健康码核验</a:t>
            </a:r>
          </a:p>
          <a:p>
            <a:pPr algn="l"/>
            <a:r>
              <a:rPr lang="zh-CN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已经对接过全国各地健康码，支持健康码快速识别核验，甄别拒绝过期健康码截图，记录健康码状态、核酸、疫苗数据</a:t>
            </a:r>
          </a:p>
        </p:txBody>
      </p:sp>
      <p:sp>
        <p:nvSpPr>
          <p:cNvPr id="35" name="等腰三角形 34"/>
          <p:cNvSpPr/>
          <p:nvPr/>
        </p:nvSpPr>
        <p:spPr>
          <a:xfrm rot="10800000" flipV="1">
            <a:off x="6678131" y="3986606"/>
            <a:ext cx="995287" cy="1472319"/>
          </a:xfrm>
          <a:prstGeom prst="triangl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 rot="1046964">
            <a:off x="6647573" y="5063249"/>
            <a:ext cx="1056403" cy="100044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086" y="5235761"/>
            <a:ext cx="688941" cy="67696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057099" y="5777155"/>
            <a:ext cx="138618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高通</a:t>
            </a:r>
            <a:r>
              <a:rPr lang="en-US" altLang="zh-CN" sz="1200" dirty="0"/>
              <a:t>8953</a:t>
            </a:r>
            <a:r>
              <a:rPr lang="zh-CN" altLang="en-US" sz="1200" dirty="0"/>
              <a:t>平台</a:t>
            </a:r>
            <a:endParaRPr lang="en-US" altLang="zh-CN" sz="1200" dirty="0"/>
          </a:p>
          <a:p>
            <a:r>
              <a:rPr lang="zh-CN" altLang="en-US" sz="1200" dirty="0"/>
              <a:t>高通</a:t>
            </a:r>
            <a:r>
              <a:rPr lang="en-US" altLang="zh-CN" sz="1200" dirty="0"/>
              <a:t>450</a:t>
            </a:r>
            <a:r>
              <a:rPr lang="zh-CN" altLang="en-US" sz="1200" dirty="0"/>
              <a:t>平台</a:t>
            </a:r>
            <a:endParaRPr lang="en-US" altLang="zh-CN" sz="1200" dirty="0"/>
          </a:p>
          <a:p>
            <a:r>
              <a:rPr lang="zh-CN" altLang="en-US" sz="1200" dirty="0"/>
              <a:t>展锐</a:t>
            </a:r>
            <a:r>
              <a:rPr lang="en-US" altLang="zh-CN" sz="1200" dirty="0"/>
              <a:t>8581</a:t>
            </a:r>
            <a:r>
              <a:rPr lang="zh-CN" altLang="en-US" sz="1200" dirty="0"/>
              <a:t>平台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2E8FC5CF-02B6-4246-30BF-4F47AD988AAF}"/>
              </a:ext>
            </a:extLst>
          </p:cNvPr>
          <p:cNvSpPr txBox="1"/>
          <p:nvPr/>
        </p:nvSpPr>
        <p:spPr>
          <a:xfrm>
            <a:off x="2401239" y="648161"/>
            <a:ext cx="6442373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安防门禁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100000" l="9949" r="93240">
                        <a14:foregroundMark x1="31888" y1="18833" x2="54464" y2="96167"/>
                        <a14:foregroundMark x1="59694" y1="94167" x2="42730" y2="95667"/>
                        <a14:foregroundMark x1="64031" y1="93667" x2="68240" y2="98333"/>
                        <a14:foregroundMark x1="36862" y1="93667" x2="51658" y2="98500"/>
                        <a14:foregroundMark x1="34439" y1="92667" x2="35204" y2="97833"/>
                        <a14:foregroundMark x1="66071" y1="93167" x2="65689" y2="99333"/>
                        <a14:foregroundMark x1="30740" y1="99333" x2="30740" y2="9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6851" y="2218933"/>
            <a:ext cx="1554336" cy="11895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8515" y="1381850"/>
            <a:ext cx="9217024" cy="52322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Arial" panose="020B0604020202020204" pitchFamily="34" charset="0"/>
              </a:rPr>
              <a:t>机器人越来越多用在商场接待、无人消毒、物流配送等行业，根据应用场景及功能，有使用</a:t>
            </a:r>
            <a:r>
              <a:rPr lang="en-US" altLang="zh-CN" sz="1400" b="1" dirty="0">
                <a:latin typeface="Arial" panose="020B0604020202020204" pitchFamily="34" charset="0"/>
              </a:rPr>
              <a:t>4</a:t>
            </a:r>
            <a:r>
              <a:rPr lang="zh-CN" altLang="en-US" sz="1400" b="1" dirty="0">
                <a:latin typeface="Arial" panose="020B0604020202020204" pitchFamily="34" charset="0"/>
              </a:rPr>
              <a:t>核低算力平台进行平板显示、</a:t>
            </a:r>
            <a:r>
              <a:rPr lang="en-US" altLang="zh-CN" sz="1400" b="1" dirty="0">
                <a:latin typeface="Arial" panose="020B0604020202020204" pitchFamily="34" charset="0"/>
              </a:rPr>
              <a:t>6</a:t>
            </a:r>
            <a:r>
              <a:rPr lang="zh-CN" altLang="en-US" sz="1400" b="1" dirty="0">
                <a:latin typeface="Arial" panose="020B0604020202020204" pitchFamily="34" charset="0"/>
              </a:rPr>
              <a:t>核或</a:t>
            </a:r>
            <a:r>
              <a:rPr lang="en-US" altLang="zh-CN" sz="1400" b="1" dirty="0">
                <a:latin typeface="Arial" panose="020B0604020202020204" pitchFamily="34" charset="0"/>
              </a:rPr>
              <a:t>8</a:t>
            </a:r>
            <a:r>
              <a:rPr lang="zh-CN" altLang="en-US" sz="1400" b="1" dirty="0">
                <a:latin typeface="Arial" panose="020B0604020202020204" pitchFamily="34" charset="0"/>
              </a:rPr>
              <a:t>核高算力平台进行高清摄像</a:t>
            </a:r>
            <a:r>
              <a:rPr lang="en-US" altLang="zh-CN" sz="1400" b="1" dirty="0">
                <a:latin typeface="Arial" panose="020B0604020202020204" pitchFamily="34" charset="0"/>
              </a:rPr>
              <a:t>AI</a:t>
            </a:r>
            <a:r>
              <a:rPr lang="zh-CN" altLang="en-US" sz="1400" b="1" dirty="0">
                <a:latin typeface="Arial" panose="020B0604020202020204" pitchFamily="34" charset="0"/>
              </a:rPr>
              <a:t>语音人脸识别等功能。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53938" y="5358382"/>
            <a:ext cx="137128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高通</a:t>
            </a:r>
            <a:r>
              <a:rPr lang="en-US" altLang="zh-CN" sz="1200" dirty="0"/>
              <a:t>2290</a:t>
            </a:r>
            <a:r>
              <a:rPr lang="zh-CN" altLang="en-US" sz="1200" dirty="0"/>
              <a:t>平台</a:t>
            </a:r>
            <a:endParaRPr lang="en-US" altLang="zh-CN" sz="1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t="20601" r="2359"/>
          <a:stretch>
            <a:fillRect/>
          </a:stretch>
        </p:blipFill>
        <p:spPr>
          <a:xfrm>
            <a:off x="815414" y="2084851"/>
            <a:ext cx="3730804" cy="35599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016" y="2275027"/>
            <a:ext cx="1840779" cy="1035439"/>
          </a:xfrm>
          <a:prstGeom prst="ellipse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926" y="4146661"/>
            <a:ext cx="5664629" cy="8272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440150" y="5358382"/>
            <a:ext cx="121657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高通</a:t>
            </a:r>
            <a:r>
              <a:rPr lang="en-US" altLang="zh-CN" sz="1200" dirty="0"/>
              <a:t>450</a:t>
            </a:r>
            <a:r>
              <a:rPr lang="zh-CN" altLang="en-US" sz="1200" dirty="0"/>
              <a:t>平台</a:t>
            </a:r>
            <a:endParaRPr lang="en-US" altLang="zh-CN" sz="1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976322" y="5358382"/>
            <a:ext cx="1216573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高通</a:t>
            </a:r>
            <a:r>
              <a:rPr lang="en-US" altLang="zh-CN" sz="1200" dirty="0"/>
              <a:t>6125</a:t>
            </a:r>
            <a:r>
              <a:rPr lang="zh-CN" altLang="en-US" sz="1200" dirty="0"/>
              <a:t>平台</a:t>
            </a:r>
            <a:endParaRPr lang="en-US" altLang="zh-CN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672529" y="5358382"/>
            <a:ext cx="914271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MTK8788</a:t>
            </a:r>
            <a:endParaRPr lang="zh-CN" altLang="en-US" sz="12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0799" y="3530532"/>
            <a:ext cx="6096000" cy="16971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F818207-66B6-F972-4D3C-ABEF726DCE9C}"/>
              </a:ext>
            </a:extLst>
          </p:cNvPr>
          <p:cNvSpPr txBox="1"/>
          <p:nvPr/>
        </p:nvSpPr>
        <p:spPr>
          <a:xfrm>
            <a:off x="2401239" y="760133"/>
            <a:ext cx="6442373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机器人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21" y="1272771"/>
            <a:ext cx="6952089" cy="38095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37" y="2752640"/>
            <a:ext cx="3071995" cy="275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等腰三角形 6"/>
          <p:cNvSpPr/>
          <p:nvPr/>
        </p:nvSpPr>
        <p:spPr>
          <a:xfrm rot="10800000" flipV="1">
            <a:off x="1319705" y="3624378"/>
            <a:ext cx="995287" cy="1885591"/>
          </a:xfrm>
          <a:prstGeom prst="triangle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rot="1046964">
            <a:off x="1311451" y="5185103"/>
            <a:ext cx="1056403" cy="100044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61" y="5376595"/>
            <a:ext cx="663313" cy="617456"/>
          </a:xfrm>
          <a:prstGeom prst="rect">
            <a:avLst/>
          </a:prstGeom>
        </p:spPr>
      </p:pic>
      <p:sp>
        <p:nvSpPr>
          <p:cNvPr id="14" name="等腰三角形 13"/>
          <p:cNvSpPr/>
          <p:nvPr/>
        </p:nvSpPr>
        <p:spPr>
          <a:xfrm rot="4321339" flipV="1">
            <a:off x="2354186" y="2486206"/>
            <a:ext cx="995287" cy="1885591"/>
          </a:xfrm>
          <a:prstGeom prst="triangle">
            <a:avLst>
              <a:gd name="adj" fmla="val 25231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01" y="2664661"/>
            <a:ext cx="927897" cy="8829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: 圆角 9"/>
          <p:cNvSpPr/>
          <p:nvPr/>
        </p:nvSpPr>
        <p:spPr>
          <a:xfrm>
            <a:off x="1973787" y="3645171"/>
            <a:ext cx="781787" cy="22299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</a:rPr>
              <a:t>SIM8501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7072" y="1073635"/>
            <a:ext cx="11304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Arial" panose="020B0604020202020204" pitchFamily="34" charset="0"/>
              </a:rPr>
              <a:t>两轮电动车可划分为三类：电动自行车</a:t>
            </a:r>
            <a:r>
              <a:rPr lang="en-US" altLang="zh-CN" sz="1400" b="1" dirty="0">
                <a:latin typeface="Arial" panose="020B0604020202020204" pitchFamily="34" charset="0"/>
              </a:rPr>
              <a:t>/</a:t>
            </a:r>
            <a:r>
              <a:rPr lang="zh-CN" altLang="en-US" sz="1400" b="1" dirty="0">
                <a:latin typeface="Arial" panose="020B0604020202020204" pitchFamily="34" charset="0"/>
              </a:rPr>
              <a:t>电动轻便摩托车</a:t>
            </a:r>
            <a:r>
              <a:rPr lang="en-US" altLang="zh-CN" sz="1400" b="1" dirty="0">
                <a:latin typeface="Arial" panose="020B0604020202020204" pitchFamily="34" charset="0"/>
              </a:rPr>
              <a:t>/</a:t>
            </a:r>
            <a:r>
              <a:rPr lang="zh-CN" altLang="en-US" sz="1400" b="1" dirty="0">
                <a:latin typeface="Arial" panose="020B0604020202020204" pitchFamily="34" charset="0"/>
              </a:rPr>
              <a:t>电动摩托车，电摩智能中控开始尝试使用安卓系统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96" y="5216372"/>
            <a:ext cx="2897416" cy="1240869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551" y="5284223"/>
            <a:ext cx="2373768" cy="110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图表 26"/>
          <p:cNvGraphicFramePr/>
          <p:nvPr/>
        </p:nvGraphicFramePr>
        <p:xfrm>
          <a:off x="319813" y="1369592"/>
          <a:ext cx="2029055" cy="1537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782561" y="2182683"/>
            <a:ext cx="1234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燃油摩托车，</a:t>
            </a:r>
            <a:r>
              <a:rPr lang="en-US" altLang="zh-CN" sz="1000" dirty="0">
                <a:solidFill>
                  <a:schemeClr val="bg1"/>
                </a:solidFill>
                <a:latin typeface="+mn-ea"/>
              </a:rPr>
              <a:t>80%</a:t>
            </a:r>
            <a:endParaRPr lang="zh-CN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08381" y="1406805"/>
            <a:ext cx="1234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+mn-ea"/>
              </a:rPr>
              <a:t>电动摩托车，</a:t>
            </a:r>
            <a:r>
              <a:rPr lang="en-US" altLang="zh-CN" sz="1000" b="1" dirty="0">
                <a:latin typeface="+mn-ea"/>
              </a:rPr>
              <a:t>20%</a:t>
            </a:r>
            <a:endParaRPr lang="zh-CN" altLang="en-US" sz="1000" b="1" dirty="0">
              <a:latin typeface="+mn-ea"/>
            </a:endParaRPr>
          </a:p>
        </p:txBody>
      </p:sp>
      <p:cxnSp>
        <p:nvCxnSpPr>
          <p:cNvPr id="35" name="连接符: 肘形 34"/>
          <p:cNvCxnSpPr>
            <a:endCxn id="32" idx="1"/>
          </p:cNvCxnSpPr>
          <p:nvPr/>
        </p:nvCxnSpPr>
        <p:spPr>
          <a:xfrm flipV="1">
            <a:off x="1575221" y="1529916"/>
            <a:ext cx="433160" cy="251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811657" y="3340126"/>
            <a:ext cx="959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触摸液晶屏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78463" y="3642383"/>
            <a:ext cx="959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语音导航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39099" y="4246899"/>
            <a:ext cx="959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语音识别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5257" y="4549158"/>
            <a:ext cx="959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行车记录仪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55443" y="3944642"/>
            <a:ext cx="959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车辆控制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258799" y="5576387"/>
            <a:ext cx="1386184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高通</a:t>
            </a:r>
            <a:r>
              <a:rPr lang="en-US" altLang="zh-CN" sz="1200" dirty="0"/>
              <a:t>2290</a:t>
            </a:r>
            <a:r>
              <a:rPr lang="zh-CN" altLang="en-US" sz="1200" dirty="0"/>
              <a:t>平台</a:t>
            </a:r>
            <a:endParaRPr lang="en-US" altLang="zh-CN" sz="1200" dirty="0"/>
          </a:p>
          <a:p>
            <a:r>
              <a:rPr lang="zh-CN" altLang="en-US" sz="1200" dirty="0"/>
              <a:t>展锐</a:t>
            </a:r>
            <a:r>
              <a:rPr lang="en-US" altLang="zh-CN" sz="1200" dirty="0"/>
              <a:t>8541</a:t>
            </a:r>
            <a:r>
              <a:rPr lang="zh-CN" altLang="en-US" sz="1200" dirty="0"/>
              <a:t>平台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0C09BC1-0C3C-9C27-7687-599CD7B8E61A}"/>
              </a:ext>
            </a:extLst>
          </p:cNvPr>
          <p:cNvSpPr txBox="1"/>
          <p:nvPr/>
        </p:nvSpPr>
        <p:spPr>
          <a:xfrm>
            <a:off x="2401239" y="648161"/>
            <a:ext cx="6442373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两轮车市场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/>
          <p:cNvGrpSpPr/>
          <p:nvPr/>
        </p:nvGrpSpPr>
        <p:grpSpPr>
          <a:xfrm>
            <a:off x="763125" y="1131218"/>
            <a:ext cx="10737576" cy="5222448"/>
            <a:chOff x="348346" y="863873"/>
            <a:chExt cx="8616142" cy="3571900"/>
          </a:xfrm>
        </p:grpSpPr>
        <p:cxnSp>
          <p:nvCxnSpPr>
            <p:cNvPr id="112" name="直接连接符 111"/>
            <p:cNvCxnSpPr/>
            <p:nvPr/>
          </p:nvCxnSpPr>
          <p:spPr>
            <a:xfrm flipV="1">
              <a:off x="348346" y="3001577"/>
              <a:ext cx="3656289" cy="1632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8275" y="939466"/>
              <a:ext cx="3179389" cy="1823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88395" y="1491630"/>
              <a:ext cx="719150" cy="71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147418" y="863873"/>
              <a:ext cx="4749678" cy="357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6" name="矩形 115"/>
            <p:cNvSpPr/>
            <p:nvPr/>
          </p:nvSpPr>
          <p:spPr>
            <a:xfrm>
              <a:off x="4147418" y="1908216"/>
              <a:ext cx="4817070" cy="1353429"/>
            </a:xfrm>
            <a:prstGeom prst="rect">
              <a:avLst/>
            </a:prstGeom>
            <a:solidFill>
              <a:schemeClr val="bg1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7" name="Picture 3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2285998"/>
              <a:ext cx="733425" cy="681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8" name="TextBox 10"/>
            <p:cNvSpPr txBox="1"/>
            <p:nvPr/>
          </p:nvSpPr>
          <p:spPr>
            <a:xfrm>
              <a:off x="5429256" y="2357436"/>
              <a:ext cx="3182507" cy="399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i="1" dirty="0">
                  <a:solidFill>
                    <a:schemeClr val="bg1"/>
                  </a:solidFill>
                  <a:ea typeface="微软雅黑" panose="020B0503020204020204" pitchFamily="34" charset="-122"/>
                  <a:cs typeface="Calibri" panose="020F0502020204030204" pitchFamily="34" charset="0"/>
                </a:rPr>
                <a:t>  Integrated Navigation</a:t>
              </a:r>
              <a:r>
                <a:rPr lang="zh-CN" altLang="en-US" sz="800" b="1" i="1" dirty="0">
                  <a:solidFill>
                    <a:schemeClr val="bg1"/>
                  </a:solidFill>
                  <a:ea typeface="微软雅黑" panose="020B0503020204020204" pitchFamily="34" charset="-122"/>
                  <a:cs typeface="Calibri" panose="020F0502020204030204" pitchFamily="34" charset="0"/>
                </a:rPr>
                <a:t>，</a:t>
              </a:r>
              <a:r>
                <a:rPr lang="en-US" altLang="zh-CN" sz="800" b="1" i="1" dirty="0">
                  <a:solidFill>
                    <a:schemeClr val="bg1"/>
                  </a:solidFill>
                  <a:ea typeface="微软雅黑" panose="020B0503020204020204" pitchFamily="34" charset="-122"/>
                  <a:cs typeface="Calibri" panose="020F0502020204030204" pitchFamily="34" charset="0"/>
                </a:rPr>
                <a:t>online music vehicles services 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i="1" dirty="0">
                  <a:solidFill>
                    <a:schemeClr val="bg1"/>
                  </a:solidFill>
                  <a:ea typeface="微软雅黑" panose="020B0503020204020204" pitchFamily="34" charset="-122"/>
                  <a:cs typeface="Calibri" panose="020F0502020204030204" pitchFamily="34" charset="0"/>
                </a:rPr>
                <a:t>  Collect  Body data from vehicle through CAN Bus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i="1" dirty="0">
                  <a:solidFill>
                    <a:schemeClr val="bg1"/>
                  </a:solidFill>
                  <a:ea typeface="微软雅黑" panose="020B0503020204020204" pitchFamily="34" charset="-122"/>
                  <a:cs typeface="Calibri" panose="020F0502020204030204" pitchFamily="34" charset="0"/>
                </a:rPr>
                <a:t>  Wi-Fi Hotspot /BT  phone call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800" b="1" i="1" dirty="0">
                  <a:solidFill>
                    <a:schemeClr val="bg1"/>
                  </a:solidFill>
                  <a:ea typeface="微软雅黑" panose="020B0503020204020204" pitchFamily="34" charset="-122"/>
                  <a:cs typeface="Calibri" panose="020F0502020204030204" pitchFamily="34" charset="0"/>
                </a:rPr>
                <a:t>  Firmware online upgrade</a:t>
              </a:r>
            </a:p>
          </p:txBody>
        </p:sp>
        <p:cxnSp>
          <p:nvCxnSpPr>
            <p:cNvPr id="119" name="直接连接符 118"/>
            <p:cNvCxnSpPr/>
            <p:nvPr/>
          </p:nvCxnSpPr>
          <p:spPr>
            <a:xfrm rot="16200000" flipV="1">
              <a:off x="4679157" y="2893221"/>
              <a:ext cx="857256" cy="785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5072066" y="2857502"/>
              <a:ext cx="928694" cy="4286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21"/>
            <p:cNvSpPr txBox="1"/>
            <p:nvPr/>
          </p:nvSpPr>
          <p:spPr>
            <a:xfrm>
              <a:off x="458274" y="3177576"/>
              <a:ext cx="3273879" cy="931482"/>
            </a:xfrm>
            <a:prstGeom prst="rect">
              <a:avLst/>
            </a:prstGeom>
            <a:noFill/>
          </p:spPr>
          <p:txBody>
            <a:bodyPr wrap="square" lIns="68580" tIns="34291" rIns="68580" bIns="34291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</a:rPr>
                <a:t> 高度模组集成化，极致节省整体成本设计</a:t>
              </a:r>
              <a:endParaRPr lang="en-US" altLang="zh-CN" sz="1400" dirty="0">
                <a:latin typeface="+mn-ea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+mn-ea"/>
                </a:rPr>
                <a:t> </a:t>
              </a:r>
              <a:r>
                <a:rPr lang="zh-CN" altLang="en-US" sz="1400" dirty="0">
                  <a:latin typeface="+mn-ea"/>
                </a:rPr>
                <a:t>开放式操作系统开发</a:t>
              </a:r>
              <a:endParaRPr lang="en-US" altLang="zh-CN" sz="1400" dirty="0">
                <a:latin typeface="+mn-ea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</a:rPr>
                <a:t> 提供高速网络服务能力</a:t>
              </a:r>
              <a:endParaRPr lang="en-US" altLang="zh-CN" sz="1400" dirty="0">
                <a:latin typeface="+mn-ea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</a:rPr>
                <a:t> 支持</a:t>
              </a:r>
              <a:r>
                <a:rPr lang="en-US" altLang="zh-CN" sz="1400" dirty="0">
                  <a:latin typeface="+mn-ea"/>
                </a:rPr>
                <a:t>GNSS</a:t>
              </a:r>
              <a:r>
                <a:rPr lang="zh-CN" altLang="en-US" sz="1400" dirty="0">
                  <a:latin typeface="+mn-ea"/>
                </a:rPr>
                <a:t>多模定位能力</a:t>
              </a:r>
              <a:endParaRPr lang="en-US" altLang="zh-CN" sz="1400" dirty="0">
                <a:latin typeface="+mn-ea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</a:rPr>
                <a:t> 支持远程</a:t>
              </a:r>
              <a:r>
                <a:rPr lang="en-US" altLang="zh-CN" sz="1400" dirty="0">
                  <a:latin typeface="+mn-ea"/>
                </a:rPr>
                <a:t>FOTA</a:t>
              </a:r>
              <a:r>
                <a:rPr lang="zh-CN" altLang="en-US" sz="1400" dirty="0">
                  <a:latin typeface="+mn-ea"/>
                </a:rPr>
                <a:t>升级</a:t>
              </a:r>
              <a:endParaRPr lang="en-US" altLang="zh-CN" sz="1400" dirty="0">
                <a:latin typeface="+mn-ea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+mn-ea"/>
                </a:rPr>
                <a:t> 支持</a:t>
              </a:r>
              <a:r>
                <a:rPr lang="en-US" altLang="zh-CN" sz="1400" dirty="0">
                  <a:latin typeface="+mn-ea"/>
                </a:rPr>
                <a:t>WI-FI/BT</a:t>
              </a:r>
              <a:r>
                <a:rPr lang="zh-CN" altLang="en-US" sz="1400" dirty="0">
                  <a:latin typeface="+mn-ea"/>
                </a:rPr>
                <a:t>功能</a:t>
              </a:r>
              <a:endParaRPr lang="en-US" altLang="zh-CN" sz="1400" dirty="0">
                <a:latin typeface="+mn-ea"/>
              </a:endParaRPr>
            </a:p>
          </p:txBody>
        </p:sp>
        <p:pic>
          <p:nvPicPr>
            <p:cNvPr id="122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rot="-5400000">
              <a:off x="5429256" y="3143254"/>
              <a:ext cx="428629" cy="571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3" name="等腰三角形 122"/>
            <p:cNvSpPr/>
            <p:nvPr/>
          </p:nvSpPr>
          <p:spPr>
            <a:xfrm rot="4879665" flipH="1" flipV="1">
              <a:off x="5893502" y="2806295"/>
              <a:ext cx="555221" cy="1271658"/>
            </a:xfrm>
            <a:prstGeom prst="triangle">
              <a:avLst>
                <a:gd name="adj" fmla="val 49341"/>
              </a:avLst>
            </a:prstGeom>
            <a:solidFill>
              <a:srgbClr val="00B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1" rIns="68580" bIns="34291"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24" name="组合 123"/>
            <p:cNvGrpSpPr/>
            <p:nvPr/>
          </p:nvGrpSpPr>
          <p:grpSpPr>
            <a:xfrm>
              <a:off x="6500826" y="3000378"/>
              <a:ext cx="819844" cy="728663"/>
              <a:chOff x="6429388" y="2896435"/>
              <a:chExt cx="819844" cy="728663"/>
            </a:xfrm>
          </p:grpSpPr>
          <p:sp>
            <p:nvSpPr>
              <p:cNvPr id="125" name="椭圆 124"/>
              <p:cNvSpPr/>
              <p:nvPr/>
            </p:nvSpPr>
            <p:spPr>
              <a:xfrm>
                <a:off x="6450819" y="2896435"/>
                <a:ext cx="700088" cy="7286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1" rIns="68580" bIns="34291" rtlCol="0" anchor="ctr"/>
              <a:lstStyle/>
              <a:p>
                <a:pPr algn="ctr"/>
                <a:endParaRPr lang="zh-CN" altLang="en-US" sz="11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6" name="图片 125" descr="SIM7600CE.pn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29388" y="2928940"/>
                <a:ext cx="819844" cy="610433"/>
              </a:xfrm>
              <a:prstGeom prst="rect">
                <a:avLst/>
              </a:prstGeom>
            </p:spPr>
          </p:pic>
          <p:sp>
            <p:nvSpPr>
              <p:cNvPr id="127" name="TextBox 19"/>
              <p:cNvSpPr txBox="1"/>
              <p:nvPr/>
            </p:nvSpPr>
            <p:spPr>
              <a:xfrm>
                <a:off x="6505600" y="3410667"/>
                <a:ext cx="700088" cy="131566"/>
              </a:xfrm>
              <a:prstGeom prst="rect">
                <a:avLst/>
              </a:prstGeom>
              <a:noFill/>
            </p:spPr>
            <p:txBody>
              <a:bodyPr wrap="square" lIns="68580" tIns="34291" rIns="68580" bIns="34291" rtlCol="0">
                <a:spAutoFit/>
              </a:bodyPr>
              <a:lstStyle/>
              <a:p>
                <a:r>
                  <a:rPr lang="en-US" altLang="zh-CN" sz="800" b="1" dirty="0">
                    <a:solidFill>
                      <a:srgbClr val="C00000"/>
                    </a:solidFill>
                  </a:rPr>
                  <a:t>    SIM8950</a:t>
                </a:r>
                <a:endParaRPr lang="zh-CN" altLang="en-US" sz="800" b="1" dirty="0">
                  <a:solidFill>
                    <a:srgbClr val="C00000"/>
                  </a:solidFill>
                </a:endParaRPr>
              </a:p>
            </p:txBody>
          </p:sp>
        </p:grpSp>
      </p:grpSp>
      <p:sp>
        <p:nvSpPr>
          <p:cNvPr id="128" name="文本框 127"/>
          <p:cNvSpPr txBox="1"/>
          <p:nvPr/>
        </p:nvSpPr>
        <p:spPr>
          <a:xfrm>
            <a:off x="2693383" y="1630879"/>
            <a:ext cx="733720" cy="215444"/>
          </a:xfrm>
          <a:prstGeom prst="rect">
            <a:avLst/>
          </a:prstGeom>
          <a:solidFill>
            <a:srgbClr val="84C4D4"/>
          </a:solidFill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latin typeface="+mj-ea"/>
                <a:ea typeface="+mj-ea"/>
              </a:rPr>
              <a:t>MSM8953</a:t>
            </a:r>
            <a:endParaRPr lang="zh-CN" altLang="en-US" sz="800" b="1" dirty="0">
              <a:latin typeface="+mj-ea"/>
              <a:ea typeface="+mj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1D7CB6C-5B33-BE52-661B-CD8808172186}"/>
              </a:ext>
            </a:extLst>
          </p:cNvPr>
          <p:cNvSpPr txBox="1"/>
          <p:nvPr/>
        </p:nvSpPr>
        <p:spPr>
          <a:xfrm>
            <a:off x="2401239" y="722809"/>
            <a:ext cx="6442373" cy="4402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车载多媒体终端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6070343" y="1158270"/>
            <a:ext cx="1819492" cy="1722485"/>
          </a:xfrm>
          <a:prstGeom prst="rect">
            <a:avLst/>
          </a:prstGeom>
          <a:solidFill>
            <a:srgbClr val="ECECE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731145" y="1137717"/>
            <a:ext cx="1819492" cy="1722485"/>
          </a:xfrm>
          <a:prstGeom prst="rect">
            <a:avLst/>
          </a:prstGeom>
          <a:solidFill>
            <a:srgbClr val="ECECE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83299" y="2903681"/>
            <a:ext cx="1819492" cy="1741611"/>
          </a:xfrm>
          <a:prstGeom prst="rect">
            <a:avLst/>
          </a:prstGeom>
          <a:solidFill>
            <a:srgbClr val="ECECE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229073" y="2924673"/>
            <a:ext cx="1819492" cy="1722485"/>
          </a:xfrm>
          <a:prstGeom prst="rect">
            <a:avLst/>
          </a:prstGeom>
          <a:solidFill>
            <a:srgbClr val="ECECE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911653" y="2860201"/>
            <a:ext cx="1819492" cy="1785167"/>
          </a:xfrm>
          <a:prstGeom prst="rect">
            <a:avLst/>
          </a:prstGeom>
          <a:solidFill>
            <a:srgbClr val="ECECE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23333" y="1202187"/>
            <a:ext cx="10643683" cy="3233345"/>
            <a:chOff x="343026" y="1868778"/>
            <a:chExt cx="10856584" cy="3274147"/>
          </a:xfrm>
        </p:grpSpPr>
        <p:sp>
          <p:nvSpPr>
            <p:cNvPr id="31" name="矩形 30"/>
            <p:cNvSpPr/>
            <p:nvPr/>
          </p:nvSpPr>
          <p:spPr>
            <a:xfrm>
              <a:off x="2065732" y="1868778"/>
              <a:ext cx="1855887" cy="1744221"/>
            </a:xfrm>
            <a:prstGeom prst="rect">
              <a:avLst/>
            </a:prstGeom>
            <a:solidFill>
              <a:srgbClr val="ECECEC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3026" y="3936261"/>
              <a:ext cx="1778603" cy="777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使 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驾驶更安全</a:t>
              </a:r>
              <a:r>
                <a:rPr lang="en-US" altLang="zh-CN" sz="1200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,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更环保，更互联。</a:t>
              </a:r>
              <a:endPara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28770" y="2192038"/>
              <a:ext cx="1427759" cy="1213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使 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工厂</a:t>
              </a:r>
              <a:r>
                <a:rPr lang="zh-CN" altLang="en-US" sz="1200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更安全，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更智能</a:t>
              </a:r>
              <a:r>
                <a:rPr lang="en-US" altLang="zh-CN" sz="1200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,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更有效率。</a:t>
              </a:r>
              <a:endPara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49064" y="3929072"/>
              <a:ext cx="1638290" cy="1213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使 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能源管理 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变得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更高效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，更智能。</a:t>
              </a:r>
              <a:endPara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40712" y="2091354"/>
              <a:ext cx="1758151" cy="1195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使 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家庭和城市 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更智能，更安全，更便捷，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更精彩</a:t>
              </a:r>
              <a:endParaRPr lang="en-US" altLang="zh-CN" sz="1865" b="1" dirty="0">
                <a:solidFill>
                  <a:srgbClr val="CB1B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13622" y="3988941"/>
              <a:ext cx="1707756" cy="91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使 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移动支付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更智能，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更安全</a:t>
              </a:r>
              <a:endParaRPr lang="en-GB" altLang="zh-CN" sz="1865" b="1" dirty="0">
                <a:solidFill>
                  <a:srgbClr val="CB1B6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710314" y="2131139"/>
              <a:ext cx="1489296" cy="1195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使 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路由网关 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有更大的带宽，</a:t>
              </a:r>
              <a:r>
                <a:rPr lang="zh-CN" altLang="en-US" sz="1865" b="1" dirty="0">
                  <a:solidFill>
                    <a:srgbClr val="CB1B6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更好的体验</a:t>
              </a:r>
              <a:r>
                <a:rPr lang="zh-CN" altLang="en-US" sz="1200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。</a:t>
              </a:r>
              <a:endPara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25465" y="6397689"/>
            <a:ext cx="520631" cy="2775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000" b="0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F72992-A71A-4EDE-8BE2-6D0B818F5F40}" type="slidenum">
              <a:rPr lang="zh-CN" altLang="en-US" smtClean="0"/>
              <a:t>96</a:t>
            </a:fld>
            <a:endParaRPr lang="zh-CN" altLang="en-US" dirty="0"/>
          </a:p>
        </p:txBody>
      </p:sp>
      <p:pic>
        <p:nvPicPr>
          <p:cNvPr id="26" name="图片占位符 11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580998" y="1220997"/>
            <a:ext cx="1815319" cy="1639205"/>
          </a:xfrm>
          <a:custGeom>
            <a:avLst/>
            <a:gdLst>
              <a:gd name="connsiteX0" fmla="*/ 0 w 2522302"/>
              <a:gd name="connsiteY0" fmla="*/ 0 h 2376264"/>
              <a:gd name="connsiteX1" fmla="*/ 1838865 w 2522302"/>
              <a:gd name="connsiteY1" fmla="*/ 0 h 2376264"/>
              <a:gd name="connsiteX2" fmla="*/ 2522302 w 2522302"/>
              <a:gd name="connsiteY2" fmla="*/ 683437 h 2376264"/>
              <a:gd name="connsiteX3" fmla="*/ 2522302 w 2522302"/>
              <a:gd name="connsiteY3" fmla="*/ 2376264 h 2376264"/>
              <a:gd name="connsiteX4" fmla="*/ 0 w 2522302"/>
              <a:gd name="connsiteY4" fmla="*/ 2376264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302" h="2376264">
                <a:moveTo>
                  <a:pt x="0" y="0"/>
                </a:moveTo>
                <a:lnTo>
                  <a:pt x="1838865" y="0"/>
                </a:lnTo>
                <a:lnTo>
                  <a:pt x="2522302" y="683437"/>
                </a:lnTo>
                <a:lnTo>
                  <a:pt x="2522302" y="2376264"/>
                </a:lnTo>
                <a:lnTo>
                  <a:pt x="0" y="2376264"/>
                </a:lnTo>
                <a:close/>
              </a:path>
            </a:pathLst>
          </a:custGeom>
        </p:spPr>
      </p:pic>
      <p:pic>
        <p:nvPicPr>
          <p:cNvPr id="40" name="图片占位符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31143" y="2860202"/>
            <a:ext cx="1827332" cy="1785165"/>
          </a:xfrm>
          <a:custGeom>
            <a:avLst/>
            <a:gdLst>
              <a:gd name="connsiteX0" fmla="*/ 0 w 2522302"/>
              <a:gd name="connsiteY0" fmla="*/ 0 h 2376264"/>
              <a:gd name="connsiteX1" fmla="*/ 1838865 w 2522302"/>
              <a:gd name="connsiteY1" fmla="*/ 0 h 2376264"/>
              <a:gd name="connsiteX2" fmla="*/ 2522302 w 2522302"/>
              <a:gd name="connsiteY2" fmla="*/ 683437 h 2376264"/>
              <a:gd name="connsiteX3" fmla="*/ 2522302 w 2522302"/>
              <a:gd name="connsiteY3" fmla="*/ 2376264 h 2376264"/>
              <a:gd name="connsiteX4" fmla="*/ 0 w 2522302"/>
              <a:gd name="connsiteY4" fmla="*/ 2376264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302" h="2376264">
                <a:moveTo>
                  <a:pt x="0" y="0"/>
                </a:moveTo>
                <a:lnTo>
                  <a:pt x="1838865" y="0"/>
                </a:lnTo>
                <a:lnTo>
                  <a:pt x="2522302" y="683437"/>
                </a:lnTo>
                <a:lnTo>
                  <a:pt x="2522302" y="2376264"/>
                </a:lnTo>
                <a:lnTo>
                  <a:pt x="0" y="2376264"/>
                </a:lnTo>
                <a:close/>
              </a:path>
            </a:pathLst>
          </a:custGeom>
        </p:spPr>
      </p:pic>
      <p:pic>
        <p:nvPicPr>
          <p:cNvPr id="41" name="图片占位符 11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6070344" y="2922808"/>
            <a:ext cx="1862355" cy="1722485"/>
          </a:xfrm>
          <a:custGeom>
            <a:avLst/>
            <a:gdLst>
              <a:gd name="connsiteX0" fmla="*/ 0 w 2522302"/>
              <a:gd name="connsiteY0" fmla="*/ 0 h 2376264"/>
              <a:gd name="connsiteX1" fmla="*/ 1838865 w 2522302"/>
              <a:gd name="connsiteY1" fmla="*/ 0 h 2376264"/>
              <a:gd name="connsiteX2" fmla="*/ 2522302 w 2522302"/>
              <a:gd name="connsiteY2" fmla="*/ 683437 h 2376264"/>
              <a:gd name="connsiteX3" fmla="*/ 2522302 w 2522302"/>
              <a:gd name="connsiteY3" fmla="*/ 2376264 h 2376264"/>
              <a:gd name="connsiteX4" fmla="*/ 0 w 2522302"/>
              <a:gd name="connsiteY4" fmla="*/ 2376264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302" h="2376264">
                <a:moveTo>
                  <a:pt x="0" y="0"/>
                </a:moveTo>
                <a:lnTo>
                  <a:pt x="1838865" y="0"/>
                </a:lnTo>
                <a:lnTo>
                  <a:pt x="2522302" y="683437"/>
                </a:lnTo>
                <a:lnTo>
                  <a:pt x="2522302" y="2376264"/>
                </a:lnTo>
                <a:lnTo>
                  <a:pt x="0" y="2376264"/>
                </a:lnTo>
                <a:close/>
              </a:path>
            </a:pathLst>
          </a:custGeom>
        </p:spPr>
      </p:pic>
      <p:pic>
        <p:nvPicPr>
          <p:cNvPr id="42" name="图片占位符 11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7894962" y="1158196"/>
            <a:ext cx="1828343" cy="1702007"/>
          </a:xfrm>
          <a:custGeom>
            <a:avLst/>
            <a:gdLst>
              <a:gd name="connsiteX0" fmla="*/ 0 w 2522302"/>
              <a:gd name="connsiteY0" fmla="*/ 0 h 2376264"/>
              <a:gd name="connsiteX1" fmla="*/ 1838865 w 2522302"/>
              <a:gd name="connsiteY1" fmla="*/ 0 h 2376264"/>
              <a:gd name="connsiteX2" fmla="*/ 2522302 w 2522302"/>
              <a:gd name="connsiteY2" fmla="*/ 683437 h 2376264"/>
              <a:gd name="connsiteX3" fmla="*/ 2522302 w 2522302"/>
              <a:gd name="connsiteY3" fmla="*/ 2376264 h 2376264"/>
              <a:gd name="connsiteX4" fmla="*/ 0 w 2522302"/>
              <a:gd name="connsiteY4" fmla="*/ 2376264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302" h="2376264">
                <a:moveTo>
                  <a:pt x="0" y="0"/>
                </a:moveTo>
                <a:lnTo>
                  <a:pt x="1838865" y="0"/>
                </a:lnTo>
                <a:lnTo>
                  <a:pt x="2522302" y="683437"/>
                </a:lnTo>
                <a:lnTo>
                  <a:pt x="2522302" y="2376264"/>
                </a:lnTo>
                <a:lnTo>
                  <a:pt x="0" y="2376264"/>
                </a:lnTo>
                <a:close/>
              </a:path>
            </a:pathLst>
          </a:custGeom>
        </p:spPr>
      </p:pic>
      <p:pic>
        <p:nvPicPr>
          <p:cNvPr id="43" name="图片占位符 11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>
          <a:xfrm>
            <a:off x="2408533" y="2916011"/>
            <a:ext cx="1828343" cy="1729281"/>
          </a:xfrm>
          <a:custGeom>
            <a:avLst/>
            <a:gdLst>
              <a:gd name="connsiteX0" fmla="*/ 0 w 2522302"/>
              <a:gd name="connsiteY0" fmla="*/ 0 h 2376264"/>
              <a:gd name="connsiteX1" fmla="*/ 1838865 w 2522302"/>
              <a:gd name="connsiteY1" fmla="*/ 0 h 2376264"/>
              <a:gd name="connsiteX2" fmla="*/ 2522302 w 2522302"/>
              <a:gd name="connsiteY2" fmla="*/ 683437 h 2376264"/>
              <a:gd name="connsiteX3" fmla="*/ 2522302 w 2522302"/>
              <a:gd name="connsiteY3" fmla="*/ 2376264 h 2376264"/>
              <a:gd name="connsiteX4" fmla="*/ 0 w 2522302"/>
              <a:gd name="connsiteY4" fmla="*/ 2376264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302" h="2376264">
                <a:moveTo>
                  <a:pt x="0" y="0"/>
                </a:moveTo>
                <a:lnTo>
                  <a:pt x="1838865" y="0"/>
                </a:lnTo>
                <a:lnTo>
                  <a:pt x="2522302" y="683437"/>
                </a:lnTo>
                <a:lnTo>
                  <a:pt x="2522302" y="2376264"/>
                </a:lnTo>
                <a:lnTo>
                  <a:pt x="0" y="2376264"/>
                </a:lnTo>
                <a:close/>
              </a:path>
            </a:pathLst>
          </a:custGeom>
        </p:spPr>
      </p:pic>
      <p:pic>
        <p:nvPicPr>
          <p:cNvPr id="44" name="图片占位符 11"/>
          <p:cNvPicPr>
            <a:picLocks noChangeAspect="1"/>
          </p:cNvPicPr>
          <p:nvPr/>
        </p:nvPicPr>
        <p:blipFill>
          <a:blip r:embed="rId8" cstate="screen"/>
          <a:srcRect/>
          <a:stretch>
            <a:fillRect/>
          </a:stretch>
        </p:blipFill>
        <p:spPr>
          <a:xfrm>
            <a:off x="4210398" y="1217645"/>
            <a:ext cx="1828343" cy="1682307"/>
          </a:xfrm>
          <a:custGeom>
            <a:avLst/>
            <a:gdLst>
              <a:gd name="connsiteX0" fmla="*/ 0 w 2522302"/>
              <a:gd name="connsiteY0" fmla="*/ 0 h 2376264"/>
              <a:gd name="connsiteX1" fmla="*/ 1838865 w 2522302"/>
              <a:gd name="connsiteY1" fmla="*/ 0 h 2376264"/>
              <a:gd name="connsiteX2" fmla="*/ 2522302 w 2522302"/>
              <a:gd name="connsiteY2" fmla="*/ 683437 h 2376264"/>
              <a:gd name="connsiteX3" fmla="*/ 2522302 w 2522302"/>
              <a:gd name="connsiteY3" fmla="*/ 2376264 h 2376264"/>
              <a:gd name="connsiteX4" fmla="*/ 0 w 2522302"/>
              <a:gd name="connsiteY4" fmla="*/ 2376264 h 237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2302" h="2376264">
                <a:moveTo>
                  <a:pt x="0" y="0"/>
                </a:moveTo>
                <a:lnTo>
                  <a:pt x="1838865" y="0"/>
                </a:lnTo>
                <a:lnTo>
                  <a:pt x="2522302" y="683437"/>
                </a:lnTo>
                <a:lnTo>
                  <a:pt x="2522302" y="2376264"/>
                </a:lnTo>
                <a:lnTo>
                  <a:pt x="0" y="2376264"/>
                </a:lnTo>
                <a:close/>
              </a:path>
            </a:pathLst>
          </a:custGeom>
        </p:spPr>
      </p:pic>
      <p:sp>
        <p:nvSpPr>
          <p:cNvPr id="25" name="îSľïḓê"/>
          <p:cNvSpPr/>
          <p:nvPr/>
        </p:nvSpPr>
        <p:spPr>
          <a:xfrm>
            <a:off x="580996" y="4752516"/>
            <a:ext cx="11077827" cy="1403281"/>
          </a:xfrm>
          <a:prstGeom prst="rect">
            <a:avLst/>
          </a:prstGeom>
          <a:blipFill>
            <a:blip r:embed="rId9"/>
            <a:stretch>
              <a:fillRect t="-106212" b="-104847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7" name="ïṥľïḍè"/>
          <p:cNvSpPr/>
          <p:nvPr/>
        </p:nvSpPr>
        <p:spPr>
          <a:xfrm>
            <a:off x="583299" y="4742657"/>
            <a:ext cx="11049736" cy="141314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0" name="ïṣḷíḋe"/>
          <p:cNvSpPr txBox="1"/>
          <p:nvPr/>
        </p:nvSpPr>
        <p:spPr bwMode="auto">
          <a:xfrm>
            <a:off x="580996" y="5152438"/>
            <a:ext cx="11077827" cy="59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665" b="1" dirty="0">
                <a:solidFill>
                  <a:srgbClr val="FF0000"/>
                </a:solidFill>
              </a:rPr>
              <a:t>和合共生，美美与共；携手共进，共创辉煌</a:t>
            </a:r>
            <a:endParaRPr lang="en-US" altLang="zh-CN" sz="2665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Click="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198800" y="1446530"/>
            <a:ext cx="9799200" cy="2570400"/>
          </a:xfrm>
        </p:spPr>
        <p:txBody>
          <a:bodyPr>
            <a:normAutofit/>
          </a:bodyPr>
          <a:lstStyle/>
          <a:p>
            <a:pPr algn="ctr"/>
            <a:r>
              <a:rPr lang="zh-CN" altLang="en-US" sz="13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</a:t>
            </a:r>
            <a:r>
              <a:rPr lang="en-US" altLang="zh-CN" sz="13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3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谢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>
                <a:solidFill>
                  <a:schemeClr val="bg1"/>
                </a:solidFill>
              </a:rPr>
              <a:t>芯讯通无线科技（上海）有限公司                                                                                                                                                                                     </a:t>
            </a:r>
            <a:r>
              <a:rPr kumimoji="1" lang="en-GB" altLang="zh-CN">
                <a:solidFill>
                  <a:schemeClr val="bg1"/>
                </a:solidFill>
              </a:rPr>
              <a:t>www.simcom.com</a:t>
            </a:r>
          </a:p>
        </p:txBody>
      </p:sp>
      <p:pic>
        <p:nvPicPr>
          <p:cNvPr id="6" name="图片 5" descr="资源 2z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" y="175578"/>
            <a:ext cx="3467100" cy="725170"/>
          </a:xfrm>
          <a:prstGeom prst="rect">
            <a:avLst/>
          </a:prstGeom>
        </p:spPr>
      </p:pic>
      <p:pic>
        <p:nvPicPr>
          <p:cNvPr id="7" name="图片 6" descr="资源 3z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990" y="0"/>
            <a:ext cx="3618230" cy="1177925"/>
          </a:xfrm>
          <a:prstGeom prst="rect">
            <a:avLst/>
          </a:prstGeom>
        </p:spPr>
      </p:pic>
      <p:sp>
        <p:nvSpPr>
          <p:cNvPr id="8" name="页脚占位符 1"/>
          <p:cNvSpPr txBox="1"/>
          <p:nvPr/>
        </p:nvSpPr>
        <p:spPr>
          <a:xfrm>
            <a:off x="1392675" y="5763152"/>
            <a:ext cx="9406649" cy="60883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i="1" dirty="0">
                <a:solidFill>
                  <a:schemeClr val="bg1"/>
                </a:solidFill>
              </a:rPr>
              <a:t>版权所有 </a:t>
            </a:r>
            <a:r>
              <a:rPr lang="en-US" altLang="zh-CN" sz="1400" i="1" dirty="0">
                <a:solidFill>
                  <a:schemeClr val="bg1"/>
                </a:solidFill>
              </a:rPr>
              <a:t>© </a:t>
            </a:r>
            <a:r>
              <a:rPr lang="zh-CN" altLang="en-US" sz="1400" i="1" dirty="0">
                <a:solidFill>
                  <a:schemeClr val="bg1"/>
                </a:solidFill>
              </a:rPr>
              <a:t>芯讯通无线科技</a:t>
            </a:r>
            <a:r>
              <a:rPr lang="en-US" altLang="zh-CN" sz="1400" i="1" dirty="0">
                <a:solidFill>
                  <a:schemeClr val="bg1"/>
                </a:solidFill>
              </a:rPr>
              <a:t>(</a:t>
            </a:r>
            <a:r>
              <a:rPr lang="zh-CN" altLang="en-US" sz="1400" i="1" dirty="0">
                <a:solidFill>
                  <a:schemeClr val="bg1"/>
                </a:solidFill>
              </a:rPr>
              <a:t>上海</a:t>
            </a:r>
            <a:r>
              <a:rPr lang="en-US" altLang="zh-CN" sz="1400" i="1" dirty="0">
                <a:solidFill>
                  <a:schemeClr val="bg1"/>
                </a:solidFill>
              </a:rPr>
              <a:t>)</a:t>
            </a:r>
            <a:r>
              <a:rPr lang="zh-CN" altLang="en-US" sz="1400" i="1" dirty="0">
                <a:solidFill>
                  <a:schemeClr val="bg1"/>
                </a:solidFill>
              </a:rPr>
              <a:t>有限公司</a:t>
            </a:r>
            <a:r>
              <a:rPr lang="en-US" altLang="zh-CN" sz="1400" i="1" dirty="0">
                <a:solidFill>
                  <a:schemeClr val="bg1"/>
                </a:solidFill>
              </a:rPr>
              <a:t>2022</a:t>
            </a:r>
            <a:r>
              <a:rPr lang="zh-CN" altLang="en-US" sz="1400" i="1" dirty="0">
                <a:solidFill>
                  <a:schemeClr val="bg1"/>
                </a:solidFill>
              </a:rPr>
              <a:t>，保留一切权利。</a:t>
            </a:r>
          </a:p>
        </p:txBody>
      </p:sp>
      <p:pic>
        <p:nvPicPr>
          <p:cNvPr id="9" name="图片 8" descr="订阅号二维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930" y="4160520"/>
            <a:ext cx="1120140" cy="1120140"/>
          </a:xfrm>
          <a:prstGeom prst="rect">
            <a:avLst/>
          </a:prstGeom>
        </p:spPr>
      </p:pic>
      <p:sp>
        <p:nvSpPr>
          <p:cNvPr id="10" name="副标题 9"/>
          <p:cNvSpPr>
            <a:spLocks noGrp="1"/>
          </p:cNvSpPr>
          <p:nvPr>
            <p:ph type="subTitle" idx="1"/>
          </p:nvPr>
        </p:nvSpPr>
        <p:spPr>
          <a:xfrm>
            <a:off x="1524000" y="5336161"/>
            <a:ext cx="9144000" cy="48985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</a:rPr>
              <a:t>扫码关注芯讯通微信公众号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a06e428-12b4-489b-9531-fd8d99360bb0}"/>
  <p:tag name="TABLE_ENDDRAG_ORIGIN_RECT" val="939*388"/>
  <p:tag name="TABLE_ENDDRAG_RECT" val="13*111*939*38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8*330"/>
  <p:tag name="TABLE_ENDDRAG_RECT" val="16*35*678*3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fe21704-530c-4388-8594-65f770a8fba2}"/>
  <p:tag name="TABLE_ENDDRAG_ORIGIN_RECT" val="893*353"/>
  <p:tag name="TABLE_ENDDRAG_RECT" val="31*135*893*35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fe21704-530c-4388-8594-65f770a8fba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fe21704-530c-4388-8594-65f770a8fba2}"/>
  <p:tag name="TABLE_ENDDRAG_ORIGIN_RECT" val="910*331"/>
  <p:tag name="TABLE_ENDDRAG_RECT" val="34*139*910*33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fe21704-530c-4388-8594-65f770a8fba2}"/>
  <p:tag name="TABLE_ENDDRAG_ORIGIN_RECT" val="902*338"/>
  <p:tag name="TABLE_ENDDRAG_RECT" val="31*135*902*33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fd8f952-403f-43ae-95ad-81ed97bee64c}"/>
  <p:tag name="TABLE_ENDDRAG_ORIGIN_RECT" val="949*363"/>
  <p:tag name="TABLE_ENDDRAG_RECT" val="3*99*949*3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fd8f952-403f-43ae-95ad-81ed97bee64c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fd8f952-403f-43ae-95ad-81ed97bee64c}"/>
  <p:tag name="TABLE_ENDDRAG_ORIGIN_RECT" val="949*363"/>
  <p:tag name="TABLE_ENDDRAG_RECT" val="3*99*949*36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a38b8ba-ca5b-4f20-94a5-7268bdcec32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fd8f952-403f-43ae-95ad-81ed97bee64c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fd8f952-403f-43ae-95ad-81ed97bee64c}"/>
  <p:tag name="TABLE_ENDDRAG_ORIGIN_RECT" val="949*363"/>
  <p:tag name="TABLE_ENDDRAG_RECT" val="3*99*949*36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8d24fb-6ce3-4387-bdfa-3c367e72f369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8d24fb-6ce3-4387-bdfa-3c367e72f369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8d24fb-6ce3-4387-bdfa-3c367e72f369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8d24fb-6ce3-4387-bdfa-3c367e72f369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8d24fb-6ce3-4387-bdfa-3c367e72f36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f7817c-3a54-4481-93bb-0dbf2315ca0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885b397-833d-4607-a321-163858579528}"/>
  <p:tag name="TABLE_ENDDRAG_ORIGIN_RECT" val="894*417"/>
  <p:tag name="TABLE_ENDDRAG_RECT" val="45*96*894*41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885b397-833d-4607-a321-163858579528}"/>
  <p:tag name="TABLE_ENDDRAG_ORIGIN_RECT" val="928*404"/>
  <p:tag name="TABLE_ENDDRAG_RECT" val="17*105*928*40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b34e199-0077-4e7d-a5e6-4c17b6e68291}"/>
  <p:tag name="TABLE_ENDDRAG_ORIGIN_RECT" val="922*107"/>
  <p:tag name="TABLE_ENDDRAG_RECT" val="18*155*922*10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2d6b786-95d8-4a5b-a519-9f677fb5d548}"/>
  <p:tag name="TABLE_ENDDRAG_ORIGIN_RECT" val="922*88"/>
  <p:tag name="TABLE_ENDDRAG_RECT" val="18*306*922*8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b649177-770a-4d79-892d-65147309f72f}"/>
  <p:tag name="TABLE_ENDDRAG_ORIGIN_RECT" val="918*46"/>
  <p:tag name="TABLE_ENDDRAG_RECT" val="21*473*918*4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7d1fca5-a57d-49b9-b52f-f6e5c093019d}"/>
  <p:tag name="TABLE_ENDDRAG_ORIGIN_RECT" val="921*12"/>
  <p:tag name="TABLE_ENDDRAG_RECT" val="13*170*921*1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7fe7d48-c94d-4daf-b2eb-5d17b623889c}"/>
  <p:tag name="TABLE_ENDDRAG_ORIGIN_RECT" val="926*65"/>
  <p:tag name="TABLE_ENDDRAG_RECT" val="8*356*926*6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f3f310a-d03c-4ca7-b9aa-03eab7eb3ba4}"/>
  <p:tag name="TABLE_ENDDRAG_ORIGIN_RECT" val="921*27"/>
  <p:tag name="TABLE_ENDDRAG_RECT" val="13*297*921*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7d1fca5-a57d-49b9-b52f-f6e5c093019d}"/>
  <p:tag name="TABLE_ENDDRAG_ORIGIN_RECT" val="916*52"/>
  <p:tag name="TABLE_ENDDRAG_RECT" val="13*158*916*5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f3f310a-d03c-4ca7-b9aa-03eab7eb3ba4}"/>
  <p:tag name="TABLE_ENDDRAG_ORIGIN_RECT" val="505*77"/>
  <p:tag name="TABLE_ENDDRAG_RECT" val="424*292*505*7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9f7170d-c065-4a08-8f7a-1d32464ca715}"/>
  <p:tag name="TABLE_ENDDRAG_ORIGIN_RECT" val="370*80"/>
  <p:tag name="TABLE_ENDDRAG_RECT" val="13*292*370*8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7fe7d48-c94d-4daf-b2eb-5d17b623889c}"/>
  <p:tag name="TABLE_ENDDRAG_ORIGIN_RECT" val="926*65"/>
  <p:tag name="TABLE_ENDDRAG_RECT" val="8*356*926*6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f7817c-3a54-4481-93bb-0dbf2315ca04}"/>
  <p:tag name="TABLE_ENDDRAG_ORIGIN_RECT" val="908*366"/>
  <p:tag name="TABLE_ENDDRAG_RECT" val="21*147*908*36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f7817c-3a54-4481-93bb-0dbf2315ca04}"/>
  <p:tag name="TABLE_ENDDRAG_ORIGIN_RECT" val="911*336"/>
  <p:tag name="TABLE_ENDDRAG_RECT" val="24*101*911*33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f7817c-3a54-4481-93bb-0dbf2315ca04}"/>
  <p:tag name="TABLE_ENDDRAG_ORIGIN_RECT" val="887*372"/>
  <p:tag name="TABLE_ENDDRAG_RECT" val="21*138*887*37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8d24fb-6ce3-4387-bdfa-3c367e72f369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8a54915-9bd6-4de9-98c9-e39fdca35e7d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17947</Words>
  <Application>Microsoft Office PowerPoint</Application>
  <PresentationFormat>宽屏</PresentationFormat>
  <Paragraphs>5154</Paragraphs>
  <Slides>97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97</vt:i4>
      </vt:variant>
    </vt:vector>
  </HeadingPairs>
  <TitlesOfParts>
    <vt:vector size="111" baseType="lpstr">
      <vt:lpstr>Arial </vt:lpstr>
      <vt:lpstr>system-ui</vt:lpstr>
      <vt:lpstr>等线</vt:lpstr>
      <vt:lpstr>黑体</vt:lpstr>
      <vt:lpstr>宋体</vt:lpstr>
      <vt:lpstr>微软雅黑</vt:lpstr>
      <vt:lpstr>Arial</vt:lpstr>
      <vt:lpstr>Calibri</vt:lpstr>
      <vt:lpstr>Impact</vt:lpstr>
      <vt:lpstr>Times New Roman</vt:lpstr>
      <vt:lpstr>Wingdings</vt:lpstr>
      <vt:lpstr>1_自定义设计方案</vt:lpstr>
      <vt:lpstr>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高速模组LTE-A产品线</vt:lpstr>
      <vt:lpstr>PowerPoint 演示文稿</vt:lpstr>
      <vt:lpstr>LTE-A现有产品PN号</vt:lpstr>
      <vt:lpstr>PowerPoint 演示文稿</vt:lpstr>
      <vt:lpstr>PowerPoint 演示文稿</vt:lpstr>
      <vt:lpstr>LPWA CAT-M/NB/GNSS 产品线</vt:lpstr>
      <vt:lpstr>LPWA NB 产品线</vt:lpstr>
      <vt:lpstr>高通Roadmap</vt:lpstr>
      <vt:lpstr>芯翼Roadmap</vt:lpstr>
      <vt:lpstr>移芯Roadmap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5G现有产品PN号</vt:lpstr>
      <vt:lpstr>车规产品路线图</vt:lpstr>
      <vt:lpstr>PowerPoint 演示文稿</vt:lpstr>
      <vt:lpstr>GNSS产品 Roadmap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智能模组产品路线图（蜂窝版）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 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Office-User</dc:creator>
  <cp:lastModifiedBy>yongsheng.li(李永胜)</cp:lastModifiedBy>
  <cp:revision>149</cp:revision>
  <dcterms:created xsi:type="dcterms:W3CDTF">2020-06-15T08:57:00Z</dcterms:created>
  <dcterms:modified xsi:type="dcterms:W3CDTF">2022-09-20T01:19:20Z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2052-11.8.2.10912</vt:lpwstr>
  </property>
  <property fmtid="{D5CDD505-2E9C-101B-9397-08002B2CF9AE}" pid="3" name="ICV">
    <vt:lpwstr>A1007013F1A241D5A6A57EC719347692</vt:lpwstr>
  </property>
</Properties>
</file>